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charts/chart8.xml" ContentType="application/vnd.openxmlformats-officedocument.drawingml.chart+xml"/>
  <Override PartName="/ppt/charts/style3.xml" ContentType="application/vnd.ms-office.chartstyle+xml"/>
  <Override PartName="/ppt/charts/colors3.xml" ContentType="application/vnd.ms-office.chartcolorstyl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style4.xml" ContentType="application/vnd.ms-office.chartstyle+xml"/>
  <Override PartName="/ppt/charts/colors4.xml" ContentType="application/vnd.ms-office.chartcolorstyle+xml"/>
  <Override PartName="/ppt/charts/chart17.xml" ContentType="application/vnd.openxmlformats-officedocument.drawingml.chart+xml"/>
  <Override PartName="/ppt/charts/chart18.xml" ContentType="application/vnd.openxmlformats-officedocument.drawingml.chart+xml"/>
  <Override PartName="/ppt/notesSlides/notesSlide3.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charts/style6.xml" ContentType="application/vnd.ms-office.chartstyle+xml"/>
  <Override PartName="/ppt/charts/colors6.xml" ContentType="application/vnd.ms-office.chartcolorstyle+xml"/>
  <Override PartName="/ppt/charts/chart25.xml" ContentType="application/vnd.openxmlformats-officedocument.drawingml.chart+xml"/>
  <Override PartName="/ppt/notesSlides/notesSlide4.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5.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chart36.xml" ContentType="application/vnd.openxmlformats-officedocument.drawingml.chart+xml"/>
  <Override PartName="/ppt/charts/style8.xml" ContentType="application/vnd.ms-office.chartstyle+xml"/>
  <Override PartName="/ppt/charts/colors8.xml" ContentType="application/vnd.ms-office.chartcolorstyle+xml"/>
  <Override PartName="/ppt/charts/chart37.xml" ContentType="application/vnd.openxmlformats-officedocument.drawingml.chart+xml"/>
  <Override PartName="/ppt/charts/style9.xml" ContentType="application/vnd.ms-office.chartstyle+xml"/>
  <Override PartName="/ppt/charts/colors9.xml" ContentType="application/vnd.ms-office.chartcolorstyle+xml"/>
  <Override PartName="/ppt/charts/chart38.xml" ContentType="application/vnd.openxmlformats-officedocument.drawingml.chart+xml"/>
  <Override PartName="/ppt/charts/chart39.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charts/chart40.xml" ContentType="application/vnd.openxmlformats-officedocument.drawingml.chart+xml"/>
  <Override PartName="/ppt/charts/chart41.xml" ContentType="application/vnd.openxmlformats-officedocument.drawingml.chart+xml"/>
  <Override PartName="/ppt/charts/chart42.xml" ContentType="application/vnd.openxmlformats-officedocument.drawingml.chart+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sldIdLst>
    <p:sldId id="1081" r:id="rId5"/>
    <p:sldId id="1105" r:id="rId6"/>
    <p:sldId id="1113" r:id="rId7"/>
    <p:sldId id="1102" r:id="rId8"/>
    <p:sldId id="493" r:id="rId9"/>
    <p:sldId id="557" r:id="rId10"/>
    <p:sldId id="591" r:id="rId11"/>
    <p:sldId id="555" r:id="rId12"/>
    <p:sldId id="1125" r:id="rId13"/>
    <p:sldId id="601" r:id="rId14"/>
    <p:sldId id="1152" r:id="rId15"/>
    <p:sldId id="559" r:id="rId16"/>
    <p:sldId id="1153" r:id="rId17"/>
    <p:sldId id="1154" r:id="rId18"/>
    <p:sldId id="1141" r:id="rId19"/>
    <p:sldId id="562" r:id="rId20"/>
    <p:sldId id="1147" r:id="rId21"/>
    <p:sldId id="1155" r:id="rId22"/>
    <p:sldId id="1150" r:id="rId23"/>
    <p:sldId id="561" r:id="rId24"/>
    <p:sldId id="1156" r:id="rId25"/>
    <p:sldId id="1149" r:id="rId26"/>
    <p:sldId id="1142" r:id="rId27"/>
    <p:sldId id="1157" r:id="rId28"/>
    <p:sldId id="1120" r:id="rId29"/>
    <p:sldId id="1143" r:id="rId30"/>
    <p:sldId id="1158" r:id="rId31"/>
    <p:sldId id="1127" r:id="rId32"/>
    <p:sldId id="1128" r:id="rId33"/>
    <p:sldId id="1129" r:id="rId34"/>
    <p:sldId id="1159" r:id="rId35"/>
    <p:sldId id="1131" r:id="rId36"/>
    <p:sldId id="1133" r:id="rId37"/>
    <p:sldId id="1114" r:id="rId38"/>
    <p:sldId id="573" r:id="rId39"/>
    <p:sldId id="1160" r:id="rId40"/>
    <p:sldId id="1144" r:id="rId41"/>
    <p:sldId id="574" r:id="rId42"/>
    <p:sldId id="1123" r:id="rId43"/>
    <p:sldId id="1161" r:id="rId44"/>
    <p:sldId id="602" r:id="rId45"/>
    <p:sldId id="1162" r:id="rId46"/>
    <p:sldId id="1163" r:id="rId47"/>
    <p:sldId id="1164" r:id="rId48"/>
    <p:sldId id="1165" r:id="rId49"/>
    <p:sldId id="1166" r:id="rId50"/>
    <p:sldId id="1112" r:id="rId5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96" d="100"/>
          <a:sy n="96" d="100"/>
        </p:scale>
        <p:origin x="96"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4.xml"/><Relationship Id="rId1" Type="http://schemas.microsoft.com/office/2011/relationships/chartStyle" Target="style4.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6.xml"/><Relationship Id="rId1" Type="http://schemas.microsoft.com/office/2011/relationships/chartStyle" Target="style6.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1" Type="http://schemas.openxmlformats.org/officeDocument/2006/relationships/package" Target="../embeddings/Microsoft_Excel_Worksheet29.xlsx"/></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7.xml"/><Relationship Id="rId1" Type="http://schemas.microsoft.com/office/2011/relationships/chartStyle" Target="style7.xml"/></Relationships>
</file>

<file path=ppt/charts/_rels/chart32.xml.rels><?xml version="1.0" encoding="UTF-8" standalone="yes"?>
<Relationships xmlns="http://schemas.openxmlformats.org/package/2006/relationships"><Relationship Id="rId1" Type="http://schemas.openxmlformats.org/officeDocument/2006/relationships/package" Target="../embeddings/Microsoft_Excel_Worksheet31.xlsx"/></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1" Type="http://schemas.openxmlformats.org/officeDocument/2006/relationships/package" Target="../embeddings/Microsoft_Excel_Worksheet34.xlsx"/></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8.xml"/><Relationship Id="rId1" Type="http://schemas.microsoft.com/office/2011/relationships/chartStyle" Target="style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9.xml"/><Relationship Id="rId1" Type="http://schemas.microsoft.com/office/2011/relationships/chartStyle" Target="style9.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10.xml"/><Relationship Id="rId1" Type="http://schemas.microsoft.com/office/2011/relationships/chartStyle" Target="style10.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1" Type="http://schemas.openxmlformats.org/officeDocument/2006/relationships/package" Target="../embeddings/Microsoft_Excel_Worksheet45.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2.xml"/><Relationship Id="rId1" Type="http://schemas.microsoft.com/office/2011/relationships/chartStyle" Target="style2.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3.xml"/><Relationship Id="rId1" Type="http://schemas.microsoft.com/office/2011/relationships/chartStyle" Target="style3.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739112648707376"/>
          <c:y val="3.6699984174778093E-2"/>
          <c:w val="0.2928061219106296"/>
          <c:h val="0.92185008732933404"/>
        </c:manualLayout>
      </c:layout>
      <c:barChart>
        <c:barDir val="bar"/>
        <c:grouping val="clustered"/>
        <c:varyColors val="0"/>
        <c:ser>
          <c:idx val="1"/>
          <c:order val="0"/>
          <c:tx>
            <c:strRef>
              <c:f>Sheet1!$B$1</c:f>
              <c:strCache>
                <c:ptCount val="1"/>
                <c:pt idx="0">
                  <c:v>2021</c:v>
                </c:pt>
              </c:strCache>
            </c:strRef>
          </c:tx>
          <c:spPr>
            <a:solidFill>
              <a:srgbClr val="C00000"/>
            </a:solidFill>
            <a:ln>
              <a:solidFill>
                <a:srgbClr val="C00000"/>
              </a:solidFill>
            </a:ln>
          </c:spPr>
          <c:invertIfNegative val="0"/>
          <c:dPt>
            <c:idx val="4"/>
            <c:invertIfNegative val="0"/>
            <c:bubble3D val="0"/>
            <c:extLst>
              <c:ext xmlns:c16="http://schemas.microsoft.com/office/drawing/2014/chart" uri="{C3380CC4-5D6E-409C-BE32-E72D297353CC}">
                <c16:uniqueId val="{00000000-1613-4069-80E3-D5A154BABDC3}"/>
              </c:ext>
            </c:extLst>
          </c:dPt>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Antes del año 2000</c:v>
                </c:pt>
                <c:pt idx="1">
                  <c:v>2000-2004</c:v>
                </c:pt>
                <c:pt idx="2">
                  <c:v>2005-2010</c:v>
                </c:pt>
                <c:pt idx="3">
                  <c:v>2011-2015</c:v>
                </c:pt>
                <c:pt idx="4">
                  <c:v>2016-2018</c:v>
                </c:pt>
              </c:strCache>
            </c:strRef>
          </c:cat>
          <c:val>
            <c:numRef>
              <c:f>Sheet1!$B$2:$B$6</c:f>
              <c:numCache>
                <c:formatCode>General</c:formatCode>
                <c:ptCount val="5"/>
                <c:pt idx="0">
                  <c:v>27.5</c:v>
                </c:pt>
                <c:pt idx="1">
                  <c:v>14.9</c:v>
                </c:pt>
                <c:pt idx="2">
                  <c:v>17.600000000000001</c:v>
                </c:pt>
                <c:pt idx="3">
                  <c:v>21.3</c:v>
                </c:pt>
                <c:pt idx="4">
                  <c:v>9.1999999999999993</c:v>
                </c:pt>
              </c:numCache>
            </c:numRef>
          </c:val>
          <c:extLst>
            <c:ext xmlns:c16="http://schemas.microsoft.com/office/drawing/2014/chart" uri="{C3380CC4-5D6E-409C-BE32-E72D297353CC}">
              <c16:uniqueId val="{00000005-65FC-4A71-B546-F77CE5882A8F}"/>
            </c:ext>
          </c:extLst>
        </c:ser>
        <c:dLbls>
          <c:showLegendKey val="0"/>
          <c:showVal val="0"/>
          <c:showCatName val="0"/>
          <c:showSerName val="0"/>
          <c:showPercent val="0"/>
          <c:showBubbleSize val="0"/>
        </c:dLbls>
        <c:gapWidth val="80"/>
        <c:axId val="398562696"/>
        <c:axId val="398563088"/>
      </c:barChart>
      <c:catAx>
        <c:axId val="398562696"/>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398563088"/>
        <c:crosses val="autoZero"/>
        <c:auto val="1"/>
        <c:lblAlgn val="ctr"/>
        <c:lblOffset val="100"/>
        <c:noMultiLvlLbl val="0"/>
      </c:catAx>
      <c:valAx>
        <c:axId val="398563088"/>
        <c:scaling>
          <c:orientation val="minMax"/>
          <c:max val="110"/>
          <c:min val="0"/>
        </c:scaling>
        <c:delete val="1"/>
        <c:axPos val="t"/>
        <c:numFmt formatCode="General" sourceLinked="1"/>
        <c:majorTickMark val="out"/>
        <c:minorTickMark val="none"/>
        <c:tickLblPos val="nextTo"/>
        <c:crossAx val="398562696"/>
        <c:crosses val="autoZero"/>
        <c:crossBetween val="between"/>
        <c:majorUnit val="10"/>
      </c:valAx>
      <c:spPr>
        <a:noFill/>
        <a:ln w="25691">
          <a:noFill/>
        </a:ln>
      </c:spPr>
    </c:plotArea>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739112648707376"/>
          <c:y val="3.6699984174778093E-2"/>
          <c:w val="0.2928061219106296"/>
          <c:h val="0.92185008732933404"/>
        </c:manualLayout>
      </c:layout>
      <c:barChart>
        <c:barDir val="bar"/>
        <c:grouping val="clustered"/>
        <c:varyColors val="0"/>
        <c:ser>
          <c:idx val="1"/>
          <c:order val="0"/>
          <c:tx>
            <c:strRef>
              <c:f>Sheet1!$B$1</c:f>
              <c:strCache>
                <c:ptCount val="1"/>
                <c:pt idx="0">
                  <c:v>2019</c:v>
                </c:pt>
              </c:strCache>
            </c:strRef>
          </c:tx>
          <c:spPr>
            <a:noFill/>
            <a:ln>
              <a:solidFill>
                <a:srgbClr val="C00000"/>
              </a:solidFill>
            </a:ln>
          </c:spPr>
          <c:invertIfNegative val="0"/>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De 1 a 3 años</c:v>
                </c:pt>
                <c:pt idx="1">
                  <c:v>De 4 a 10 años</c:v>
                </c:pt>
                <c:pt idx="2">
                  <c:v>De 11 a 20 años</c:v>
                </c:pt>
                <c:pt idx="3">
                  <c:v>Más de 20 años</c:v>
                </c:pt>
              </c:strCache>
            </c:strRef>
          </c:cat>
          <c:val>
            <c:numRef>
              <c:f>Sheet1!$B$2:$B$5</c:f>
              <c:numCache>
                <c:formatCode>General</c:formatCode>
                <c:ptCount val="4"/>
                <c:pt idx="0">
                  <c:v>34.299999999999997</c:v>
                </c:pt>
                <c:pt idx="1">
                  <c:v>37.200000000000003</c:v>
                </c:pt>
                <c:pt idx="2">
                  <c:v>18.100000000000001</c:v>
                </c:pt>
                <c:pt idx="3">
                  <c:v>10.4</c:v>
                </c:pt>
              </c:numCache>
            </c:numRef>
          </c:val>
          <c:extLst>
            <c:ext xmlns:c16="http://schemas.microsoft.com/office/drawing/2014/chart" uri="{C3380CC4-5D6E-409C-BE32-E72D297353CC}">
              <c16:uniqueId val="{00000005-65FC-4A71-B546-F77CE5882A8F}"/>
            </c:ext>
          </c:extLst>
        </c:ser>
        <c:ser>
          <c:idx val="0"/>
          <c:order val="1"/>
          <c:tx>
            <c:strRef>
              <c:f>Sheet1!$C$1</c:f>
              <c:strCache>
                <c:ptCount val="1"/>
                <c:pt idx="0">
                  <c:v>2021</c:v>
                </c:pt>
              </c:strCache>
            </c:strRef>
          </c:tx>
          <c:spPr>
            <a:solidFill>
              <a:srgbClr val="C00000"/>
            </a:solidFill>
            <a:ln>
              <a:solidFill>
                <a:srgbClr val="C00000"/>
              </a:solidFill>
            </a:ln>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000000"/>
                    </a:solidFill>
                    <a:latin typeface="Arial" panose="020B0604020202020204" pitchFamily="34" charset="0"/>
                    <a:ea typeface="Arial"/>
                    <a:cs typeface="Gisha" panose="020B0502040204020203"/>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De 1 a 3 años</c:v>
                </c:pt>
                <c:pt idx="1">
                  <c:v>De 4 a 10 años</c:v>
                </c:pt>
                <c:pt idx="2">
                  <c:v>De 11 a 20 años</c:v>
                </c:pt>
                <c:pt idx="3">
                  <c:v>Más de 20 años</c:v>
                </c:pt>
              </c:strCache>
            </c:strRef>
          </c:cat>
          <c:val>
            <c:numRef>
              <c:f>Sheet1!$C$2:$C$5</c:f>
              <c:numCache>
                <c:formatCode>General</c:formatCode>
                <c:ptCount val="4"/>
                <c:pt idx="0">
                  <c:v>30.2</c:v>
                </c:pt>
                <c:pt idx="1">
                  <c:v>33.6</c:v>
                </c:pt>
                <c:pt idx="2">
                  <c:v>20.7</c:v>
                </c:pt>
                <c:pt idx="3">
                  <c:v>15.5</c:v>
                </c:pt>
              </c:numCache>
            </c:numRef>
          </c:val>
          <c:extLst>
            <c:ext xmlns:c16="http://schemas.microsoft.com/office/drawing/2014/chart" uri="{C3380CC4-5D6E-409C-BE32-E72D297353CC}">
              <c16:uniqueId val="{00000001-3DF0-4520-BDBA-47F1689B4112}"/>
            </c:ext>
          </c:extLst>
        </c:ser>
        <c:dLbls>
          <c:showLegendKey val="0"/>
          <c:showVal val="0"/>
          <c:showCatName val="0"/>
          <c:showSerName val="0"/>
          <c:showPercent val="0"/>
          <c:showBubbleSize val="0"/>
        </c:dLbls>
        <c:gapWidth val="80"/>
        <c:axId val="402250120"/>
        <c:axId val="398567792"/>
      </c:barChart>
      <c:catAx>
        <c:axId val="402250120"/>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398567792"/>
        <c:crosses val="autoZero"/>
        <c:auto val="1"/>
        <c:lblAlgn val="ctr"/>
        <c:lblOffset val="100"/>
        <c:noMultiLvlLbl val="0"/>
      </c:catAx>
      <c:valAx>
        <c:axId val="398567792"/>
        <c:scaling>
          <c:orientation val="minMax"/>
          <c:max val="110"/>
          <c:min val="0"/>
        </c:scaling>
        <c:delete val="1"/>
        <c:axPos val="t"/>
        <c:numFmt formatCode="General" sourceLinked="1"/>
        <c:majorTickMark val="out"/>
        <c:minorTickMark val="none"/>
        <c:tickLblPos val="nextTo"/>
        <c:crossAx val="402250120"/>
        <c:crosses val="autoZero"/>
        <c:crossBetween val="between"/>
        <c:majorUnit val="10"/>
      </c:valAx>
      <c:spPr>
        <a:noFill/>
        <a:ln w="25691">
          <a:noFill/>
        </a:ln>
      </c:spPr>
    </c:plotArea>
    <c:legend>
      <c:legendPos val="r"/>
      <c:layout>
        <c:manualLayout>
          <c:xMode val="edge"/>
          <c:yMode val="edge"/>
          <c:x val="9.6919244124964499E-2"/>
          <c:y val="0.42422730352303523"/>
          <c:w val="0.14309586298819374"/>
          <c:h val="0.15154539295392955"/>
        </c:manualLayout>
      </c:layout>
      <c:overlay val="0"/>
    </c:legend>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8878398465351"/>
          <c:y val="3.6699984174778093E-2"/>
          <c:w val="0.45770855126962412"/>
          <c:h val="0.92185008732933404"/>
        </c:manualLayout>
      </c:layout>
      <c:barChart>
        <c:barDir val="bar"/>
        <c:grouping val="clustered"/>
        <c:varyColors val="0"/>
        <c:ser>
          <c:idx val="1"/>
          <c:order val="0"/>
          <c:tx>
            <c:strRef>
              <c:f>Sheet1!$B$1</c:f>
              <c:strCache>
                <c:ptCount val="1"/>
                <c:pt idx="0">
                  <c:v>2019</c:v>
                </c:pt>
              </c:strCache>
            </c:strRef>
          </c:tx>
          <c:spPr>
            <a:noFill/>
            <a:ln>
              <a:solidFill>
                <a:srgbClr val="C00000"/>
              </a:solidFill>
            </a:ln>
          </c:spPr>
          <c:invertIfNegative val="0"/>
          <c:dPt>
            <c:idx val="5"/>
            <c:invertIfNegative val="0"/>
            <c:bubble3D val="0"/>
            <c:extLst>
              <c:ext xmlns:c16="http://schemas.microsoft.com/office/drawing/2014/chart" uri="{C3380CC4-5D6E-409C-BE32-E72D297353CC}">
                <c16:uniqueId val="{00000000-D3F2-4249-87AF-8B38DE37154F}"/>
              </c:ext>
            </c:extLst>
          </c:dPt>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Indefinido </c:v>
                </c:pt>
                <c:pt idx="1">
                  <c:v>Dado de alta como autónomo (sin ser socio o propietario) </c:v>
                </c:pt>
                <c:pt idx="2">
                  <c:v>Es socio o propietario </c:v>
                </c:pt>
                <c:pt idx="3">
                  <c:v>Temporal </c:v>
                </c:pt>
                <c:pt idx="4">
                  <c:v>Sin contrato </c:v>
                </c:pt>
                <c:pt idx="5">
                  <c:v>Como sociedad unipersonal </c:v>
                </c:pt>
              </c:strCache>
            </c:strRef>
          </c:cat>
          <c:val>
            <c:numRef>
              <c:f>Sheet1!$B$2:$B$7</c:f>
              <c:numCache>
                <c:formatCode>General</c:formatCode>
                <c:ptCount val="6"/>
                <c:pt idx="0">
                  <c:v>32.299999999999997</c:v>
                </c:pt>
                <c:pt idx="1">
                  <c:v>37.6</c:v>
                </c:pt>
                <c:pt idx="2">
                  <c:v>24.7</c:v>
                </c:pt>
                <c:pt idx="3">
                  <c:v>4.0999999999999996</c:v>
                </c:pt>
                <c:pt idx="4">
                  <c:v>0.1</c:v>
                </c:pt>
                <c:pt idx="5">
                  <c:v>1.2</c:v>
                </c:pt>
              </c:numCache>
            </c:numRef>
          </c:val>
          <c:extLst>
            <c:ext xmlns:c16="http://schemas.microsoft.com/office/drawing/2014/chart" uri="{C3380CC4-5D6E-409C-BE32-E72D297353CC}">
              <c16:uniqueId val="{00000005-65FC-4A71-B546-F77CE5882A8F}"/>
            </c:ext>
          </c:extLst>
        </c:ser>
        <c:ser>
          <c:idx val="0"/>
          <c:order val="1"/>
          <c:tx>
            <c:strRef>
              <c:f>Sheet1!$C$1</c:f>
              <c:strCache>
                <c:ptCount val="1"/>
                <c:pt idx="0">
                  <c:v>2021</c:v>
                </c:pt>
              </c:strCache>
            </c:strRef>
          </c:tx>
          <c:spPr>
            <a:solidFill>
              <a:srgbClr val="C00000"/>
            </a:solidFill>
            <a:ln>
              <a:solidFill>
                <a:srgbClr val="C00000"/>
              </a:solidFill>
            </a:ln>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000000"/>
                    </a:solidFill>
                    <a:latin typeface="Arial" panose="020B0604020202020204" pitchFamily="34" charset="0"/>
                    <a:ea typeface="Arial"/>
                    <a:cs typeface="Gisha" panose="020B0502040204020203"/>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Indefinido </c:v>
                </c:pt>
                <c:pt idx="1">
                  <c:v>Dado de alta como autónomo (sin ser socio o propietario) </c:v>
                </c:pt>
                <c:pt idx="2">
                  <c:v>Es socio o propietario </c:v>
                </c:pt>
                <c:pt idx="3">
                  <c:v>Temporal </c:v>
                </c:pt>
                <c:pt idx="4">
                  <c:v>Sin contrato </c:v>
                </c:pt>
                <c:pt idx="5">
                  <c:v>Como sociedad unipersonal </c:v>
                </c:pt>
              </c:strCache>
            </c:strRef>
          </c:cat>
          <c:val>
            <c:numRef>
              <c:f>Sheet1!$C$2:$C$7</c:f>
              <c:numCache>
                <c:formatCode>General</c:formatCode>
                <c:ptCount val="6"/>
                <c:pt idx="0">
                  <c:v>27.3</c:v>
                </c:pt>
                <c:pt idx="1">
                  <c:v>37.299999999999997</c:v>
                </c:pt>
                <c:pt idx="2">
                  <c:v>28.6</c:v>
                </c:pt>
                <c:pt idx="3">
                  <c:v>3.6</c:v>
                </c:pt>
                <c:pt idx="4">
                  <c:v>0.5</c:v>
                </c:pt>
                <c:pt idx="5">
                  <c:v>2.7</c:v>
                </c:pt>
              </c:numCache>
            </c:numRef>
          </c:val>
          <c:extLst>
            <c:ext xmlns:c16="http://schemas.microsoft.com/office/drawing/2014/chart" uri="{C3380CC4-5D6E-409C-BE32-E72D297353CC}">
              <c16:uniqueId val="{00000002-B629-4F35-BBFE-3D467774B5E9}"/>
            </c:ext>
          </c:extLst>
        </c:ser>
        <c:dLbls>
          <c:showLegendKey val="0"/>
          <c:showVal val="0"/>
          <c:showCatName val="0"/>
          <c:showSerName val="0"/>
          <c:showPercent val="0"/>
          <c:showBubbleSize val="0"/>
        </c:dLbls>
        <c:gapWidth val="80"/>
        <c:axId val="403593040"/>
        <c:axId val="403589904"/>
      </c:barChart>
      <c:catAx>
        <c:axId val="403593040"/>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3589904"/>
        <c:crosses val="autoZero"/>
        <c:auto val="1"/>
        <c:lblAlgn val="ctr"/>
        <c:lblOffset val="100"/>
        <c:noMultiLvlLbl val="0"/>
      </c:catAx>
      <c:valAx>
        <c:axId val="403589904"/>
        <c:scaling>
          <c:orientation val="minMax"/>
          <c:max val="110"/>
          <c:min val="0"/>
        </c:scaling>
        <c:delete val="1"/>
        <c:axPos val="t"/>
        <c:numFmt formatCode="General" sourceLinked="1"/>
        <c:majorTickMark val="out"/>
        <c:minorTickMark val="none"/>
        <c:tickLblPos val="nextTo"/>
        <c:crossAx val="403593040"/>
        <c:crosses val="autoZero"/>
        <c:crossBetween val="between"/>
        <c:majorUnit val="10"/>
      </c:valAx>
      <c:spPr>
        <a:noFill/>
        <a:ln w="25691">
          <a:noFill/>
        </a:ln>
      </c:spPr>
    </c:plotArea>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4305182880185807"/>
          <c:y val="3.6699864498644985E-2"/>
          <c:w val="0.2928061219106296"/>
          <c:h val="0.92185008732933404"/>
        </c:manualLayout>
      </c:layout>
      <c:barChart>
        <c:barDir val="bar"/>
        <c:grouping val="clustered"/>
        <c:varyColors val="0"/>
        <c:ser>
          <c:idx val="1"/>
          <c:order val="0"/>
          <c:tx>
            <c:strRef>
              <c:f>Sheet1!$B$1</c:f>
              <c:strCache>
                <c:ptCount val="1"/>
                <c:pt idx="0">
                  <c:v>2019</c:v>
                </c:pt>
              </c:strCache>
            </c:strRef>
          </c:tx>
          <c:spPr>
            <a:noFill/>
            <a:ln>
              <a:solidFill>
                <a:srgbClr val="C00000"/>
              </a:solidFill>
            </a:ln>
          </c:spPr>
          <c:invertIfNegative val="0"/>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Jornada completa</c:v>
                </c:pt>
                <c:pt idx="1">
                  <c:v>Jornada parcial</c:v>
                </c:pt>
                <c:pt idx="2">
                  <c:v>Unos días completa y otros parcial</c:v>
                </c:pt>
                <c:pt idx="3">
                  <c:v>Otras respuestas</c:v>
                </c:pt>
              </c:strCache>
            </c:strRef>
          </c:cat>
          <c:val>
            <c:numRef>
              <c:f>Sheet1!$B$2:$B$5</c:f>
              <c:numCache>
                <c:formatCode>General</c:formatCode>
                <c:ptCount val="4"/>
                <c:pt idx="0">
                  <c:v>50.3</c:v>
                </c:pt>
                <c:pt idx="1">
                  <c:v>43.6</c:v>
                </c:pt>
                <c:pt idx="2">
                  <c:v>1.4</c:v>
                </c:pt>
                <c:pt idx="3">
                  <c:v>4.5999999999999996</c:v>
                </c:pt>
              </c:numCache>
            </c:numRef>
          </c:val>
          <c:extLst>
            <c:ext xmlns:c16="http://schemas.microsoft.com/office/drawing/2014/chart" uri="{C3380CC4-5D6E-409C-BE32-E72D297353CC}">
              <c16:uniqueId val="{00000005-65FC-4A71-B546-F77CE5882A8F}"/>
            </c:ext>
          </c:extLst>
        </c:ser>
        <c:ser>
          <c:idx val="0"/>
          <c:order val="1"/>
          <c:tx>
            <c:strRef>
              <c:f>Sheet1!$C$1</c:f>
              <c:strCache>
                <c:ptCount val="1"/>
                <c:pt idx="0">
                  <c:v>2021</c:v>
                </c:pt>
              </c:strCache>
            </c:strRef>
          </c:tx>
          <c:spPr>
            <a:solidFill>
              <a:srgbClr val="C00000"/>
            </a:solidFill>
            <a:ln>
              <a:solidFill>
                <a:srgbClr val="C00000"/>
              </a:solidFill>
            </a:ln>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000000"/>
                    </a:solidFill>
                    <a:latin typeface="Arial" panose="020B0604020202020204" pitchFamily="34" charset="0"/>
                    <a:ea typeface="Arial"/>
                    <a:cs typeface="Gisha" panose="020B0502040204020203"/>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Jornada completa</c:v>
                </c:pt>
                <c:pt idx="1">
                  <c:v>Jornada parcial</c:v>
                </c:pt>
                <c:pt idx="2">
                  <c:v>Unos días completa y otros parcial</c:v>
                </c:pt>
                <c:pt idx="3">
                  <c:v>Otras respuestas</c:v>
                </c:pt>
              </c:strCache>
            </c:strRef>
          </c:cat>
          <c:val>
            <c:numRef>
              <c:f>Sheet1!$C$2:$C$5</c:f>
              <c:numCache>
                <c:formatCode>General</c:formatCode>
                <c:ptCount val="4"/>
                <c:pt idx="0">
                  <c:v>47.2</c:v>
                </c:pt>
                <c:pt idx="1">
                  <c:v>49.1</c:v>
                </c:pt>
                <c:pt idx="2">
                  <c:v>1.6</c:v>
                </c:pt>
                <c:pt idx="3">
                  <c:v>2.1</c:v>
                </c:pt>
              </c:numCache>
            </c:numRef>
          </c:val>
          <c:extLst>
            <c:ext xmlns:c16="http://schemas.microsoft.com/office/drawing/2014/chart" uri="{C3380CC4-5D6E-409C-BE32-E72D297353CC}">
              <c16:uniqueId val="{00000001-CF14-433B-ABD3-33F3F972EE66}"/>
            </c:ext>
          </c:extLst>
        </c:ser>
        <c:dLbls>
          <c:showLegendKey val="0"/>
          <c:showVal val="0"/>
          <c:showCatName val="0"/>
          <c:showSerName val="0"/>
          <c:showPercent val="0"/>
          <c:showBubbleSize val="0"/>
        </c:dLbls>
        <c:gapWidth val="80"/>
        <c:axId val="403593432"/>
        <c:axId val="403591472"/>
      </c:barChart>
      <c:catAx>
        <c:axId val="403593432"/>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3591472"/>
        <c:crosses val="autoZero"/>
        <c:auto val="1"/>
        <c:lblAlgn val="ctr"/>
        <c:lblOffset val="100"/>
        <c:noMultiLvlLbl val="0"/>
      </c:catAx>
      <c:valAx>
        <c:axId val="403591472"/>
        <c:scaling>
          <c:orientation val="minMax"/>
          <c:max val="110"/>
          <c:min val="0"/>
        </c:scaling>
        <c:delete val="1"/>
        <c:axPos val="t"/>
        <c:numFmt formatCode="General" sourceLinked="1"/>
        <c:majorTickMark val="out"/>
        <c:minorTickMark val="none"/>
        <c:tickLblPos val="nextTo"/>
        <c:crossAx val="403593432"/>
        <c:crosses val="autoZero"/>
        <c:crossBetween val="between"/>
        <c:majorUnit val="10"/>
      </c:valAx>
      <c:spPr>
        <a:noFill/>
        <a:ln w="25691">
          <a:noFill/>
        </a:ln>
      </c:spPr>
    </c:plotArea>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8878398465351"/>
          <c:y val="3.6699984174778093E-2"/>
          <c:w val="0.45770855126962412"/>
          <c:h val="0.92185008732933404"/>
        </c:manualLayout>
      </c:layout>
      <c:barChart>
        <c:barDir val="bar"/>
        <c:grouping val="clustered"/>
        <c:varyColors val="0"/>
        <c:ser>
          <c:idx val="1"/>
          <c:order val="0"/>
          <c:tx>
            <c:strRef>
              <c:f>Sheet1!$B$1</c:f>
              <c:strCache>
                <c:ptCount val="1"/>
                <c:pt idx="0">
                  <c:v>2019</c:v>
                </c:pt>
              </c:strCache>
            </c:strRef>
          </c:tx>
          <c:spPr>
            <a:solidFill>
              <a:schemeClr val="bg1"/>
            </a:solidFill>
            <a:ln>
              <a:solidFill>
                <a:srgbClr val="C00000"/>
              </a:solidFill>
            </a:ln>
          </c:spPr>
          <c:invertIfNegative val="0"/>
          <c:dPt>
            <c:idx val="4"/>
            <c:invertIfNegative val="0"/>
            <c:bubble3D val="0"/>
            <c:extLst>
              <c:ext xmlns:c16="http://schemas.microsoft.com/office/drawing/2014/chart" uri="{C3380CC4-5D6E-409C-BE32-E72D297353CC}">
                <c16:uniqueId val="{00000000-1613-4069-80E3-D5A154BABDC3}"/>
              </c:ext>
            </c:extLst>
          </c:dPt>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Menos de 1000€</c:v>
                </c:pt>
                <c:pt idx="1">
                  <c:v>Entre 1000€ y 1499€</c:v>
                </c:pt>
                <c:pt idx="2">
                  <c:v>Entre 1500€ y 1999€</c:v>
                </c:pt>
                <c:pt idx="3">
                  <c:v>Entre 2000€ y 2499€</c:v>
                </c:pt>
                <c:pt idx="4">
                  <c:v>Entre 2500€ y 2999€</c:v>
                </c:pt>
                <c:pt idx="5">
                  <c:v>3000€ o más</c:v>
                </c:pt>
                <c:pt idx="6">
                  <c:v>NS/NC</c:v>
                </c:pt>
              </c:strCache>
            </c:strRef>
          </c:cat>
          <c:val>
            <c:numRef>
              <c:f>Sheet1!$B$2:$B$8</c:f>
              <c:numCache>
                <c:formatCode>General</c:formatCode>
                <c:ptCount val="7"/>
                <c:pt idx="0">
                  <c:v>8.3000000000000007</c:v>
                </c:pt>
                <c:pt idx="1">
                  <c:v>11.2</c:v>
                </c:pt>
                <c:pt idx="2">
                  <c:v>11</c:v>
                </c:pt>
                <c:pt idx="3">
                  <c:v>11.3</c:v>
                </c:pt>
                <c:pt idx="4">
                  <c:v>7</c:v>
                </c:pt>
                <c:pt idx="5">
                  <c:v>20.2</c:v>
                </c:pt>
                <c:pt idx="6">
                  <c:v>31</c:v>
                </c:pt>
              </c:numCache>
            </c:numRef>
          </c:val>
          <c:extLst>
            <c:ext xmlns:c16="http://schemas.microsoft.com/office/drawing/2014/chart" uri="{C3380CC4-5D6E-409C-BE32-E72D297353CC}">
              <c16:uniqueId val="{00000005-65FC-4A71-B546-F77CE5882A8F}"/>
            </c:ext>
          </c:extLst>
        </c:ser>
        <c:ser>
          <c:idx val="0"/>
          <c:order val="1"/>
          <c:tx>
            <c:strRef>
              <c:f>Sheet1!$C$1</c:f>
              <c:strCache>
                <c:ptCount val="1"/>
                <c:pt idx="0">
                  <c:v>2021</c:v>
                </c:pt>
              </c:strCache>
            </c:strRef>
          </c:tx>
          <c:spPr>
            <a:solidFill>
              <a:srgbClr val="C00000"/>
            </a:solidFill>
            <a:ln>
              <a:solidFill>
                <a:srgbClr val="C00000"/>
              </a:solidFill>
            </a:ln>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000000"/>
                    </a:solidFill>
                    <a:latin typeface="Arial" panose="020B0604020202020204" pitchFamily="34" charset="0"/>
                    <a:ea typeface="Arial"/>
                    <a:cs typeface="Gisha" panose="020B0502040204020203"/>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Menos de 1000€</c:v>
                </c:pt>
                <c:pt idx="1">
                  <c:v>Entre 1000€ y 1499€</c:v>
                </c:pt>
                <c:pt idx="2">
                  <c:v>Entre 1500€ y 1999€</c:v>
                </c:pt>
                <c:pt idx="3">
                  <c:v>Entre 2000€ y 2499€</c:v>
                </c:pt>
                <c:pt idx="4">
                  <c:v>Entre 2500€ y 2999€</c:v>
                </c:pt>
                <c:pt idx="5">
                  <c:v>3000€ o más</c:v>
                </c:pt>
                <c:pt idx="6">
                  <c:v>NS/NC</c:v>
                </c:pt>
              </c:strCache>
            </c:strRef>
          </c:cat>
          <c:val>
            <c:numRef>
              <c:f>Sheet1!$C$2:$C$8</c:f>
              <c:numCache>
                <c:formatCode>General</c:formatCode>
                <c:ptCount val="7"/>
                <c:pt idx="0">
                  <c:v>7.4</c:v>
                </c:pt>
                <c:pt idx="1">
                  <c:v>10.199999999999999</c:v>
                </c:pt>
                <c:pt idx="2">
                  <c:v>10</c:v>
                </c:pt>
                <c:pt idx="3">
                  <c:v>11.8</c:v>
                </c:pt>
                <c:pt idx="4">
                  <c:v>7.4</c:v>
                </c:pt>
                <c:pt idx="5">
                  <c:v>25.7</c:v>
                </c:pt>
                <c:pt idx="6">
                  <c:v>27.5</c:v>
                </c:pt>
              </c:numCache>
            </c:numRef>
          </c:val>
          <c:extLst>
            <c:ext xmlns:c16="http://schemas.microsoft.com/office/drawing/2014/chart" uri="{C3380CC4-5D6E-409C-BE32-E72D297353CC}">
              <c16:uniqueId val="{00000002-006C-40BB-8338-F65BED754EDA}"/>
            </c:ext>
          </c:extLst>
        </c:ser>
        <c:dLbls>
          <c:showLegendKey val="0"/>
          <c:showVal val="0"/>
          <c:showCatName val="0"/>
          <c:showSerName val="0"/>
          <c:showPercent val="0"/>
          <c:showBubbleSize val="0"/>
        </c:dLbls>
        <c:gapWidth val="80"/>
        <c:axId val="400099416"/>
        <c:axId val="400100200"/>
      </c:barChart>
      <c:catAx>
        <c:axId val="400099416"/>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0100200"/>
        <c:crosses val="autoZero"/>
        <c:auto val="1"/>
        <c:lblAlgn val="ctr"/>
        <c:lblOffset val="100"/>
        <c:noMultiLvlLbl val="0"/>
      </c:catAx>
      <c:valAx>
        <c:axId val="400100200"/>
        <c:scaling>
          <c:orientation val="minMax"/>
          <c:max val="110"/>
          <c:min val="0"/>
        </c:scaling>
        <c:delete val="1"/>
        <c:axPos val="t"/>
        <c:numFmt formatCode="General" sourceLinked="1"/>
        <c:majorTickMark val="out"/>
        <c:minorTickMark val="none"/>
        <c:tickLblPos val="nextTo"/>
        <c:crossAx val="400099416"/>
        <c:crosses val="autoZero"/>
        <c:crossBetween val="between"/>
        <c:majorUnit val="10"/>
      </c:valAx>
      <c:spPr>
        <a:noFill/>
        <a:ln w="25691">
          <a:noFill/>
        </a:ln>
      </c:spPr>
    </c:plotArea>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8878398465351"/>
          <c:y val="3.6699984174778093E-2"/>
          <c:w val="0.45770855126962412"/>
          <c:h val="0.92185008732933404"/>
        </c:manualLayout>
      </c:layout>
      <c:barChart>
        <c:barDir val="bar"/>
        <c:grouping val="clustered"/>
        <c:varyColors val="0"/>
        <c:ser>
          <c:idx val="1"/>
          <c:order val="0"/>
          <c:tx>
            <c:strRef>
              <c:f>Sheet1!$B$1</c:f>
              <c:strCache>
                <c:ptCount val="1"/>
                <c:pt idx="0">
                  <c:v>2019</c:v>
                </c:pt>
              </c:strCache>
            </c:strRef>
          </c:tx>
          <c:spPr>
            <a:noFill/>
            <a:ln>
              <a:solidFill>
                <a:srgbClr val="C00000"/>
              </a:solidFill>
            </a:ln>
          </c:spPr>
          <c:invertIfNegative val="0"/>
          <c:dPt>
            <c:idx val="4"/>
            <c:invertIfNegative val="0"/>
            <c:bubble3D val="0"/>
            <c:extLst>
              <c:ext xmlns:c16="http://schemas.microsoft.com/office/drawing/2014/chart" uri="{C3380CC4-5D6E-409C-BE32-E72D297353CC}">
                <c16:uniqueId val="{00000000-8CE6-42B3-9570-9A6A1CE41719}"/>
              </c:ext>
            </c:extLst>
          </c:dPt>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Sólo sueldo fijo</c:v>
                </c:pt>
                <c:pt idx="1">
                  <c:v>Sueldo fijo + variable</c:v>
                </c:pt>
                <c:pt idx="2">
                  <c:v>Sólo variable</c:v>
                </c:pt>
                <c:pt idx="3">
                  <c:v>Dueño</c:v>
                </c:pt>
                <c:pt idx="4">
                  <c:v>Otras respuestas</c:v>
                </c:pt>
                <c:pt idx="5">
                  <c:v>NS / NC</c:v>
                </c:pt>
              </c:strCache>
            </c:strRef>
          </c:cat>
          <c:val>
            <c:numRef>
              <c:f>Sheet1!$B$2:$B$7</c:f>
              <c:numCache>
                <c:formatCode>General</c:formatCode>
                <c:ptCount val="6"/>
                <c:pt idx="0">
                  <c:v>21.7</c:v>
                </c:pt>
                <c:pt idx="1">
                  <c:v>26</c:v>
                </c:pt>
                <c:pt idx="2">
                  <c:v>49.9</c:v>
                </c:pt>
                <c:pt idx="3">
                  <c:v>0.9</c:v>
                </c:pt>
                <c:pt idx="4">
                  <c:v>0.5</c:v>
                </c:pt>
                <c:pt idx="5">
                  <c:v>0.9</c:v>
                </c:pt>
              </c:numCache>
            </c:numRef>
          </c:val>
          <c:extLst>
            <c:ext xmlns:c16="http://schemas.microsoft.com/office/drawing/2014/chart" uri="{C3380CC4-5D6E-409C-BE32-E72D297353CC}">
              <c16:uniqueId val="{00000001-8CE6-42B3-9570-9A6A1CE41719}"/>
            </c:ext>
          </c:extLst>
        </c:ser>
        <c:ser>
          <c:idx val="0"/>
          <c:order val="1"/>
          <c:tx>
            <c:strRef>
              <c:f>Sheet1!$C$1</c:f>
              <c:strCache>
                <c:ptCount val="1"/>
                <c:pt idx="0">
                  <c:v>2021</c:v>
                </c:pt>
              </c:strCache>
            </c:strRef>
          </c:tx>
          <c:spPr>
            <a:solidFill>
              <a:srgbClr val="C00000"/>
            </a:solidFill>
            <a:ln>
              <a:solidFill>
                <a:srgbClr val="C00000"/>
              </a:solidFill>
            </a:ln>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000000"/>
                    </a:solidFill>
                    <a:latin typeface="Arial" panose="020B0604020202020204" pitchFamily="34" charset="0"/>
                    <a:ea typeface="Arial"/>
                    <a:cs typeface="Gisha" panose="020B0502040204020203"/>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Sólo sueldo fijo</c:v>
                </c:pt>
                <c:pt idx="1">
                  <c:v>Sueldo fijo + variable</c:v>
                </c:pt>
                <c:pt idx="2">
                  <c:v>Sólo variable</c:v>
                </c:pt>
                <c:pt idx="3">
                  <c:v>Dueño</c:v>
                </c:pt>
                <c:pt idx="4">
                  <c:v>Otras respuestas</c:v>
                </c:pt>
                <c:pt idx="5">
                  <c:v>NS / NC</c:v>
                </c:pt>
              </c:strCache>
            </c:strRef>
          </c:cat>
          <c:val>
            <c:numRef>
              <c:f>Sheet1!$C$2:$C$7</c:f>
              <c:numCache>
                <c:formatCode>General</c:formatCode>
                <c:ptCount val="6"/>
                <c:pt idx="0">
                  <c:v>17.2</c:v>
                </c:pt>
                <c:pt idx="1">
                  <c:v>25.8</c:v>
                </c:pt>
                <c:pt idx="2">
                  <c:v>55.9</c:v>
                </c:pt>
                <c:pt idx="3">
                  <c:v>0.4</c:v>
                </c:pt>
                <c:pt idx="4">
                  <c:v>0.3</c:v>
                </c:pt>
                <c:pt idx="5">
                  <c:v>0.4</c:v>
                </c:pt>
              </c:numCache>
            </c:numRef>
          </c:val>
          <c:extLst>
            <c:ext xmlns:c16="http://schemas.microsoft.com/office/drawing/2014/chart" uri="{C3380CC4-5D6E-409C-BE32-E72D297353CC}">
              <c16:uniqueId val="{00000002-8CE6-42B3-9570-9A6A1CE41719}"/>
            </c:ext>
          </c:extLst>
        </c:ser>
        <c:dLbls>
          <c:showLegendKey val="0"/>
          <c:showVal val="0"/>
          <c:showCatName val="0"/>
          <c:showSerName val="0"/>
          <c:showPercent val="0"/>
          <c:showBubbleSize val="0"/>
        </c:dLbls>
        <c:gapWidth val="80"/>
        <c:axId val="391122112"/>
        <c:axId val="387632064"/>
      </c:barChart>
      <c:catAx>
        <c:axId val="391122112"/>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387632064"/>
        <c:crosses val="autoZero"/>
        <c:auto val="1"/>
        <c:lblAlgn val="ctr"/>
        <c:lblOffset val="100"/>
        <c:noMultiLvlLbl val="0"/>
      </c:catAx>
      <c:valAx>
        <c:axId val="387632064"/>
        <c:scaling>
          <c:orientation val="minMax"/>
          <c:max val="110"/>
          <c:min val="0"/>
        </c:scaling>
        <c:delete val="1"/>
        <c:axPos val="t"/>
        <c:numFmt formatCode="General" sourceLinked="1"/>
        <c:majorTickMark val="out"/>
        <c:minorTickMark val="none"/>
        <c:tickLblPos val="nextTo"/>
        <c:crossAx val="391122112"/>
        <c:crosses val="autoZero"/>
        <c:crossBetween val="between"/>
        <c:majorUnit val="10"/>
      </c:valAx>
      <c:spPr>
        <a:noFill/>
        <a:ln w="25691">
          <a:noFill/>
        </a:ln>
      </c:spPr>
    </c:plotArea>
    <c:legend>
      <c:legendPos val="r"/>
      <c:layout>
        <c:manualLayout>
          <c:xMode val="edge"/>
          <c:yMode val="edge"/>
          <c:x val="1.0910570218318294E-2"/>
          <c:y val="0.41802065773144292"/>
          <c:w val="0.21519988526832121"/>
          <c:h val="0.24597056510357479"/>
        </c:manualLayout>
      </c:layout>
      <c:overlay val="0"/>
    </c:legend>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8878398465351"/>
          <c:y val="3.6699984174778093E-2"/>
          <c:w val="0.45770855126962412"/>
          <c:h val="0.92185008732933404"/>
        </c:manualLayout>
      </c:layout>
      <c:barChart>
        <c:barDir val="bar"/>
        <c:grouping val="clustered"/>
        <c:varyColors val="0"/>
        <c:ser>
          <c:idx val="1"/>
          <c:order val="0"/>
          <c:tx>
            <c:strRef>
              <c:f>Sheet1!$B$1</c:f>
              <c:strCache>
                <c:ptCount val="1"/>
                <c:pt idx="0">
                  <c:v>2019</c:v>
                </c:pt>
              </c:strCache>
            </c:strRef>
          </c:tx>
          <c:spPr>
            <a:solidFill>
              <a:schemeClr val="bg1"/>
            </a:solidFill>
            <a:ln>
              <a:solidFill>
                <a:srgbClr val="C00000"/>
              </a:solidFill>
            </a:ln>
          </c:spPr>
          <c:invertIfNegative val="0"/>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Seguro/Probablmente sí</c:v>
                </c:pt>
                <c:pt idx="1">
                  <c:v>Quizás</c:v>
                </c:pt>
                <c:pt idx="2">
                  <c:v>Probablemente no </c:v>
                </c:pt>
                <c:pt idx="3">
                  <c:v>Seguro que no trabajará fuera de España</c:v>
                </c:pt>
              </c:strCache>
            </c:strRef>
          </c:cat>
          <c:val>
            <c:numRef>
              <c:f>Sheet1!$B$2:$B$5</c:f>
              <c:numCache>
                <c:formatCode>General</c:formatCode>
                <c:ptCount val="4"/>
                <c:pt idx="0">
                  <c:v>7.8999999999999995</c:v>
                </c:pt>
                <c:pt idx="1">
                  <c:v>7.8</c:v>
                </c:pt>
                <c:pt idx="2">
                  <c:v>25.8</c:v>
                </c:pt>
                <c:pt idx="3">
                  <c:v>58.6</c:v>
                </c:pt>
              </c:numCache>
            </c:numRef>
          </c:val>
          <c:extLst>
            <c:ext xmlns:c16="http://schemas.microsoft.com/office/drawing/2014/chart" uri="{C3380CC4-5D6E-409C-BE32-E72D297353CC}">
              <c16:uniqueId val="{00000005-65FC-4A71-B546-F77CE5882A8F}"/>
            </c:ext>
          </c:extLst>
        </c:ser>
        <c:ser>
          <c:idx val="0"/>
          <c:order val="1"/>
          <c:tx>
            <c:strRef>
              <c:f>Sheet1!$C$1</c:f>
              <c:strCache>
                <c:ptCount val="1"/>
                <c:pt idx="0">
                  <c:v>2021</c:v>
                </c:pt>
              </c:strCache>
            </c:strRef>
          </c:tx>
          <c:spPr>
            <a:solidFill>
              <a:srgbClr val="C00000"/>
            </a:solidFill>
            <a:ln>
              <a:solidFill>
                <a:srgbClr val="C00000"/>
              </a:solidFill>
            </a:ln>
          </c:spPr>
          <c:invertIfNegative val="0"/>
          <c:dLbls>
            <c:numFmt formatCode="#,##0.0" sourceLinked="0"/>
            <c:spPr>
              <a:noFill/>
              <a:ln>
                <a:noFill/>
              </a:ln>
              <a:effectLst/>
            </c:spPr>
            <c:txPr>
              <a:bodyPr wrap="square" lIns="38100" tIns="19050" rIns="38100" bIns="19050" anchor="ctr" anchorCtr="0">
                <a:spAutoFit/>
              </a:bodyPr>
              <a:lstStyle/>
              <a:p>
                <a:pPr algn="ctr">
                  <a:defRPr lang="en-US" sz="1000" b="1" i="0" u="none" strike="noStrike" kern="1200" baseline="0">
                    <a:solidFill>
                      <a:srgbClr val="000000"/>
                    </a:solidFill>
                    <a:latin typeface="Arial" panose="020B0604020202020204" pitchFamily="34" charset="0"/>
                    <a:ea typeface="Arial"/>
                    <a:cs typeface="Gisha" panose="020B0502040204020203"/>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Seguro/Probablmente sí</c:v>
                </c:pt>
                <c:pt idx="1">
                  <c:v>Quizás</c:v>
                </c:pt>
                <c:pt idx="2">
                  <c:v>Probablemente no </c:v>
                </c:pt>
                <c:pt idx="3">
                  <c:v>Seguro que no trabajará fuera de España</c:v>
                </c:pt>
              </c:strCache>
            </c:strRef>
          </c:cat>
          <c:val>
            <c:numRef>
              <c:f>Sheet1!$C$2:$C$5</c:f>
              <c:numCache>
                <c:formatCode>General</c:formatCode>
                <c:ptCount val="4"/>
                <c:pt idx="0">
                  <c:v>13</c:v>
                </c:pt>
                <c:pt idx="1">
                  <c:v>9.1</c:v>
                </c:pt>
                <c:pt idx="2">
                  <c:v>21.7</c:v>
                </c:pt>
                <c:pt idx="3">
                  <c:v>55.5</c:v>
                </c:pt>
              </c:numCache>
            </c:numRef>
          </c:val>
          <c:extLst>
            <c:ext xmlns:c16="http://schemas.microsoft.com/office/drawing/2014/chart" uri="{C3380CC4-5D6E-409C-BE32-E72D297353CC}">
              <c16:uniqueId val="{00000001-158F-4D59-95E3-1931CCDA4D20}"/>
            </c:ext>
          </c:extLst>
        </c:ser>
        <c:dLbls>
          <c:showLegendKey val="0"/>
          <c:showVal val="0"/>
          <c:showCatName val="0"/>
          <c:showSerName val="0"/>
          <c:showPercent val="0"/>
          <c:showBubbleSize val="0"/>
        </c:dLbls>
        <c:gapWidth val="80"/>
        <c:axId val="400099024"/>
        <c:axId val="400102160"/>
      </c:barChart>
      <c:catAx>
        <c:axId val="400099024"/>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0102160"/>
        <c:crosses val="autoZero"/>
        <c:auto val="1"/>
        <c:lblAlgn val="ctr"/>
        <c:lblOffset val="100"/>
        <c:noMultiLvlLbl val="0"/>
      </c:catAx>
      <c:valAx>
        <c:axId val="400102160"/>
        <c:scaling>
          <c:orientation val="minMax"/>
          <c:max val="110"/>
          <c:min val="0"/>
        </c:scaling>
        <c:delete val="1"/>
        <c:axPos val="t"/>
        <c:numFmt formatCode="General" sourceLinked="1"/>
        <c:majorTickMark val="out"/>
        <c:minorTickMark val="none"/>
        <c:tickLblPos val="nextTo"/>
        <c:crossAx val="400099024"/>
        <c:crosses val="autoZero"/>
        <c:crossBetween val="between"/>
        <c:majorUnit val="10"/>
      </c:valAx>
      <c:spPr>
        <a:noFill/>
        <a:ln w="25691">
          <a:noFill/>
        </a:ln>
      </c:spPr>
    </c:plotArea>
    <c:legend>
      <c:legendPos val="r"/>
      <c:overlay val="0"/>
    </c:legend>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spPr>
            <a:solidFill>
              <a:srgbClr val="C00000"/>
            </a:solidFill>
          </c:spPr>
          <c:explosion val="6"/>
          <c:dPt>
            <c:idx val="0"/>
            <c:bubble3D val="0"/>
            <c:spPr>
              <a:solidFill>
                <a:srgbClr val="C00000"/>
              </a:solidFill>
              <a:ln w="19050">
                <a:solidFill>
                  <a:schemeClr val="lt1"/>
                </a:solidFill>
              </a:ln>
              <a:effectLst/>
            </c:spPr>
            <c:extLst>
              <c:ext xmlns:c16="http://schemas.microsoft.com/office/drawing/2014/chart" uri="{C3380CC4-5D6E-409C-BE32-E72D297353CC}">
                <c16:uniqueId val="{00000001-E207-44B3-8E8B-313B09864ABF}"/>
              </c:ext>
            </c:extLst>
          </c:dPt>
          <c:dPt>
            <c:idx val="1"/>
            <c:bubble3D val="0"/>
            <c:spPr>
              <a:solidFill>
                <a:srgbClr val="FFCDCD"/>
              </a:solidFill>
              <a:ln w="19050">
                <a:solidFill>
                  <a:schemeClr val="lt1"/>
                </a:solidFill>
              </a:ln>
              <a:effectLst/>
            </c:spPr>
            <c:extLst>
              <c:ext xmlns:c16="http://schemas.microsoft.com/office/drawing/2014/chart" uri="{C3380CC4-5D6E-409C-BE32-E72D297353CC}">
                <c16:uniqueId val="{00000003-E207-44B3-8E8B-313B09864ABF}"/>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ES"/>
                </a:p>
              </c:txPr>
              <c:dLblPos val="bestFit"/>
              <c:showLegendKey val="0"/>
              <c:showVal val="1"/>
              <c:showCatName val="0"/>
              <c:showSerName val="0"/>
              <c:showPercent val="0"/>
              <c:showBubbleSize val="0"/>
              <c:extLst>
                <c:ext xmlns:c16="http://schemas.microsoft.com/office/drawing/2014/chart" uri="{C3380CC4-5D6E-409C-BE32-E72D297353CC}">
                  <c16:uniqueId val="{00000001-E207-44B3-8E8B-313B09864AB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26.5</c:v>
                </c:pt>
                <c:pt idx="1">
                  <c:v>73.5</c:v>
                </c:pt>
              </c:numCache>
            </c:numRef>
          </c:val>
          <c:extLst>
            <c:ext xmlns:c16="http://schemas.microsoft.com/office/drawing/2014/chart" uri="{C3380CC4-5D6E-409C-BE32-E72D297353CC}">
              <c16:uniqueId val="{00000004-E207-44B3-8E8B-313B09864AB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6736868676657188"/>
          <c:y val="0.33058251087000307"/>
          <c:w val="0.14222340267145056"/>
          <c:h val="0.1693543532738543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27220095839453"/>
          <c:y val="3.6699984174778093E-2"/>
          <c:w val="0.45788111989549812"/>
          <c:h val="0.92185008732933404"/>
        </c:manualLayout>
      </c:layout>
      <c:barChart>
        <c:barDir val="bar"/>
        <c:grouping val="clustered"/>
        <c:varyColors val="0"/>
        <c:ser>
          <c:idx val="1"/>
          <c:order val="0"/>
          <c:tx>
            <c:strRef>
              <c:f>Sheet1!$B$1</c:f>
              <c:strCache>
                <c:ptCount val="1"/>
                <c:pt idx="0">
                  <c:v>2016</c:v>
                </c:pt>
              </c:strCache>
            </c:strRef>
          </c:tx>
          <c:spPr>
            <a:solidFill>
              <a:srgbClr val="C00000"/>
            </a:solidFill>
            <a:ln>
              <a:solidFill>
                <a:srgbClr val="C00000"/>
              </a:solidFill>
            </a:ln>
          </c:spPr>
          <c:invertIfNegative val="0"/>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Muy alto</c:v>
                </c:pt>
                <c:pt idx="1">
                  <c:v>Alto</c:v>
                </c:pt>
                <c:pt idx="2">
                  <c:v>Medio</c:v>
                </c:pt>
                <c:pt idx="3">
                  <c:v>Bajo</c:v>
                </c:pt>
                <c:pt idx="4">
                  <c:v>Muy bajo</c:v>
                </c:pt>
              </c:strCache>
            </c:strRef>
          </c:cat>
          <c:val>
            <c:numRef>
              <c:f>Sheet1!$B$2:$B$6</c:f>
              <c:numCache>
                <c:formatCode>General</c:formatCode>
                <c:ptCount val="5"/>
                <c:pt idx="0">
                  <c:v>7</c:v>
                </c:pt>
                <c:pt idx="1">
                  <c:v>20.3</c:v>
                </c:pt>
                <c:pt idx="2">
                  <c:v>31.1</c:v>
                </c:pt>
                <c:pt idx="3">
                  <c:v>28.5</c:v>
                </c:pt>
                <c:pt idx="4">
                  <c:v>13.1</c:v>
                </c:pt>
              </c:numCache>
            </c:numRef>
          </c:val>
          <c:extLst>
            <c:ext xmlns:c16="http://schemas.microsoft.com/office/drawing/2014/chart" uri="{C3380CC4-5D6E-409C-BE32-E72D297353CC}">
              <c16:uniqueId val="{00000005-65FC-4A71-B546-F77CE5882A8F}"/>
            </c:ext>
          </c:extLst>
        </c:ser>
        <c:dLbls>
          <c:showLegendKey val="0"/>
          <c:showVal val="0"/>
          <c:showCatName val="0"/>
          <c:showSerName val="0"/>
          <c:showPercent val="0"/>
          <c:showBubbleSize val="0"/>
        </c:dLbls>
        <c:gapWidth val="80"/>
        <c:axId val="405023776"/>
        <c:axId val="405028480"/>
      </c:barChart>
      <c:catAx>
        <c:axId val="405023776"/>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5028480"/>
        <c:crosses val="autoZero"/>
        <c:auto val="1"/>
        <c:lblAlgn val="ctr"/>
        <c:lblOffset val="100"/>
        <c:noMultiLvlLbl val="0"/>
      </c:catAx>
      <c:valAx>
        <c:axId val="405028480"/>
        <c:scaling>
          <c:orientation val="minMax"/>
          <c:max val="110"/>
          <c:min val="0"/>
        </c:scaling>
        <c:delete val="1"/>
        <c:axPos val="t"/>
        <c:numFmt formatCode="General" sourceLinked="1"/>
        <c:majorTickMark val="out"/>
        <c:minorTickMark val="none"/>
        <c:tickLblPos val="nextTo"/>
        <c:crossAx val="405023776"/>
        <c:crosses val="autoZero"/>
        <c:crossBetween val="between"/>
        <c:majorUnit val="10"/>
      </c:valAx>
      <c:spPr>
        <a:noFill/>
        <a:ln w="25691">
          <a:noFill/>
        </a:ln>
      </c:spPr>
    </c:plotArea>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27220095839453"/>
          <c:y val="3.6699984174778093E-2"/>
          <c:w val="0.45788111989549812"/>
          <c:h val="0.92185008732933404"/>
        </c:manualLayout>
      </c:layout>
      <c:barChart>
        <c:barDir val="bar"/>
        <c:grouping val="clustered"/>
        <c:varyColors val="0"/>
        <c:ser>
          <c:idx val="1"/>
          <c:order val="0"/>
          <c:tx>
            <c:strRef>
              <c:f>Sheet1!$B$1</c:f>
              <c:strCache>
                <c:ptCount val="1"/>
                <c:pt idx="0">
                  <c:v>2016</c:v>
                </c:pt>
              </c:strCache>
            </c:strRef>
          </c:tx>
          <c:spPr>
            <a:solidFill>
              <a:srgbClr val="C00000"/>
            </a:solidFill>
            <a:ln>
              <a:solidFill>
                <a:srgbClr val="C00000"/>
              </a:solidFill>
            </a:ln>
          </c:spPr>
          <c:invertIfNegative val="0"/>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Menor a la del año previo al Covid</c:v>
                </c:pt>
                <c:pt idx="1">
                  <c:v>Igual</c:v>
                </c:pt>
                <c:pt idx="2">
                  <c:v>Mayor a la del año previo al Covid</c:v>
                </c:pt>
                <c:pt idx="3">
                  <c:v>NS</c:v>
                </c:pt>
              </c:strCache>
            </c:strRef>
          </c:cat>
          <c:val>
            <c:numRef>
              <c:f>Sheet1!$B$2:$B$5</c:f>
              <c:numCache>
                <c:formatCode>General</c:formatCode>
                <c:ptCount val="4"/>
                <c:pt idx="0">
                  <c:v>24.7</c:v>
                </c:pt>
                <c:pt idx="1">
                  <c:v>48.7</c:v>
                </c:pt>
                <c:pt idx="2">
                  <c:v>22.6</c:v>
                </c:pt>
                <c:pt idx="3">
                  <c:v>4</c:v>
                </c:pt>
              </c:numCache>
            </c:numRef>
          </c:val>
          <c:extLst>
            <c:ext xmlns:c16="http://schemas.microsoft.com/office/drawing/2014/chart" uri="{C3380CC4-5D6E-409C-BE32-E72D297353CC}">
              <c16:uniqueId val="{00000000-8C9C-4FEC-99C7-82A9D1004F68}"/>
            </c:ext>
          </c:extLst>
        </c:ser>
        <c:dLbls>
          <c:showLegendKey val="0"/>
          <c:showVal val="0"/>
          <c:showCatName val="0"/>
          <c:showSerName val="0"/>
          <c:showPercent val="0"/>
          <c:showBubbleSize val="0"/>
        </c:dLbls>
        <c:gapWidth val="80"/>
        <c:axId val="405023776"/>
        <c:axId val="405028480"/>
      </c:barChart>
      <c:catAx>
        <c:axId val="405023776"/>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5028480"/>
        <c:crosses val="autoZero"/>
        <c:auto val="1"/>
        <c:lblAlgn val="ctr"/>
        <c:lblOffset val="100"/>
        <c:noMultiLvlLbl val="0"/>
      </c:catAx>
      <c:valAx>
        <c:axId val="405028480"/>
        <c:scaling>
          <c:orientation val="minMax"/>
          <c:max val="110"/>
          <c:min val="0"/>
        </c:scaling>
        <c:delete val="1"/>
        <c:axPos val="t"/>
        <c:numFmt formatCode="General" sourceLinked="1"/>
        <c:majorTickMark val="out"/>
        <c:minorTickMark val="none"/>
        <c:tickLblPos val="nextTo"/>
        <c:crossAx val="405023776"/>
        <c:crosses val="autoZero"/>
        <c:crossBetween val="between"/>
        <c:majorUnit val="10"/>
      </c:valAx>
      <c:spPr>
        <a:noFill/>
        <a:ln w="25691">
          <a:noFill/>
        </a:ln>
      </c:spPr>
    </c:plotArea>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007387049635494"/>
          <c:y val="3.6699984174778093E-2"/>
          <c:w val="0.24945855456482077"/>
          <c:h val="0.92185008732933404"/>
        </c:manualLayout>
      </c:layout>
      <c:barChart>
        <c:barDir val="bar"/>
        <c:grouping val="clustered"/>
        <c:varyColors val="0"/>
        <c:ser>
          <c:idx val="1"/>
          <c:order val="0"/>
          <c:tx>
            <c:strRef>
              <c:f>Sheet1!$B$1</c:f>
              <c:strCache>
                <c:ptCount val="1"/>
                <c:pt idx="0">
                  <c:v>2019</c:v>
                </c:pt>
              </c:strCache>
            </c:strRef>
          </c:tx>
          <c:spPr>
            <a:noFill/>
            <a:ln>
              <a:solidFill>
                <a:srgbClr val="C00000"/>
              </a:solidFill>
            </a:ln>
          </c:spPr>
          <c:invertIfNegative val="0"/>
          <c:dLbls>
            <c:numFmt formatCode="#,##0.0" sourceLinked="0"/>
            <c:spPr>
              <a:noFill/>
              <a:ln>
                <a:noFill/>
              </a:ln>
              <a:effectLst/>
            </c:spPr>
            <c:txPr>
              <a:bodyPr/>
              <a:lstStyle/>
              <a:p>
                <a:pPr>
                  <a:defRPr sz="800" b="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Odontología general</c:v>
                </c:pt>
                <c:pt idx="1">
                  <c:v>Rehabilitación bucal</c:v>
                </c:pt>
                <c:pt idx="2">
                  <c:v>Estetica dental</c:v>
                </c:pt>
                <c:pt idx="3">
                  <c:v>Periodoncia</c:v>
                </c:pt>
                <c:pt idx="4">
                  <c:v>Cirugía</c:v>
                </c:pt>
                <c:pt idx="5">
                  <c:v>Endodoncia</c:v>
                </c:pt>
                <c:pt idx="6">
                  <c:v>Odontopediatría</c:v>
                </c:pt>
                <c:pt idx="7">
                  <c:v>Implantología</c:v>
                </c:pt>
                <c:pt idx="8">
                  <c:v>Ortodoncia y ortopedia maxilar</c:v>
                </c:pt>
                <c:pt idx="9">
                  <c:v>Prostodoncia / Prótesis / Implante de prótesis</c:v>
                </c:pt>
                <c:pt idx="10">
                  <c:v>ATM</c:v>
                </c:pt>
                <c:pt idx="11">
                  <c:v> Medicina oral</c:v>
                </c:pt>
                <c:pt idx="12">
                  <c:v>Otras respuestas</c:v>
                </c:pt>
              </c:strCache>
            </c:strRef>
          </c:cat>
          <c:val>
            <c:numRef>
              <c:f>Sheet1!$B$2:$B$14</c:f>
              <c:numCache>
                <c:formatCode>General</c:formatCode>
                <c:ptCount val="13"/>
                <c:pt idx="0">
                  <c:v>76.2</c:v>
                </c:pt>
                <c:pt idx="1">
                  <c:v>64.3</c:v>
                </c:pt>
                <c:pt idx="2">
                  <c:v>55.6</c:v>
                </c:pt>
                <c:pt idx="3">
                  <c:v>44.8</c:v>
                </c:pt>
                <c:pt idx="4">
                  <c:v>43.2</c:v>
                </c:pt>
                <c:pt idx="5">
                  <c:v>42.6</c:v>
                </c:pt>
                <c:pt idx="6">
                  <c:v>41.8</c:v>
                </c:pt>
                <c:pt idx="7">
                  <c:v>33.9</c:v>
                </c:pt>
                <c:pt idx="8">
                  <c:v>27.2</c:v>
                </c:pt>
                <c:pt idx="9">
                  <c:v>5.5</c:v>
                </c:pt>
                <c:pt idx="10">
                  <c:v>0.8</c:v>
                </c:pt>
                <c:pt idx="11">
                  <c:v>0</c:v>
                </c:pt>
                <c:pt idx="12">
                  <c:v>1.2</c:v>
                </c:pt>
              </c:numCache>
            </c:numRef>
          </c:val>
          <c:extLst>
            <c:ext xmlns:c16="http://schemas.microsoft.com/office/drawing/2014/chart" uri="{C3380CC4-5D6E-409C-BE32-E72D297353CC}">
              <c16:uniqueId val="{00000005-65FC-4A71-B546-F77CE5882A8F}"/>
            </c:ext>
          </c:extLst>
        </c:ser>
        <c:ser>
          <c:idx val="0"/>
          <c:order val="1"/>
          <c:tx>
            <c:strRef>
              <c:f>Sheet1!$C$1</c:f>
              <c:strCache>
                <c:ptCount val="1"/>
                <c:pt idx="0">
                  <c:v>2021</c:v>
                </c:pt>
              </c:strCache>
            </c:strRef>
          </c:tx>
          <c:spPr>
            <a:solidFill>
              <a:srgbClr val="C00000"/>
            </a:solidFill>
            <a:ln>
              <a:solidFill>
                <a:srgbClr val="C00000"/>
              </a:solidFill>
            </a:ln>
          </c:spPr>
          <c:invertIfNegative val="0"/>
          <c:dLbls>
            <c:spPr>
              <a:noFill/>
              <a:ln>
                <a:noFill/>
              </a:ln>
              <a:effectLst/>
            </c:spPr>
            <c:txPr>
              <a:bodyPr wrap="square" lIns="38100" tIns="19050" rIns="38100" bIns="19050" anchor="ctr">
                <a:spAutoFit/>
              </a:bodyPr>
              <a:lstStyle/>
              <a:p>
                <a:pPr>
                  <a:defRPr sz="800" b="1"/>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Odontología general</c:v>
                </c:pt>
                <c:pt idx="1">
                  <c:v>Rehabilitación bucal</c:v>
                </c:pt>
                <c:pt idx="2">
                  <c:v>Estetica dental</c:v>
                </c:pt>
                <c:pt idx="3">
                  <c:v>Periodoncia</c:v>
                </c:pt>
                <c:pt idx="4">
                  <c:v>Cirugía</c:v>
                </c:pt>
                <c:pt idx="5">
                  <c:v>Endodoncia</c:v>
                </c:pt>
                <c:pt idx="6">
                  <c:v>Odontopediatría</c:v>
                </c:pt>
                <c:pt idx="7">
                  <c:v>Implantología</c:v>
                </c:pt>
                <c:pt idx="8">
                  <c:v>Ortodoncia y ortopedia maxilar</c:v>
                </c:pt>
                <c:pt idx="9">
                  <c:v>Prostodoncia / Prótesis / Implante de prótesis</c:v>
                </c:pt>
                <c:pt idx="10">
                  <c:v>ATM</c:v>
                </c:pt>
                <c:pt idx="11">
                  <c:v> Medicina oral</c:v>
                </c:pt>
                <c:pt idx="12">
                  <c:v>Otras respuestas</c:v>
                </c:pt>
              </c:strCache>
            </c:strRef>
          </c:cat>
          <c:val>
            <c:numRef>
              <c:f>Sheet1!$C$2:$C$14</c:f>
              <c:numCache>
                <c:formatCode>General</c:formatCode>
                <c:ptCount val="13"/>
                <c:pt idx="0">
                  <c:v>73.7</c:v>
                </c:pt>
                <c:pt idx="1">
                  <c:v>61.1</c:v>
                </c:pt>
                <c:pt idx="2">
                  <c:v>53.5</c:v>
                </c:pt>
                <c:pt idx="3">
                  <c:v>49.9</c:v>
                </c:pt>
                <c:pt idx="4">
                  <c:v>43.6</c:v>
                </c:pt>
                <c:pt idx="5">
                  <c:v>40.1</c:v>
                </c:pt>
                <c:pt idx="6">
                  <c:v>39.200000000000003</c:v>
                </c:pt>
                <c:pt idx="7">
                  <c:v>36.1</c:v>
                </c:pt>
                <c:pt idx="8">
                  <c:v>26.9</c:v>
                </c:pt>
                <c:pt idx="9">
                  <c:v>3.6</c:v>
                </c:pt>
                <c:pt idx="10">
                  <c:v>0.7</c:v>
                </c:pt>
                <c:pt idx="11">
                  <c:v>0.9</c:v>
                </c:pt>
                <c:pt idx="12">
                  <c:v>2.5</c:v>
                </c:pt>
              </c:numCache>
            </c:numRef>
          </c:val>
          <c:extLst>
            <c:ext xmlns:c16="http://schemas.microsoft.com/office/drawing/2014/chart" uri="{C3380CC4-5D6E-409C-BE32-E72D297353CC}">
              <c16:uniqueId val="{00000001-5339-4F90-A661-24A299692ED3}"/>
            </c:ext>
          </c:extLst>
        </c:ser>
        <c:dLbls>
          <c:showLegendKey val="0"/>
          <c:showVal val="0"/>
          <c:showCatName val="0"/>
          <c:showSerName val="0"/>
          <c:showPercent val="0"/>
          <c:showBubbleSize val="0"/>
        </c:dLbls>
        <c:gapWidth val="80"/>
        <c:axId val="311022616"/>
        <c:axId val="311028496"/>
      </c:barChart>
      <c:catAx>
        <c:axId val="311022616"/>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311028496"/>
        <c:crosses val="autoZero"/>
        <c:auto val="1"/>
        <c:lblAlgn val="ctr"/>
        <c:lblOffset val="100"/>
        <c:noMultiLvlLbl val="0"/>
      </c:catAx>
      <c:valAx>
        <c:axId val="311028496"/>
        <c:scaling>
          <c:orientation val="minMax"/>
          <c:max val="110"/>
          <c:min val="0"/>
        </c:scaling>
        <c:delete val="1"/>
        <c:axPos val="t"/>
        <c:numFmt formatCode="General" sourceLinked="1"/>
        <c:majorTickMark val="out"/>
        <c:minorTickMark val="none"/>
        <c:tickLblPos val="nextTo"/>
        <c:crossAx val="311022616"/>
        <c:crosses val="autoZero"/>
        <c:crossBetween val="between"/>
        <c:majorUnit val="10"/>
      </c:valAx>
      <c:spPr>
        <a:noFill/>
        <a:ln w="25691">
          <a:noFill/>
        </a:ln>
      </c:spPr>
    </c:plotArea>
    <c:legend>
      <c:legendPos val="r"/>
      <c:layout>
        <c:manualLayout>
          <c:xMode val="edge"/>
          <c:yMode val="edge"/>
          <c:x val="0.17085783433658314"/>
          <c:y val="0.35109044715447152"/>
          <c:w val="0.11535347660532483"/>
          <c:h val="0.15154539295392955"/>
        </c:manualLayout>
      </c:layout>
      <c:overlay val="0"/>
    </c:legend>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8878398465351"/>
          <c:y val="3.6699984174778093E-2"/>
          <c:w val="0.45770855126962412"/>
          <c:h val="0.92185008732933404"/>
        </c:manualLayout>
      </c:layout>
      <c:barChart>
        <c:barDir val="bar"/>
        <c:grouping val="clustered"/>
        <c:varyColors val="0"/>
        <c:ser>
          <c:idx val="1"/>
          <c:order val="0"/>
          <c:tx>
            <c:strRef>
              <c:f>Sheet1!$B$1</c:f>
              <c:strCache>
                <c:ptCount val="1"/>
                <c:pt idx="0">
                  <c:v>2021</c:v>
                </c:pt>
              </c:strCache>
            </c:strRef>
          </c:tx>
          <c:spPr>
            <a:solidFill>
              <a:schemeClr val="bg1"/>
            </a:solidFill>
            <a:ln>
              <a:solidFill>
                <a:srgbClr val="C00000"/>
              </a:solidFill>
            </a:ln>
          </c:spPr>
          <c:invertIfNegative val="0"/>
          <c:dPt>
            <c:idx val="4"/>
            <c:invertIfNegative val="0"/>
            <c:bubble3D val="0"/>
            <c:extLst>
              <c:ext xmlns:c16="http://schemas.microsoft.com/office/drawing/2014/chart" uri="{C3380CC4-5D6E-409C-BE32-E72D297353CC}">
                <c16:uniqueId val="{00000000-1613-4069-80E3-D5A154BABDC3}"/>
              </c:ext>
            </c:extLst>
          </c:dPt>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Sheet1!$A$2:$A$22</c:f>
              <c:strCache>
                <c:ptCount val="21"/>
                <c:pt idx="0">
                  <c:v>Universidad Complutense de Madrid</c:v>
                </c:pt>
                <c:pt idx="1">
                  <c:v>Universidad en el extranjero</c:v>
                </c:pt>
                <c:pt idx="2">
                  <c:v>Universidad Alfonso X el Sabio (Madrid)</c:v>
                </c:pt>
                <c:pt idx="3">
                  <c:v>Universidad Europea de Madrid</c:v>
                </c:pt>
                <c:pt idx="4">
                  <c:v>Universidad CEU San Pablo (Madrid)</c:v>
                </c:pt>
                <c:pt idx="5">
                  <c:v>Universidad Rey Juan Carlos (Madrid)</c:v>
                </c:pt>
                <c:pt idx="6">
                  <c:v>Universidad de Granada</c:v>
                </c:pt>
                <c:pt idx="7">
                  <c:v>Universidad de Santiago de Compostela</c:v>
                </c:pt>
                <c:pt idx="8">
                  <c:v>Universitat de Barcelona</c:v>
                </c:pt>
                <c:pt idx="9">
                  <c:v>Universidad de Sevilla</c:v>
                </c:pt>
                <c:pt idx="10">
                  <c:v>Universitat de València </c:v>
                </c:pt>
                <c:pt idx="11">
                  <c:v>Universidad del País Vasco (Vizcaya)</c:v>
                </c:pt>
                <c:pt idx="12">
                  <c:v>Universidad CEU Cardenal Herrera (Valencia)</c:v>
                </c:pt>
                <c:pt idx="13">
                  <c:v>Universidad de Murcia</c:v>
                </c:pt>
                <c:pt idx="14">
                  <c:v>Universidad de Salamanca</c:v>
                </c:pt>
                <c:pt idx="15">
                  <c:v>Universitat Internacional de Catalunya</c:v>
                </c:pt>
                <c:pt idx="16">
                  <c:v>Universidad Europea Miguel de Cervantes  (Valladolid)</c:v>
                </c:pt>
                <c:pt idx="17">
                  <c:v>Universidad de Oviedo</c:v>
                </c:pt>
                <c:pt idx="18">
                  <c:v>Universidad europea de Valencia</c:v>
                </c:pt>
                <c:pt idx="19">
                  <c:v>Otras</c:v>
                </c:pt>
                <c:pt idx="20">
                  <c:v>NS / NC</c:v>
                </c:pt>
              </c:strCache>
            </c:strRef>
          </c:cat>
          <c:val>
            <c:numRef>
              <c:f>Sheet1!$B$2:$B$22</c:f>
              <c:numCache>
                <c:formatCode>General</c:formatCode>
                <c:ptCount val="21"/>
                <c:pt idx="0">
                  <c:v>25.4</c:v>
                </c:pt>
                <c:pt idx="1">
                  <c:v>21.7</c:v>
                </c:pt>
                <c:pt idx="2">
                  <c:v>15.7</c:v>
                </c:pt>
                <c:pt idx="3">
                  <c:v>15.2</c:v>
                </c:pt>
                <c:pt idx="4">
                  <c:v>7.3</c:v>
                </c:pt>
                <c:pt idx="5">
                  <c:v>5.3</c:v>
                </c:pt>
                <c:pt idx="6">
                  <c:v>2.6</c:v>
                </c:pt>
                <c:pt idx="7">
                  <c:v>1</c:v>
                </c:pt>
                <c:pt idx="8">
                  <c:v>0.9</c:v>
                </c:pt>
                <c:pt idx="9">
                  <c:v>0.6</c:v>
                </c:pt>
                <c:pt idx="10">
                  <c:v>0.5</c:v>
                </c:pt>
                <c:pt idx="11">
                  <c:v>0.5</c:v>
                </c:pt>
                <c:pt idx="12">
                  <c:v>0.2</c:v>
                </c:pt>
                <c:pt idx="13">
                  <c:v>0.2</c:v>
                </c:pt>
                <c:pt idx="14">
                  <c:v>0.2</c:v>
                </c:pt>
                <c:pt idx="15">
                  <c:v>0.1</c:v>
                </c:pt>
                <c:pt idx="16">
                  <c:v>0.1</c:v>
                </c:pt>
                <c:pt idx="17">
                  <c:v>0.1</c:v>
                </c:pt>
                <c:pt idx="18">
                  <c:v>0</c:v>
                </c:pt>
                <c:pt idx="19">
                  <c:v>1.4</c:v>
                </c:pt>
                <c:pt idx="20">
                  <c:v>0.7</c:v>
                </c:pt>
              </c:numCache>
            </c:numRef>
          </c:val>
          <c:extLst>
            <c:ext xmlns:c16="http://schemas.microsoft.com/office/drawing/2014/chart" uri="{C3380CC4-5D6E-409C-BE32-E72D297353CC}">
              <c16:uniqueId val="{00000005-65FC-4A71-B546-F77CE5882A8F}"/>
            </c:ext>
          </c:extLst>
        </c:ser>
        <c:dLbls>
          <c:showLegendKey val="0"/>
          <c:showVal val="0"/>
          <c:showCatName val="0"/>
          <c:showSerName val="0"/>
          <c:showPercent val="0"/>
          <c:showBubbleSize val="0"/>
        </c:dLbls>
        <c:gapWidth val="80"/>
        <c:axId val="398563872"/>
        <c:axId val="402255608"/>
      </c:barChart>
      <c:catAx>
        <c:axId val="398563872"/>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2255608"/>
        <c:crosses val="autoZero"/>
        <c:auto val="1"/>
        <c:lblAlgn val="ctr"/>
        <c:lblOffset val="100"/>
        <c:noMultiLvlLbl val="0"/>
      </c:catAx>
      <c:valAx>
        <c:axId val="402255608"/>
        <c:scaling>
          <c:orientation val="minMax"/>
          <c:max val="110"/>
          <c:min val="0"/>
        </c:scaling>
        <c:delete val="1"/>
        <c:axPos val="t"/>
        <c:numFmt formatCode="General" sourceLinked="1"/>
        <c:majorTickMark val="out"/>
        <c:minorTickMark val="none"/>
        <c:tickLblPos val="nextTo"/>
        <c:crossAx val="398563872"/>
        <c:crosses val="autoZero"/>
        <c:crossBetween val="between"/>
        <c:majorUnit val="10"/>
      </c:valAx>
      <c:spPr>
        <a:noFill/>
        <a:ln w="25691">
          <a:noFill/>
        </a:ln>
      </c:spPr>
    </c:plotArea>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007387049635494"/>
          <c:y val="3.6699984174778093E-2"/>
          <c:w val="0.24945855456482077"/>
          <c:h val="0.92185008732933404"/>
        </c:manualLayout>
      </c:layout>
      <c:barChart>
        <c:barDir val="bar"/>
        <c:grouping val="clustered"/>
        <c:varyColors val="0"/>
        <c:ser>
          <c:idx val="1"/>
          <c:order val="0"/>
          <c:tx>
            <c:strRef>
              <c:f>Sheet1!$B$1</c:f>
              <c:strCache>
                <c:ptCount val="1"/>
                <c:pt idx="0">
                  <c:v>2021</c:v>
                </c:pt>
              </c:strCache>
            </c:strRef>
          </c:tx>
          <c:spPr>
            <a:solidFill>
              <a:srgbClr val="C00000"/>
            </a:solidFill>
            <a:ln>
              <a:solidFill>
                <a:srgbClr val="C00000"/>
              </a:solidFill>
            </a:ln>
          </c:spPr>
          <c:invertIfNegative val="0"/>
          <c:dLbls>
            <c:numFmt formatCode="#,##0.0" sourceLinked="0"/>
            <c:spPr>
              <a:noFill/>
              <a:ln>
                <a:noFill/>
              </a:ln>
              <a:effectLst/>
            </c:spPr>
            <c:txPr>
              <a:bodyPr/>
              <a:lstStyle/>
              <a:p>
                <a:pPr>
                  <a:defRPr sz="9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Implantología </c:v>
                </c:pt>
                <c:pt idx="1">
                  <c:v>Ortodoncia y ortopedia maxilar </c:v>
                </c:pt>
                <c:pt idx="2">
                  <c:v>Cirugía </c:v>
                </c:pt>
                <c:pt idx="3">
                  <c:v>Endodoncia </c:v>
                </c:pt>
                <c:pt idx="4">
                  <c:v>Estética dental  </c:v>
                </c:pt>
                <c:pt idx="5">
                  <c:v>Periodoncia </c:v>
                </c:pt>
                <c:pt idx="6">
                  <c:v>Rehabilitación bucal </c:v>
                </c:pt>
                <c:pt idx="7">
                  <c:v>Odontopediatría </c:v>
                </c:pt>
              </c:strCache>
            </c:strRef>
          </c:cat>
          <c:val>
            <c:numRef>
              <c:f>Sheet1!$B$2:$B$9</c:f>
              <c:numCache>
                <c:formatCode>General</c:formatCode>
                <c:ptCount val="8"/>
                <c:pt idx="0">
                  <c:v>89.6</c:v>
                </c:pt>
                <c:pt idx="1">
                  <c:v>89.1</c:v>
                </c:pt>
                <c:pt idx="2">
                  <c:v>77.900000000000006</c:v>
                </c:pt>
                <c:pt idx="3">
                  <c:v>65</c:v>
                </c:pt>
                <c:pt idx="4">
                  <c:v>60.3</c:v>
                </c:pt>
                <c:pt idx="5">
                  <c:v>57.6</c:v>
                </c:pt>
                <c:pt idx="6">
                  <c:v>57.3</c:v>
                </c:pt>
                <c:pt idx="7">
                  <c:v>44.8</c:v>
                </c:pt>
              </c:numCache>
            </c:numRef>
          </c:val>
          <c:extLst>
            <c:ext xmlns:c16="http://schemas.microsoft.com/office/drawing/2014/chart" uri="{C3380CC4-5D6E-409C-BE32-E72D297353CC}">
              <c16:uniqueId val="{00000000-D9FB-45AF-89C6-138A1FDC16DE}"/>
            </c:ext>
          </c:extLst>
        </c:ser>
        <c:dLbls>
          <c:showLegendKey val="0"/>
          <c:showVal val="0"/>
          <c:showCatName val="0"/>
          <c:showSerName val="0"/>
          <c:showPercent val="0"/>
          <c:showBubbleSize val="0"/>
        </c:dLbls>
        <c:gapWidth val="80"/>
        <c:axId val="311022616"/>
        <c:axId val="311028496"/>
      </c:barChart>
      <c:catAx>
        <c:axId val="311022616"/>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311028496"/>
        <c:crosses val="autoZero"/>
        <c:auto val="1"/>
        <c:lblAlgn val="ctr"/>
        <c:lblOffset val="100"/>
        <c:noMultiLvlLbl val="0"/>
      </c:catAx>
      <c:valAx>
        <c:axId val="311028496"/>
        <c:scaling>
          <c:orientation val="minMax"/>
          <c:max val="110"/>
          <c:min val="0"/>
        </c:scaling>
        <c:delete val="1"/>
        <c:axPos val="t"/>
        <c:numFmt formatCode="General" sourceLinked="1"/>
        <c:majorTickMark val="out"/>
        <c:minorTickMark val="none"/>
        <c:tickLblPos val="nextTo"/>
        <c:crossAx val="311022616"/>
        <c:crosses val="autoZero"/>
        <c:crossBetween val="between"/>
        <c:majorUnit val="10"/>
      </c:valAx>
      <c:spPr>
        <a:noFill/>
        <a:ln w="25691">
          <a:noFill/>
        </a:ln>
      </c:spPr>
    </c:plotArea>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spPr>
            <a:solidFill>
              <a:srgbClr val="C00000"/>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0DD1-4399-9BCB-A97933AB978A}"/>
              </c:ext>
            </c:extLst>
          </c:dPt>
          <c:dPt>
            <c:idx val="1"/>
            <c:bubble3D val="0"/>
            <c:spPr>
              <a:solidFill>
                <a:srgbClr val="FFCDCD"/>
              </a:solidFill>
              <a:ln w="19050">
                <a:solidFill>
                  <a:schemeClr val="lt1"/>
                </a:solidFill>
              </a:ln>
              <a:effectLst/>
            </c:spPr>
            <c:extLst>
              <c:ext xmlns:c16="http://schemas.microsoft.com/office/drawing/2014/chart" uri="{C3380CC4-5D6E-409C-BE32-E72D297353CC}">
                <c16:uniqueId val="{00000003-0DD1-4399-9BCB-A97933AB978A}"/>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s-ES"/>
                </a:p>
              </c:txPr>
              <c:dLblPos val="bestFit"/>
              <c:showLegendKey val="0"/>
              <c:showVal val="1"/>
              <c:showCatName val="0"/>
              <c:showSerName val="0"/>
              <c:showPercent val="0"/>
              <c:showBubbleSize val="0"/>
              <c:extLst>
                <c:ext xmlns:c16="http://schemas.microsoft.com/office/drawing/2014/chart" uri="{C3380CC4-5D6E-409C-BE32-E72D297353CC}">
                  <c16:uniqueId val="{00000001-0DD1-4399-9BCB-A97933AB978A}"/>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General</c:formatCode>
                <c:ptCount val="2"/>
                <c:pt idx="0">
                  <c:v>77.400000000000006</c:v>
                </c:pt>
                <c:pt idx="1">
                  <c:v>22.6</c:v>
                </c:pt>
              </c:numCache>
            </c:numRef>
          </c:val>
          <c:extLst>
            <c:ext xmlns:c16="http://schemas.microsoft.com/office/drawing/2014/chart" uri="{C3380CC4-5D6E-409C-BE32-E72D297353CC}">
              <c16:uniqueId val="{00000004-0DD1-4399-9BCB-A97933AB978A}"/>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6736868676657188"/>
          <c:y val="0.33058251087000307"/>
          <c:w val="0.14222340267145056"/>
          <c:h val="0.1693543532738543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19498767003723"/>
          <c:y val="5.3507705289548534E-2"/>
          <c:w val="0.60688114966113083"/>
          <c:h val="0.92521149777107481"/>
        </c:manualLayout>
      </c:layout>
      <c:barChart>
        <c:barDir val="bar"/>
        <c:grouping val="clustered"/>
        <c:varyColors val="0"/>
        <c:ser>
          <c:idx val="0"/>
          <c:order val="0"/>
          <c:tx>
            <c:strRef>
              <c:f>Sheet1!$B$1</c:f>
              <c:strCache>
                <c:ptCount val="1"/>
                <c:pt idx="0">
                  <c:v>Odontólogo</c:v>
                </c:pt>
              </c:strCache>
            </c:strRef>
          </c:tx>
          <c:spPr>
            <a:solidFill>
              <a:srgbClr val="C00000"/>
            </a:solidFill>
            <a:ln>
              <a:noFill/>
            </a:ln>
          </c:spPr>
          <c:invertIfNegative val="0"/>
          <c:dPt>
            <c:idx val="5"/>
            <c:invertIfNegative val="0"/>
            <c:bubble3D val="0"/>
            <c:extLst>
              <c:ext xmlns:c16="http://schemas.microsoft.com/office/drawing/2014/chart" uri="{C3380CC4-5D6E-409C-BE32-E72D297353CC}">
                <c16:uniqueId val="{00000000-5AEB-48F1-B2C3-3A5216F1583F}"/>
              </c:ext>
            </c:extLst>
          </c:dPt>
          <c:dLbls>
            <c:numFmt formatCode="#,##0.0" sourceLinked="0"/>
            <c:spPr>
              <a:noFill/>
              <a:ln>
                <a:noFill/>
              </a:ln>
              <a:effectLst/>
            </c:spPr>
            <c:txPr>
              <a:bodyPr wrap="square" lIns="38100" tIns="19050" rIns="38100" bIns="19050" anchor="ctr">
                <a:spAutoFit/>
              </a:bodyPr>
              <a:lstStyle/>
              <a:p>
                <a:pPr>
                  <a:defRPr sz="900" b="1">
                    <a:solidFill>
                      <a:schemeClr val="tx1"/>
                    </a:solidFil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Radiografías intraorales</c:v>
                </c:pt>
                <c:pt idx="1">
                  <c:v>Raspado y alisado radicular</c:v>
                </c:pt>
                <c:pt idx="2">
                  <c:v>Periodontograma</c:v>
                </c:pt>
                <c:pt idx="3">
                  <c:v>Toma de impresiones</c:v>
                </c:pt>
                <c:pt idx="4">
                  <c:v>Blanqueamientos</c:v>
                </c:pt>
                <c:pt idx="5">
                  <c:v>Cuestionario de primera visita</c:v>
                </c:pt>
                <c:pt idx="6">
                  <c:v>Limpieza bucal o tartrectomía simple</c:v>
                </c:pt>
                <c:pt idx="7">
                  <c:v>Radiografías extraorales</c:v>
                </c:pt>
              </c:strCache>
            </c:strRef>
          </c:cat>
          <c:val>
            <c:numRef>
              <c:f>Sheet1!$B$2:$B$9</c:f>
              <c:numCache>
                <c:formatCode>General</c:formatCode>
                <c:ptCount val="8"/>
                <c:pt idx="0">
                  <c:v>91.8</c:v>
                </c:pt>
                <c:pt idx="1">
                  <c:v>91.6</c:v>
                </c:pt>
                <c:pt idx="2">
                  <c:v>89.3</c:v>
                </c:pt>
                <c:pt idx="3">
                  <c:v>88</c:v>
                </c:pt>
                <c:pt idx="4">
                  <c:v>83.4</c:v>
                </c:pt>
                <c:pt idx="5">
                  <c:v>62.4</c:v>
                </c:pt>
                <c:pt idx="6">
                  <c:v>57</c:v>
                </c:pt>
                <c:pt idx="7">
                  <c:v>37.200000000000003</c:v>
                </c:pt>
              </c:numCache>
            </c:numRef>
          </c:val>
          <c:extLst>
            <c:ext xmlns:c16="http://schemas.microsoft.com/office/drawing/2014/chart" uri="{C3380CC4-5D6E-409C-BE32-E72D297353CC}">
              <c16:uniqueId val="{0000001E-2D77-49BF-B003-8980D8B3A07B}"/>
            </c:ext>
          </c:extLst>
        </c:ser>
        <c:ser>
          <c:idx val="1"/>
          <c:order val="1"/>
          <c:tx>
            <c:strRef>
              <c:f>Sheet1!$C$1</c:f>
              <c:strCache>
                <c:ptCount val="1"/>
                <c:pt idx="0">
                  <c:v>Higienista</c:v>
                </c:pt>
              </c:strCache>
            </c:strRef>
          </c:tx>
          <c:spPr>
            <a:solidFill>
              <a:srgbClr val="FF7C80"/>
            </a:solidFill>
          </c:spPr>
          <c:invertIfNegative val="0"/>
          <c:dLbls>
            <c:spPr>
              <a:noFill/>
              <a:ln>
                <a:noFill/>
              </a:ln>
              <a:effectLst/>
            </c:spPr>
            <c:txPr>
              <a:bodyPr wrap="square" lIns="38100" tIns="19050" rIns="38100" bIns="19050" anchor="ctr">
                <a:spAutoFit/>
              </a:bodyPr>
              <a:lstStyle/>
              <a:p>
                <a:pPr>
                  <a:defRPr sz="900" b="1"/>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Radiografías intraorales</c:v>
                </c:pt>
                <c:pt idx="1">
                  <c:v>Raspado y alisado radicular</c:v>
                </c:pt>
                <c:pt idx="2">
                  <c:v>Periodontograma</c:v>
                </c:pt>
                <c:pt idx="3">
                  <c:v>Toma de impresiones</c:v>
                </c:pt>
                <c:pt idx="4">
                  <c:v>Blanqueamientos</c:v>
                </c:pt>
                <c:pt idx="5">
                  <c:v>Cuestionario de primera visita</c:v>
                </c:pt>
                <c:pt idx="6">
                  <c:v>Limpieza bucal o tartrectomía simple</c:v>
                </c:pt>
                <c:pt idx="7">
                  <c:v>Radiografías extraorales</c:v>
                </c:pt>
              </c:strCache>
            </c:strRef>
          </c:cat>
          <c:val>
            <c:numRef>
              <c:f>Sheet1!$C$2:$C$9</c:f>
              <c:numCache>
                <c:formatCode>General</c:formatCode>
                <c:ptCount val="8"/>
                <c:pt idx="0">
                  <c:v>9.5</c:v>
                </c:pt>
                <c:pt idx="1">
                  <c:v>9.6</c:v>
                </c:pt>
                <c:pt idx="2">
                  <c:v>6.4</c:v>
                </c:pt>
                <c:pt idx="3">
                  <c:v>15.4</c:v>
                </c:pt>
                <c:pt idx="4">
                  <c:v>17.8</c:v>
                </c:pt>
                <c:pt idx="5">
                  <c:v>13.6</c:v>
                </c:pt>
                <c:pt idx="6">
                  <c:v>54.8</c:v>
                </c:pt>
                <c:pt idx="7">
                  <c:v>32.6</c:v>
                </c:pt>
              </c:numCache>
            </c:numRef>
          </c:val>
          <c:extLst>
            <c:ext xmlns:c16="http://schemas.microsoft.com/office/drawing/2014/chart" uri="{C3380CC4-5D6E-409C-BE32-E72D297353CC}">
              <c16:uniqueId val="{0000001F-2D77-49BF-B003-8980D8B3A07B}"/>
            </c:ext>
          </c:extLst>
        </c:ser>
        <c:ser>
          <c:idx val="2"/>
          <c:order val="2"/>
          <c:tx>
            <c:strRef>
              <c:f>Sheet1!$D$1</c:f>
              <c:strCache>
                <c:ptCount val="1"/>
                <c:pt idx="0">
                  <c:v>Auxiliar</c:v>
                </c:pt>
              </c:strCache>
            </c:strRef>
          </c:tx>
          <c:spPr>
            <a:solidFill>
              <a:srgbClr val="FFD1D1"/>
            </a:solidFill>
          </c:spPr>
          <c:invertIfNegative val="0"/>
          <c:dLbls>
            <c:dLbl>
              <c:idx val="4"/>
              <c:delete val="1"/>
              <c:extLst>
                <c:ext xmlns:c15="http://schemas.microsoft.com/office/drawing/2012/chart" uri="{CE6537A1-D6FC-4f65-9D91-7224C49458BB}"/>
                <c:ext xmlns:c16="http://schemas.microsoft.com/office/drawing/2014/chart" uri="{C3380CC4-5D6E-409C-BE32-E72D297353CC}">
                  <c16:uniqueId val="{00000001-5AEB-48F1-B2C3-3A5216F1583F}"/>
                </c:ext>
              </c:extLst>
            </c:dLbl>
            <c:numFmt formatCode="#,##0.0" sourceLinked="0"/>
            <c:spPr>
              <a:noFill/>
              <a:ln>
                <a:noFill/>
              </a:ln>
              <a:effectLst/>
            </c:spPr>
            <c:txPr>
              <a:bodyPr wrap="square" lIns="38100" tIns="19050" rIns="38100" bIns="19050" anchor="ctr">
                <a:spAutoFit/>
              </a:bodyPr>
              <a:lstStyle/>
              <a:p>
                <a:pPr>
                  <a:defRPr sz="900" b="1">
                    <a:solidFill>
                      <a:schemeClr val="tx1"/>
                    </a:solidFill>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Radiografías intraorales</c:v>
                </c:pt>
                <c:pt idx="1">
                  <c:v>Raspado y alisado radicular</c:v>
                </c:pt>
                <c:pt idx="2">
                  <c:v>Periodontograma</c:v>
                </c:pt>
                <c:pt idx="3">
                  <c:v>Toma de impresiones</c:v>
                </c:pt>
                <c:pt idx="4">
                  <c:v>Blanqueamientos</c:v>
                </c:pt>
                <c:pt idx="5">
                  <c:v>Cuestionario de primera visita</c:v>
                </c:pt>
                <c:pt idx="6">
                  <c:v>Limpieza bucal o tartrectomía simple</c:v>
                </c:pt>
                <c:pt idx="7">
                  <c:v>Radiografías extraorales</c:v>
                </c:pt>
              </c:strCache>
            </c:strRef>
          </c:cat>
          <c:val>
            <c:numRef>
              <c:f>Sheet1!$D$2:$D$9</c:f>
              <c:numCache>
                <c:formatCode>General</c:formatCode>
                <c:ptCount val="8"/>
                <c:pt idx="0">
                  <c:v>7.5</c:v>
                </c:pt>
                <c:pt idx="1">
                  <c:v>0.4</c:v>
                </c:pt>
                <c:pt idx="2">
                  <c:v>1.9</c:v>
                </c:pt>
                <c:pt idx="3">
                  <c:v>5.3</c:v>
                </c:pt>
                <c:pt idx="4">
                  <c:v>1.7</c:v>
                </c:pt>
                <c:pt idx="5">
                  <c:v>34.799999999999997</c:v>
                </c:pt>
                <c:pt idx="6">
                  <c:v>1.6</c:v>
                </c:pt>
                <c:pt idx="7">
                  <c:v>30.9</c:v>
                </c:pt>
              </c:numCache>
            </c:numRef>
          </c:val>
          <c:extLst>
            <c:ext xmlns:c16="http://schemas.microsoft.com/office/drawing/2014/chart" uri="{C3380CC4-5D6E-409C-BE32-E72D297353CC}">
              <c16:uniqueId val="{00000020-2D77-49BF-B003-8980D8B3A07B}"/>
            </c:ext>
          </c:extLst>
        </c:ser>
        <c:ser>
          <c:idx val="3"/>
          <c:order val="3"/>
          <c:tx>
            <c:strRef>
              <c:f>Sheet1!$E$1</c:f>
              <c:strCache>
                <c:ptCount val="1"/>
                <c:pt idx="0">
                  <c:v>NS/NC</c:v>
                </c:pt>
              </c:strCache>
            </c:strRef>
          </c:tx>
          <c:spPr>
            <a:solidFill>
              <a:schemeClr val="bg1">
                <a:lumMod val="95000"/>
              </a:schemeClr>
            </a:solidFill>
          </c:spPr>
          <c:invertIfNegative val="0"/>
          <c:dLbls>
            <c:spPr>
              <a:noFill/>
              <a:ln>
                <a:noFill/>
              </a:ln>
              <a:effectLst/>
            </c:spPr>
            <c:txPr>
              <a:bodyPr wrap="square" lIns="38100" tIns="19050" rIns="38100" bIns="19050" anchor="ctr">
                <a:spAutoFit/>
              </a:bodyPr>
              <a:lstStyle/>
              <a:p>
                <a:pPr>
                  <a:defRPr sz="900" b="1" i="0"/>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Radiografías intraorales</c:v>
                </c:pt>
                <c:pt idx="1">
                  <c:v>Raspado y alisado radicular</c:v>
                </c:pt>
                <c:pt idx="2">
                  <c:v>Periodontograma</c:v>
                </c:pt>
                <c:pt idx="3">
                  <c:v>Toma de impresiones</c:v>
                </c:pt>
                <c:pt idx="4">
                  <c:v>Blanqueamientos</c:v>
                </c:pt>
                <c:pt idx="5">
                  <c:v>Cuestionario de primera visita</c:v>
                </c:pt>
                <c:pt idx="6">
                  <c:v>Limpieza bucal o tartrectomía simple</c:v>
                </c:pt>
                <c:pt idx="7">
                  <c:v>Radiografías extraorales</c:v>
                </c:pt>
              </c:strCache>
            </c:strRef>
          </c:cat>
          <c:val>
            <c:numRef>
              <c:f>Sheet1!$E$2:$E$9</c:f>
              <c:numCache>
                <c:formatCode>General</c:formatCode>
                <c:ptCount val="8"/>
                <c:pt idx="0">
                  <c:v>1.2</c:v>
                </c:pt>
                <c:pt idx="1">
                  <c:v>4</c:v>
                </c:pt>
                <c:pt idx="2">
                  <c:v>6.8</c:v>
                </c:pt>
                <c:pt idx="3">
                  <c:v>2.2999999999999998</c:v>
                </c:pt>
                <c:pt idx="4">
                  <c:v>4.8</c:v>
                </c:pt>
                <c:pt idx="5">
                  <c:v>2.2999999999999998</c:v>
                </c:pt>
                <c:pt idx="6">
                  <c:v>0.8</c:v>
                </c:pt>
                <c:pt idx="7">
                  <c:v>12.7</c:v>
                </c:pt>
              </c:numCache>
            </c:numRef>
          </c:val>
          <c:extLst>
            <c:ext xmlns:c16="http://schemas.microsoft.com/office/drawing/2014/chart" uri="{C3380CC4-5D6E-409C-BE32-E72D297353CC}">
              <c16:uniqueId val="{00000021-2D77-49BF-B003-8980D8B3A07B}"/>
            </c:ext>
          </c:extLst>
        </c:ser>
        <c:dLbls>
          <c:dLblPos val="ctr"/>
          <c:showLegendKey val="0"/>
          <c:showVal val="1"/>
          <c:showCatName val="0"/>
          <c:showSerName val="0"/>
          <c:showPercent val="0"/>
          <c:showBubbleSize val="0"/>
        </c:dLbls>
        <c:gapWidth val="117"/>
        <c:overlap val="1"/>
        <c:axId val="405026128"/>
        <c:axId val="405027304"/>
      </c:barChart>
      <c:catAx>
        <c:axId val="405026128"/>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5027304"/>
        <c:crosses val="autoZero"/>
        <c:auto val="1"/>
        <c:lblAlgn val="ctr"/>
        <c:lblOffset val="100"/>
        <c:noMultiLvlLbl val="0"/>
      </c:catAx>
      <c:valAx>
        <c:axId val="405027304"/>
        <c:scaling>
          <c:orientation val="minMax"/>
          <c:max val="100"/>
          <c:min val="0"/>
        </c:scaling>
        <c:delete val="1"/>
        <c:axPos val="t"/>
        <c:numFmt formatCode="General" sourceLinked="1"/>
        <c:majorTickMark val="out"/>
        <c:minorTickMark val="none"/>
        <c:tickLblPos val="nextTo"/>
        <c:crossAx val="405026128"/>
        <c:crosses val="autoZero"/>
        <c:crossBetween val="between"/>
        <c:majorUnit val="10"/>
      </c:valAx>
      <c:spPr>
        <a:noFill/>
        <a:ln w="25691">
          <a:noFill/>
        </a:ln>
      </c:spPr>
    </c:plotArea>
    <c:legend>
      <c:legendPos val="r"/>
      <c:overlay val="0"/>
    </c:legend>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8878398465351"/>
          <c:y val="3.6699984174778093E-2"/>
          <c:w val="0.45770855126962412"/>
          <c:h val="0.92185008732933404"/>
        </c:manualLayout>
      </c:layout>
      <c:barChart>
        <c:barDir val="bar"/>
        <c:grouping val="clustered"/>
        <c:varyColors val="0"/>
        <c:ser>
          <c:idx val="1"/>
          <c:order val="0"/>
          <c:tx>
            <c:strRef>
              <c:f>Sheet1!$B$1</c:f>
              <c:strCache>
                <c:ptCount val="1"/>
                <c:pt idx="0">
                  <c:v>2021</c:v>
                </c:pt>
              </c:strCache>
            </c:strRef>
          </c:tx>
          <c:spPr>
            <a:solidFill>
              <a:srgbClr val="C00000"/>
            </a:solidFill>
            <a:ln>
              <a:solidFill>
                <a:srgbClr val="C00000"/>
              </a:solidFill>
            </a:ln>
          </c:spPr>
          <c:invertIfNegative val="0"/>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Sheet1!$A$2:$A$13</c:f>
              <c:strCache>
                <c:ptCount val="12"/>
                <c:pt idx="0">
                  <c:v>Equipos de fotografía y video</c:v>
                </c:pt>
                <c:pt idx="1">
                  <c:v>Panorámico</c:v>
                </c:pt>
                <c:pt idx="2">
                  <c:v>Escáner intraoral</c:v>
                </c:pt>
                <c:pt idx="3">
                  <c:v>Panorámico+ CBCT</c:v>
                </c:pt>
                <c:pt idx="4">
                  <c:v>Fresadora- Impresora Cad/Cam Chairside</c:v>
                </c:pt>
                <c:pt idx="5">
                  <c:v>Escáner facial</c:v>
                </c:pt>
                <c:pt idx="6">
                  <c:v>Radiografía intraoral</c:v>
                </c:pt>
                <c:pt idx="7">
                  <c:v>Microscopio</c:v>
                </c:pt>
                <c:pt idx="8">
                  <c:v>Láser</c:v>
                </c:pt>
                <c:pt idx="9">
                  <c:v>Motor de endodoncia</c:v>
                </c:pt>
                <c:pt idx="10">
                  <c:v>Ninguno</c:v>
                </c:pt>
                <c:pt idx="11">
                  <c:v>Otras</c:v>
                </c:pt>
              </c:strCache>
            </c:strRef>
          </c:cat>
          <c:val>
            <c:numRef>
              <c:f>Sheet1!$B$2:$B$13</c:f>
              <c:numCache>
                <c:formatCode>General</c:formatCode>
                <c:ptCount val="12"/>
                <c:pt idx="0">
                  <c:v>79.3</c:v>
                </c:pt>
                <c:pt idx="1">
                  <c:v>77.900000000000006</c:v>
                </c:pt>
                <c:pt idx="2">
                  <c:v>52.8</c:v>
                </c:pt>
                <c:pt idx="3">
                  <c:v>51.5</c:v>
                </c:pt>
                <c:pt idx="4">
                  <c:v>12.8</c:v>
                </c:pt>
                <c:pt idx="5">
                  <c:v>10.7</c:v>
                </c:pt>
                <c:pt idx="6">
                  <c:v>6.3</c:v>
                </c:pt>
                <c:pt idx="7">
                  <c:v>2.4</c:v>
                </c:pt>
                <c:pt idx="8">
                  <c:v>2.2999999999999998</c:v>
                </c:pt>
                <c:pt idx="9">
                  <c:v>1.1000000000000001</c:v>
                </c:pt>
                <c:pt idx="10">
                  <c:v>3.6</c:v>
                </c:pt>
                <c:pt idx="11">
                  <c:v>9.1</c:v>
                </c:pt>
              </c:numCache>
            </c:numRef>
          </c:val>
          <c:extLst>
            <c:ext xmlns:c16="http://schemas.microsoft.com/office/drawing/2014/chart" uri="{C3380CC4-5D6E-409C-BE32-E72D297353CC}">
              <c16:uniqueId val="{00000000-7295-42B1-B6EF-4E07EB4A5804}"/>
            </c:ext>
          </c:extLst>
        </c:ser>
        <c:dLbls>
          <c:showLegendKey val="0"/>
          <c:showVal val="0"/>
          <c:showCatName val="0"/>
          <c:showSerName val="0"/>
          <c:showPercent val="0"/>
          <c:showBubbleSize val="0"/>
        </c:dLbls>
        <c:gapWidth val="80"/>
        <c:axId val="400099024"/>
        <c:axId val="400102160"/>
      </c:barChart>
      <c:catAx>
        <c:axId val="400099024"/>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0102160"/>
        <c:crosses val="autoZero"/>
        <c:auto val="1"/>
        <c:lblAlgn val="ctr"/>
        <c:lblOffset val="100"/>
        <c:noMultiLvlLbl val="0"/>
      </c:catAx>
      <c:valAx>
        <c:axId val="400102160"/>
        <c:scaling>
          <c:orientation val="minMax"/>
          <c:max val="110"/>
          <c:min val="0"/>
        </c:scaling>
        <c:delete val="1"/>
        <c:axPos val="t"/>
        <c:numFmt formatCode="General" sourceLinked="1"/>
        <c:majorTickMark val="out"/>
        <c:minorTickMark val="none"/>
        <c:tickLblPos val="nextTo"/>
        <c:crossAx val="400099024"/>
        <c:crosses val="autoZero"/>
        <c:crossBetween val="between"/>
        <c:majorUnit val="10"/>
      </c:valAx>
      <c:spPr>
        <a:noFill/>
        <a:ln w="25691">
          <a:noFill/>
        </a:ln>
      </c:spPr>
    </c:plotArea>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spPr>
            <a:solidFill>
              <a:srgbClr val="C00000"/>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AA0C-43BB-90BD-E294E81B93D2}"/>
              </c:ext>
            </c:extLst>
          </c:dPt>
          <c:dPt>
            <c:idx val="1"/>
            <c:bubble3D val="0"/>
            <c:spPr>
              <a:solidFill>
                <a:srgbClr val="FFCDCD"/>
              </a:solidFill>
              <a:ln w="19050">
                <a:solidFill>
                  <a:schemeClr val="lt1"/>
                </a:solidFill>
              </a:ln>
              <a:effectLst/>
            </c:spPr>
            <c:extLst>
              <c:ext xmlns:c16="http://schemas.microsoft.com/office/drawing/2014/chart" uri="{C3380CC4-5D6E-409C-BE32-E72D297353CC}">
                <c16:uniqueId val="{00000003-AA0C-43BB-90BD-E294E81B93D2}"/>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s-ES"/>
                </a:p>
              </c:txPr>
              <c:dLblPos val="bestFit"/>
              <c:showLegendKey val="0"/>
              <c:showVal val="1"/>
              <c:showCatName val="0"/>
              <c:showSerName val="0"/>
              <c:showPercent val="0"/>
              <c:showBubbleSize val="0"/>
              <c:extLst>
                <c:ext xmlns:c16="http://schemas.microsoft.com/office/drawing/2014/chart" uri="{C3380CC4-5D6E-409C-BE32-E72D297353CC}">
                  <c16:uniqueId val="{00000001-AA0C-43BB-90BD-E294E81B93D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General</c:formatCode>
                <c:ptCount val="2"/>
                <c:pt idx="0">
                  <c:v>48.3</c:v>
                </c:pt>
                <c:pt idx="1">
                  <c:v>51.7</c:v>
                </c:pt>
              </c:numCache>
            </c:numRef>
          </c:val>
          <c:extLst>
            <c:ext xmlns:c16="http://schemas.microsoft.com/office/drawing/2014/chart" uri="{C3380CC4-5D6E-409C-BE32-E72D297353CC}">
              <c16:uniqueId val="{00000004-AA0C-43BB-90BD-E294E81B93D2}"/>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6736868676657188"/>
          <c:y val="0.33058251087000307"/>
          <c:w val="0.14222340267145056"/>
          <c:h val="0.1693543532738543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8878398465351"/>
          <c:y val="3.6699984174778093E-2"/>
          <c:w val="0.45770855126962412"/>
          <c:h val="0.92185008732933404"/>
        </c:manualLayout>
      </c:layout>
      <c:barChart>
        <c:barDir val="bar"/>
        <c:grouping val="clustered"/>
        <c:varyColors val="0"/>
        <c:dLbls>
          <c:showLegendKey val="0"/>
          <c:showVal val="0"/>
          <c:showCatName val="0"/>
          <c:showSerName val="0"/>
          <c:showPercent val="0"/>
          <c:showBubbleSize val="0"/>
        </c:dLbls>
        <c:gapWidth val="80"/>
        <c:axId val="400099024"/>
        <c:axId val="400102160"/>
      </c:barChart>
      <c:catAx>
        <c:axId val="400099024"/>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0102160"/>
        <c:crosses val="autoZero"/>
        <c:auto val="1"/>
        <c:lblAlgn val="ctr"/>
        <c:lblOffset val="100"/>
        <c:noMultiLvlLbl val="0"/>
      </c:catAx>
      <c:valAx>
        <c:axId val="400102160"/>
        <c:scaling>
          <c:orientation val="minMax"/>
          <c:max val="110"/>
          <c:min val="0"/>
        </c:scaling>
        <c:delete val="1"/>
        <c:axPos val="t"/>
        <c:numFmt formatCode="General" sourceLinked="1"/>
        <c:majorTickMark val="out"/>
        <c:minorTickMark val="none"/>
        <c:tickLblPos val="nextTo"/>
        <c:crossAx val="400099024"/>
        <c:crosses val="autoZero"/>
        <c:crossBetween val="between"/>
        <c:majorUnit val="10"/>
      </c:valAx>
      <c:spPr>
        <a:noFill/>
        <a:ln w="25691">
          <a:noFill/>
        </a:ln>
      </c:spPr>
    </c:plotArea>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739112648707376"/>
          <c:y val="3.6699984174778093E-2"/>
          <c:w val="0.2928061219106296"/>
          <c:h val="0.92185008732933404"/>
        </c:manualLayout>
      </c:layout>
      <c:barChart>
        <c:barDir val="bar"/>
        <c:grouping val="clustered"/>
        <c:varyColors val="0"/>
        <c:ser>
          <c:idx val="1"/>
          <c:order val="0"/>
          <c:tx>
            <c:strRef>
              <c:f>Sheet1!$B$1</c:f>
              <c:strCache>
                <c:ptCount val="1"/>
                <c:pt idx="0">
                  <c:v>2019</c:v>
                </c:pt>
              </c:strCache>
            </c:strRef>
          </c:tx>
          <c:spPr>
            <a:noFill/>
            <a:ln>
              <a:solidFill>
                <a:srgbClr val="C00000"/>
              </a:solidFill>
            </a:ln>
          </c:spPr>
          <c:invertIfNegative val="0"/>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Muy satisfecho</c:v>
                </c:pt>
                <c:pt idx="1">
                  <c:v>Bastante</c:v>
                </c:pt>
                <c:pt idx="2">
                  <c:v>Algo</c:v>
                </c:pt>
                <c:pt idx="3">
                  <c:v>Poco</c:v>
                </c:pt>
                <c:pt idx="4">
                  <c:v>Nada satisfecho</c:v>
                </c:pt>
                <c:pt idx="5">
                  <c:v>NS/NC </c:v>
                </c:pt>
              </c:strCache>
            </c:strRef>
          </c:cat>
          <c:val>
            <c:numRef>
              <c:f>Sheet1!$B$2:$B$7</c:f>
              <c:numCache>
                <c:formatCode>General</c:formatCode>
                <c:ptCount val="6"/>
                <c:pt idx="0">
                  <c:v>36.799999999999997</c:v>
                </c:pt>
                <c:pt idx="1">
                  <c:v>43.4</c:v>
                </c:pt>
                <c:pt idx="2">
                  <c:v>11.8</c:v>
                </c:pt>
                <c:pt idx="3">
                  <c:v>5.8</c:v>
                </c:pt>
                <c:pt idx="4">
                  <c:v>1.8</c:v>
                </c:pt>
                <c:pt idx="5">
                  <c:v>0.4</c:v>
                </c:pt>
              </c:numCache>
            </c:numRef>
          </c:val>
          <c:extLst>
            <c:ext xmlns:c16="http://schemas.microsoft.com/office/drawing/2014/chart" uri="{C3380CC4-5D6E-409C-BE32-E72D297353CC}">
              <c16:uniqueId val="{00000005-65FC-4A71-B546-F77CE5882A8F}"/>
            </c:ext>
          </c:extLst>
        </c:ser>
        <c:ser>
          <c:idx val="0"/>
          <c:order val="1"/>
          <c:tx>
            <c:strRef>
              <c:f>Sheet1!$C$1</c:f>
              <c:strCache>
                <c:ptCount val="1"/>
                <c:pt idx="0">
                  <c:v>2021</c:v>
                </c:pt>
              </c:strCache>
            </c:strRef>
          </c:tx>
          <c:spPr>
            <a:solidFill>
              <a:srgbClr val="C00000"/>
            </a:solidFill>
            <a:ln>
              <a:solidFill>
                <a:srgbClr val="C00000"/>
              </a:solidFill>
            </a:ln>
          </c:spPr>
          <c:invertIfNegative val="0"/>
          <c:dLbls>
            <c:numFmt formatCode="#,##0.0" sourceLinked="0"/>
            <c:spPr>
              <a:noFill/>
              <a:ln>
                <a:noFill/>
              </a:ln>
              <a:effectLst/>
            </c:spPr>
            <c:txPr>
              <a:bodyPr wrap="square" lIns="38100" tIns="19050" rIns="38100" bIns="19050" anchor="ctr">
                <a:spAutoFit/>
              </a:bodyPr>
              <a:lstStyle/>
              <a:p>
                <a:pPr>
                  <a:defRPr sz="10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Muy satisfecho</c:v>
                </c:pt>
                <c:pt idx="1">
                  <c:v>Bastante</c:v>
                </c:pt>
                <c:pt idx="2">
                  <c:v>Algo</c:v>
                </c:pt>
                <c:pt idx="3">
                  <c:v>Poco</c:v>
                </c:pt>
                <c:pt idx="4">
                  <c:v>Nada satisfecho</c:v>
                </c:pt>
                <c:pt idx="5">
                  <c:v>NS/NC </c:v>
                </c:pt>
              </c:strCache>
            </c:strRef>
          </c:cat>
          <c:val>
            <c:numRef>
              <c:f>Sheet1!$C$2:$C$7</c:f>
              <c:numCache>
                <c:formatCode>General</c:formatCode>
                <c:ptCount val="6"/>
                <c:pt idx="0">
                  <c:v>42.1</c:v>
                </c:pt>
                <c:pt idx="1">
                  <c:v>42.8</c:v>
                </c:pt>
                <c:pt idx="2">
                  <c:v>10.199999999999999</c:v>
                </c:pt>
                <c:pt idx="3">
                  <c:v>4.4000000000000004</c:v>
                </c:pt>
                <c:pt idx="4">
                  <c:v>0.4</c:v>
                </c:pt>
                <c:pt idx="5">
                  <c:v>0.1</c:v>
                </c:pt>
              </c:numCache>
            </c:numRef>
          </c:val>
          <c:extLst>
            <c:ext xmlns:c16="http://schemas.microsoft.com/office/drawing/2014/chart" uri="{C3380CC4-5D6E-409C-BE32-E72D297353CC}">
              <c16:uniqueId val="{00000001-13DE-4261-9580-79B94D6863A1}"/>
            </c:ext>
          </c:extLst>
        </c:ser>
        <c:dLbls>
          <c:showLegendKey val="0"/>
          <c:showVal val="0"/>
          <c:showCatName val="0"/>
          <c:showSerName val="0"/>
          <c:showPercent val="0"/>
          <c:showBubbleSize val="0"/>
        </c:dLbls>
        <c:gapWidth val="80"/>
        <c:axId val="400102552"/>
        <c:axId val="400102944"/>
      </c:barChart>
      <c:catAx>
        <c:axId val="400102552"/>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0102944"/>
        <c:crosses val="autoZero"/>
        <c:auto val="1"/>
        <c:lblAlgn val="ctr"/>
        <c:lblOffset val="100"/>
        <c:noMultiLvlLbl val="0"/>
      </c:catAx>
      <c:valAx>
        <c:axId val="400102944"/>
        <c:scaling>
          <c:orientation val="minMax"/>
          <c:max val="110"/>
          <c:min val="0"/>
        </c:scaling>
        <c:delete val="1"/>
        <c:axPos val="t"/>
        <c:numFmt formatCode="General" sourceLinked="1"/>
        <c:majorTickMark val="out"/>
        <c:minorTickMark val="none"/>
        <c:tickLblPos val="nextTo"/>
        <c:crossAx val="400102552"/>
        <c:crosses val="autoZero"/>
        <c:crossBetween val="between"/>
        <c:majorUnit val="10"/>
      </c:valAx>
      <c:spPr>
        <a:noFill/>
        <a:ln w="25691">
          <a:noFill/>
        </a:ln>
      </c:spPr>
    </c:plotArea>
    <c:legend>
      <c:legendPos val="r"/>
      <c:layout>
        <c:manualLayout>
          <c:xMode val="edge"/>
          <c:yMode val="edge"/>
          <c:x val="0.10050407852537413"/>
          <c:y val="0.44573814363143632"/>
          <c:w val="0.14309586298819374"/>
          <c:h val="0.15154539295392955"/>
        </c:manualLayout>
      </c:layout>
      <c:overlay val="0"/>
    </c:legend>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6854174163925042"/>
          <c:y val="3.6699984174778093E-2"/>
          <c:w val="0.43145825836074969"/>
          <c:h val="0.92185008732933404"/>
        </c:manualLayout>
      </c:layout>
      <c:barChart>
        <c:barDir val="bar"/>
        <c:grouping val="clustered"/>
        <c:varyColors val="0"/>
        <c:ser>
          <c:idx val="1"/>
          <c:order val="0"/>
          <c:tx>
            <c:strRef>
              <c:f>Sheet1!$B$1</c:f>
              <c:strCache>
                <c:ptCount val="1"/>
                <c:pt idx="0">
                  <c:v>2019</c:v>
                </c:pt>
              </c:strCache>
            </c:strRef>
          </c:tx>
          <c:spPr>
            <a:solidFill>
              <a:schemeClr val="bg1"/>
            </a:solidFill>
            <a:ln>
              <a:solidFill>
                <a:srgbClr val="C00000"/>
              </a:solidFill>
            </a:ln>
          </c:spPr>
          <c:invertIfNegative val="0"/>
          <c:dPt>
            <c:idx val="4"/>
            <c:invertIfNegative val="0"/>
            <c:bubble3D val="0"/>
            <c:extLst>
              <c:ext xmlns:c16="http://schemas.microsoft.com/office/drawing/2014/chart" uri="{C3380CC4-5D6E-409C-BE32-E72D297353CC}">
                <c16:uniqueId val="{00000000-1613-4069-80E3-D5A154BABDC3}"/>
              </c:ext>
            </c:extLst>
          </c:dPt>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Vocación / Es lo que le gusta hacer / Elegido</c:v>
                </c:pt>
                <c:pt idx="1">
                  <c:v>Trato / Gratificante con el paciente / Ayudar a  la gente / Ver resultados de sus tratamientos</c:v>
                </c:pt>
                <c:pt idx="2">
                  <c:v>Remunerado / Sueldo / Salario</c:v>
                </c:pt>
                <c:pt idx="3">
                  <c:v>Cómoda / Libre / Libertad / Movilidad</c:v>
                </c:pt>
                <c:pt idx="4">
                  <c:v>Buen ambiente / Buenos compañeros de trabajo</c:v>
                </c:pt>
                <c:pt idx="5">
                  <c:v>Horario / Puedo compaginar con la familia</c:v>
                </c:pt>
                <c:pt idx="6">
                  <c:v>Buenas condiciones de trabajo / Estoy bien</c:v>
                </c:pt>
                <c:pt idx="7">
                  <c:v>Le gusta el lugar de trabajo</c:v>
                </c:pt>
                <c:pt idx="8">
                  <c:v>Estudiado</c:v>
                </c:pt>
                <c:pt idx="9">
                  <c:v>Buen material de trabajo / Tienen calidad</c:v>
                </c:pt>
                <c:pt idx="10">
                  <c:v>Tiene trabajo</c:v>
                </c:pt>
              </c:strCache>
            </c:strRef>
          </c:cat>
          <c:val>
            <c:numRef>
              <c:f>Sheet1!$B$2:$B$12</c:f>
              <c:numCache>
                <c:formatCode>General</c:formatCode>
                <c:ptCount val="11"/>
                <c:pt idx="0">
                  <c:v>68.400000000000006</c:v>
                </c:pt>
                <c:pt idx="1">
                  <c:v>7</c:v>
                </c:pt>
                <c:pt idx="2">
                  <c:v>16.600000000000001</c:v>
                </c:pt>
                <c:pt idx="3">
                  <c:v>9</c:v>
                </c:pt>
                <c:pt idx="4">
                  <c:v>9.5</c:v>
                </c:pt>
                <c:pt idx="5">
                  <c:v>7.7</c:v>
                </c:pt>
                <c:pt idx="6">
                  <c:v>2</c:v>
                </c:pt>
                <c:pt idx="7">
                  <c:v>1.3</c:v>
                </c:pt>
                <c:pt idx="8">
                  <c:v>4.5999999999999996</c:v>
                </c:pt>
                <c:pt idx="9">
                  <c:v>1.3</c:v>
                </c:pt>
                <c:pt idx="10">
                  <c:v>7.7</c:v>
                </c:pt>
              </c:numCache>
            </c:numRef>
          </c:val>
          <c:extLst>
            <c:ext xmlns:c16="http://schemas.microsoft.com/office/drawing/2014/chart" uri="{C3380CC4-5D6E-409C-BE32-E72D297353CC}">
              <c16:uniqueId val="{00000005-65FC-4A71-B546-F77CE5882A8F}"/>
            </c:ext>
          </c:extLst>
        </c:ser>
        <c:ser>
          <c:idx val="0"/>
          <c:order val="1"/>
          <c:tx>
            <c:strRef>
              <c:f>Sheet1!$C$1</c:f>
              <c:strCache>
                <c:ptCount val="1"/>
                <c:pt idx="0">
                  <c:v>2021</c:v>
                </c:pt>
              </c:strCache>
            </c:strRef>
          </c:tx>
          <c:spPr>
            <a:solidFill>
              <a:srgbClr val="C00000"/>
            </a:solidFill>
            <a:ln>
              <a:solidFill>
                <a:srgbClr val="C00000"/>
              </a:solidFill>
            </a:ln>
          </c:spPr>
          <c:invertIfNegative val="0"/>
          <c:dLbls>
            <c:numFmt formatCode="#,##0.0" sourceLinked="0"/>
            <c:spPr>
              <a:noFill/>
              <a:ln>
                <a:noFill/>
              </a:ln>
              <a:effectLst/>
            </c:spPr>
            <c:txPr>
              <a:bodyPr wrap="square" lIns="38100" tIns="19050" rIns="38100" bIns="19050" anchor="ctr">
                <a:spAutoFit/>
              </a:bodyPr>
              <a:lstStyle/>
              <a:p>
                <a:pPr>
                  <a:defRPr sz="10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Sheet1!$A$2:$A$12</c:f>
              <c:strCache>
                <c:ptCount val="11"/>
                <c:pt idx="0">
                  <c:v>Vocación / Es lo que le gusta hacer / Elegido</c:v>
                </c:pt>
                <c:pt idx="1">
                  <c:v>Trato / Gratificante con el paciente / Ayudar a  la gente / Ver resultados de sus tratamientos</c:v>
                </c:pt>
                <c:pt idx="2">
                  <c:v>Remunerado / Sueldo / Salario</c:v>
                </c:pt>
                <c:pt idx="3">
                  <c:v>Cómoda / Libre / Libertad / Movilidad</c:v>
                </c:pt>
                <c:pt idx="4">
                  <c:v>Buen ambiente / Buenos compañeros de trabajo</c:v>
                </c:pt>
                <c:pt idx="5">
                  <c:v>Horario / Puedo compaginar con la familia</c:v>
                </c:pt>
                <c:pt idx="6">
                  <c:v>Buenas condiciones de trabajo / Estoy bien</c:v>
                </c:pt>
                <c:pt idx="7">
                  <c:v>Le gusta el lugar de trabajo</c:v>
                </c:pt>
                <c:pt idx="8">
                  <c:v>Estudiado</c:v>
                </c:pt>
                <c:pt idx="9">
                  <c:v>Buen material de trabajo / Tienen calidad</c:v>
                </c:pt>
                <c:pt idx="10">
                  <c:v>Tiene trabajo</c:v>
                </c:pt>
              </c:strCache>
            </c:strRef>
          </c:cat>
          <c:val>
            <c:numRef>
              <c:f>Sheet1!$C$2:$C$12</c:f>
              <c:numCache>
                <c:formatCode>General</c:formatCode>
                <c:ptCount val="11"/>
                <c:pt idx="0">
                  <c:v>65.7</c:v>
                </c:pt>
                <c:pt idx="1">
                  <c:v>17</c:v>
                </c:pt>
                <c:pt idx="2">
                  <c:v>13.9</c:v>
                </c:pt>
                <c:pt idx="3">
                  <c:v>10.4</c:v>
                </c:pt>
                <c:pt idx="4">
                  <c:v>7.6</c:v>
                </c:pt>
                <c:pt idx="5">
                  <c:v>7.1</c:v>
                </c:pt>
                <c:pt idx="6">
                  <c:v>6.9</c:v>
                </c:pt>
                <c:pt idx="7">
                  <c:v>5</c:v>
                </c:pt>
                <c:pt idx="8">
                  <c:v>4.7</c:v>
                </c:pt>
                <c:pt idx="9">
                  <c:v>4.0999999999999996</c:v>
                </c:pt>
                <c:pt idx="10">
                  <c:v>3.8</c:v>
                </c:pt>
              </c:numCache>
            </c:numRef>
          </c:val>
          <c:extLst>
            <c:ext xmlns:c16="http://schemas.microsoft.com/office/drawing/2014/chart" uri="{C3380CC4-5D6E-409C-BE32-E72D297353CC}">
              <c16:uniqueId val="{00000002-1466-462A-8CC8-386F79AFDFC6}"/>
            </c:ext>
          </c:extLst>
        </c:ser>
        <c:dLbls>
          <c:showLegendKey val="0"/>
          <c:showVal val="0"/>
          <c:showCatName val="0"/>
          <c:showSerName val="0"/>
          <c:showPercent val="0"/>
          <c:showBubbleSize val="0"/>
        </c:dLbls>
        <c:gapWidth val="80"/>
        <c:axId val="400105688"/>
        <c:axId val="400103336"/>
      </c:barChart>
      <c:catAx>
        <c:axId val="400105688"/>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0103336"/>
        <c:crosses val="autoZero"/>
        <c:auto val="1"/>
        <c:lblAlgn val="ctr"/>
        <c:lblOffset val="100"/>
        <c:noMultiLvlLbl val="0"/>
      </c:catAx>
      <c:valAx>
        <c:axId val="400103336"/>
        <c:scaling>
          <c:orientation val="minMax"/>
          <c:max val="110"/>
          <c:min val="0"/>
        </c:scaling>
        <c:delete val="1"/>
        <c:axPos val="t"/>
        <c:numFmt formatCode="General" sourceLinked="1"/>
        <c:majorTickMark val="out"/>
        <c:minorTickMark val="none"/>
        <c:tickLblPos val="nextTo"/>
        <c:crossAx val="400105688"/>
        <c:crosses val="autoZero"/>
        <c:crossBetween val="between"/>
        <c:majorUnit val="10"/>
      </c:valAx>
      <c:spPr>
        <a:noFill/>
        <a:ln w="25691">
          <a:noFill/>
        </a:ln>
      </c:spPr>
    </c:plotArea>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739112648707376"/>
          <c:y val="3.6699984174778093E-2"/>
          <c:w val="0.2928061219106296"/>
          <c:h val="0.92185008732933404"/>
        </c:manualLayout>
      </c:layout>
      <c:barChart>
        <c:barDir val="bar"/>
        <c:grouping val="clustered"/>
        <c:varyColors val="0"/>
        <c:ser>
          <c:idx val="1"/>
          <c:order val="0"/>
          <c:tx>
            <c:strRef>
              <c:f>Sheet1!$B$1</c:f>
              <c:strCache>
                <c:ptCount val="1"/>
                <c:pt idx="0">
                  <c:v>2019</c:v>
                </c:pt>
              </c:strCache>
            </c:strRef>
          </c:tx>
          <c:spPr>
            <a:solidFill>
              <a:schemeClr val="bg1"/>
            </a:solidFill>
            <a:ln>
              <a:solidFill>
                <a:srgbClr val="C00000"/>
              </a:solidFill>
            </a:ln>
          </c:spPr>
          <c:invertIfNegative val="0"/>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Sueldo bajo / Salario</c:v>
                </c:pt>
                <c:pt idx="1">
                  <c:v>Condiciones laborales</c:v>
                </c:pt>
                <c:pt idx="2">
                  <c:v>Valoración / Consideración / Desprestigio</c:v>
                </c:pt>
                <c:pt idx="3">
                  <c:v>Responsabilidad elevada</c:v>
                </c:pt>
                <c:pt idx="4">
                  <c:v>Horarios</c:v>
                </c:pt>
                <c:pt idx="5">
                  <c:v>Franquicias / Cadenas</c:v>
                </c:pt>
                <c:pt idx="6">
                  <c:v>Otras respuestas</c:v>
                </c:pt>
              </c:strCache>
            </c:strRef>
          </c:cat>
          <c:val>
            <c:numRef>
              <c:f>Sheet1!$B$2:$B$8</c:f>
              <c:numCache>
                <c:formatCode>General</c:formatCode>
                <c:ptCount val="7"/>
                <c:pt idx="0">
                  <c:v>37.9</c:v>
                </c:pt>
                <c:pt idx="1">
                  <c:v>27.6</c:v>
                </c:pt>
                <c:pt idx="2">
                  <c:v>17.2</c:v>
                </c:pt>
                <c:pt idx="3">
                  <c:v>6.9</c:v>
                </c:pt>
                <c:pt idx="4">
                  <c:v>10.3</c:v>
                </c:pt>
                <c:pt idx="5">
                  <c:v>17.2</c:v>
                </c:pt>
                <c:pt idx="6">
                  <c:v>34.5</c:v>
                </c:pt>
              </c:numCache>
            </c:numRef>
          </c:val>
          <c:extLst>
            <c:ext xmlns:c16="http://schemas.microsoft.com/office/drawing/2014/chart" uri="{C3380CC4-5D6E-409C-BE32-E72D297353CC}">
              <c16:uniqueId val="{00000005-65FC-4A71-B546-F77CE5882A8F}"/>
            </c:ext>
          </c:extLst>
        </c:ser>
        <c:ser>
          <c:idx val="0"/>
          <c:order val="1"/>
          <c:tx>
            <c:strRef>
              <c:f>Sheet1!$C$1</c:f>
              <c:strCache>
                <c:ptCount val="1"/>
                <c:pt idx="0">
                  <c:v>2021</c:v>
                </c:pt>
              </c:strCache>
            </c:strRef>
          </c:tx>
          <c:spPr>
            <a:solidFill>
              <a:srgbClr val="C00000"/>
            </a:solidFill>
            <a:ln>
              <a:solidFill>
                <a:srgbClr val="C00000"/>
              </a:solidFill>
            </a:ln>
          </c:spPr>
          <c:invertIfNegative val="0"/>
          <c:dLbls>
            <c:numFmt formatCode="#,##0.0" sourceLinked="0"/>
            <c:spPr>
              <a:noFill/>
              <a:ln>
                <a:noFill/>
              </a:ln>
              <a:effectLst/>
            </c:spPr>
            <c:txPr>
              <a:bodyPr wrap="square" lIns="38100" tIns="19050" rIns="38100" bIns="19050" anchor="ctr">
                <a:spAutoFit/>
              </a:bodyPr>
              <a:lstStyle/>
              <a:p>
                <a:pPr>
                  <a:defRPr sz="10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Sueldo bajo / Salario</c:v>
                </c:pt>
                <c:pt idx="1">
                  <c:v>Condiciones laborales</c:v>
                </c:pt>
                <c:pt idx="2">
                  <c:v>Valoración / Consideración / Desprestigio</c:v>
                </c:pt>
                <c:pt idx="3">
                  <c:v>Responsabilidad elevada</c:v>
                </c:pt>
                <c:pt idx="4">
                  <c:v>Horarios</c:v>
                </c:pt>
                <c:pt idx="5">
                  <c:v>Franquicias / Cadenas</c:v>
                </c:pt>
                <c:pt idx="6">
                  <c:v>Otras respuestas</c:v>
                </c:pt>
              </c:strCache>
            </c:strRef>
          </c:cat>
          <c:val>
            <c:numRef>
              <c:f>Sheet1!$C$2:$C$8</c:f>
              <c:numCache>
                <c:formatCode>General</c:formatCode>
                <c:ptCount val="7"/>
                <c:pt idx="0">
                  <c:v>41.7</c:v>
                </c:pt>
                <c:pt idx="1">
                  <c:v>25</c:v>
                </c:pt>
                <c:pt idx="2">
                  <c:v>16.7</c:v>
                </c:pt>
                <c:pt idx="3">
                  <c:v>11.1</c:v>
                </c:pt>
                <c:pt idx="4">
                  <c:v>8.3000000000000007</c:v>
                </c:pt>
                <c:pt idx="5">
                  <c:v>2.8</c:v>
                </c:pt>
                <c:pt idx="6">
                  <c:v>58.3</c:v>
                </c:pt>
              </c:numCache>
            </c:numRef>
          </c:val>
          <c:extLst>
            <c:ext xmlns:c16="http://schemas.microsoft.com/office/drawing/2014/chart" uri="{C3380CC4-5D6E-409C-BE32-E72D297353CC}">
              <c16:uniqueId val="{00000001-7CAB-4C1F-9A7A-73F30D165742}"/>
            </c:ext>
          </c:extLst>
        </c:ser>
        <c:dLbls>
          <c:showLegendKey val="0"/>
          <c:showVal val="0"/>
          <c:showCatName val="0"/>
          <c:showSerName val="0"/>
          <c:showPercent val="0"/>
          <c:showBubbleSize val="0"/>
        </c:dLbls>
        <c:gapWidth val="80"/>
        <c:axId val="402256000"/>
        <c:axId val="402250512"/>
      </c:barChart>
      <c:catAx>
        <c:axId val="402256000"/>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2250512"/>
        <c:crosses val="autoZero"/>
        <c:auto val="1"/>
        <c:lblAlgn val="ctr"/>
        <c:lblOffset val="100"/>
        <c:noMultiLvlLbl val="0"/>
      </c:catAx>
      <c:valAx>
        <c:axId val="402250512"/>
        <c:scaling>
          <c:orientation val="minMax"/>
          <c:max val="110"/>
          <c:min val="0"/>
        </c:scaling>
        <c:delete val="1"/>
        <c:axPos val="t"/>
        <c:numFmt formatCode="General" sourceLinked="1"/>
        <c:majorTickMark val="out"/>
        <c:minorTickMark val="none"/>
        <c:tickLblPos val="nextTo"/>
        <c:crossAx val="402256000"/>
        <c:crosses val="autoZero"/>
        <c:crossBetween val="between"/>
        <c:majorUnit val="10"/>
      </c:valAx>
      <c:spPr>
        <a:noFill/>
        <a:ln w="25691">
          <a:noFill/>
        </a:ln>
      </c:spPr>
    </c:plotArea>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739112648707376"/>
          <c:y val="3.6699984174778093E-2"/>
          <c:w val="0.2928061219106296"/>
          <c:h val="0.92185008732933404"/>
        </c:manualLayout>
      </c:layout>
      <c:barChart>
        <c:barDir val="bar"/>
        <c:grouping val="clustered"/>
        <c:varyColors val="0"/>
        <c:ser>
          <c:idx val="1"/>
          <c:order val="0"/>
          <c:tx>
            <c:strRef>
              <c:f>Sheet1!$B$1</c:f>
              <c:strCache>
                <c:ptCount val="1"/>
                <c:pt idx="0">
                  <c:v>2019</c:v>
                </c:pt>
              </c:strCache>
            </c:strRef>
          </c:tx>
          <c:spPr>
            <a:solidFill>
              <a:schemeClr val="bg1"/>
            </a:solidFill>
            <a:ln>
              <a:solidFill>
                <a:srgbClr val="C00000"/>
              </a:solidFill>
            </a:ln>
          </c:spPr>
          <c:invertIfNegative val="0"/>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Muy satisfecho</c:v>
                </c:pt>
                <c:pt idx="1">
                  <c:v>Bastante</c:v>
                </c:pt>
                <c:pt idx="2">
                  <c:v>Algo</c:v>
                </c:pt>
                <c:pt idx="3">
                  <c:v>Poco</c:v>
                </c:pt>
                <c:pt idx="4">
                  <c:v>Nada satisfecho</c:v>
                </c:pt>
                <c:pt idx="5">
                  <c:v>NS/NC </c:v>
                </c:pt>
              </c:strCache>
            </c:strRef>
          </c:cat>
          <c:val>
            <c:numRef>
              <c:f>Sheet1!$B$2:$B$7</c:f>
              <c:numCache>
                <c:formatCode>General</c:formatCode>
                <c:ptCount val="6"/>
                <c:pt idx="0">
                  <c:v>36.799999999999997</c:v>
                </c:pt>
                <c:pt idx="1">
                  <c:v>43.4</c:v>
                </c:pt>
                <c:pt idx="2">
                  <c:v>11.8</c:v>
                </c:pt>
                <c:pt idx="3">
                  <c:v>5.8</c:v>
                </c:pt>
                <c:pt idx="4">
                  <c:v>1.8</c:v>
                </c:pt>
                <c:pt idx="5">
                  <c:v>0.4</c:v>
                </c:pt>
              </c:numCache>
            </c:numRef>
          </c:val>
          <c:extLst>
            <c:ext xmlns:c16="http://schemas.microsoft.com/office/drawing/2014/chart" uri="{C3380CC4-5D6E-409C-BE32-E72D297353CC}">
              <c16:uniqueId val="{00000000-9957-4911-A786-640292B91073}"/>
            </c:ext>
          </c:extLst>
        </c:ser>
        <c:ser>
          <c:idx val="0"/>
          <c:order val="1"/>
          <c:tx>
            <c:strRef>
              <c:f>Sheet1!$C$1</c:f>
              <c:strCache>
                <c:ptCount val="1"/>
                <c:pt idx="0">
                  <c:v>2021</c:v>
                </c:pt>
              </c:strCache>
            </c:strRef>
          </c:tx>
          <c:spPr>
            <a:solidFill>
              <a:srgbClr val="C00000"/>
            </a:solidFill>
            <a:ln>
              <a:solidFill>
                <a:srgbClr val="C00000"/>
              </a:solidFill>
            </a:ln>
          </c:spPr>
          <c:invertIfNegative val="0"/>
          <c:dLbls>
            <c:numFmt formatCode="#,##0.0" sourceLinked="0"/>
            <c:spPr>
              <a:noFill/>
              <a:ln>
                <a:noFill/>
              </a:ln>
              <a:effectLst/>
            </c:spPr>
            <c:txPr>
              <a:bodyPr wrap="square" lIns="38100" tIns="19050" rIns="38100" bIns="19050" anchor="ctr">
                <a:spAutoFit/>
              </a:bodyPr>
              <a:lstStyle/>
              <a:p>
                <a:pPr>
                  <a:defRPr sz="10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Muy satisfecho</c:v>
                </c:pt>
                <c:pt idx="1">
                  <c:v>Bastante</c:v>
                </c:pt>
                <c:pt idx="2">
                  <c:v>Algo</c:v>
                </c:pt>
                <c:pt idx="3">
                  <c:v>Poco</c:v>
                </c:pt>
                <c:pt idx="4">
                  <c:v>Nada satisfecho</c:v>
                </c:pt>
                <c:pt idx="5">
                  <c:v>NS/NC </c:v>
                </c:pt>
              </c:strCache>
            </c:strRef>
          </c:cat>
          <c:val>
            <c:numRef>
              <c:f>Sheet1!$C$2:$C$7</c:f>
              <c:numCache>
                <c:formatCode>General</c:formatCode>
                <c:ptCount val="6"/>
                <c:pt idx="0">
                  <c:v>42.1</c:v>
                </c:pt>
                <c:pt idx="1">
                  <c:v>42.8</c:v>
                </c:pt>
                <c:pt idx="2">
                  <c:v>10.199999999999999</c:v>
                </c:pt>
                <c:pt idx="3">
                  <c:v>4.4000000000000004</c:v>
                </c:pt>
                <c:pt idx="4">
                  <c:v>0.4</c:v>
                </c:pt>
                <c:pt idx="5">
                  <c:v>0.1</c:v>
                </c:pt>
              </c:numCache>
            </c:numRef>
          </c:val>
          <c:extLst>
            <c:ext xmlns:c16="http://schemas.microsoft.com/office/drawing/2014/chart" uri="{C3380CC4-5D6E-409C-BE32-E72D297353CC}">
              <c16:uniqueId val="{00000001-9957-4911-A786-640292B91073}"/>
            </c:ext>
          </c:extLst>
        </c:ser>
        <c:dLbls>
          <c:showLegendKey val="0"/>
          <c:showVal val="0"/>
          <c:showCatName val="0"/>
          <c:showSerName val="0"/>
          <c:showPercent val="0"/>
          <c:showBubbleSize val="0"/>
        </c:dLbls>
        <c:gapWidth val="80"/>
        <c:axId val="400102552"/>
        <c:axId val="400102944"/>
      </c:barChart>
      <c:catAx>
        <c:axId val="400102552"/>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0102944"/>
        <c:crosses val="autoZero"/>
        <c:auto val="1"/>
        <c:lblAlgn val="ctr"/>
        <c:lblOffset val="100"/>
        <c:noMultiLvlLbl val="0"/>
      </c:catAx>
      <c:valAx>
        <c:axId val="400102944"/>
        <c:scaling>
          <c:orientation val="minMax"/>
          <c:max val="110"/>
          <c:min val="0"/>
        </c:scaling>
        <c:delete val="1"/>
        <c:axPos val="t"/>
        <c:numFmt formatCode="General" sourceLinked="1"/>
        <c:majorTickMark val="out"/>
        <c:minorTickMark val="none"/>
        <c:tickLblPos val="nextTo"/>
        <c:crossAx val="400102552"/>
        <c:crosses val="autoZero"/>
        <c:crossBetween val="between"/>
        <c:majorUnit val="10"/>
      </c:valAx>
      <c:spPr>
        <a:noFill/>
        <a:ln w="25691">
          <a:noFill/>
        </a:ln>
      </c:spPr>
    </c:plotArea>
    <c:legend>
      <c:legendPos val="r"/>
      <c:layout>
        <c:manualLayout>
          <c:xMode val="edge"/>
          <c:yMode val="edge"/>
          <c:x val="0.10050407852537413"/>
          <c:y val="0.44573814363143632"/>
          <c:w val="0.14309586298819374"/>
          <c:h val="0.15154539295392955"/>
        </c:manualLayout>
      </c:layout>
      <c:overlay val="0"/>
    </c:legend>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8878398465351"/>
          <c:y val="3.6699984174778093E-2"/>
          <c:w val="0.45770855126962412"/>
          <c:h val="0.92185008732933404"/>
        </c:manualLayout>
      </c:layout>
      <c:barChart>
        <c:barDir val="bar"/>
        <c:grouping val="clustered"/>
        <c:varyColors val="0"/>
        <c:ser>
          <c:idx val="1"/>
          <c:order val="0"/>
          <c:tx>
            <c:strRef>
              <c:f>Sheet1!$B$1</c:f>
              <c:strCache>
                <c:ptCount val="1"/>
                <c:pt idx="0">
                  <c:v>2021</c:v>
                </c:pt>
              </c:strCache>
            </c:strRef>
          </c:tx>
          <c:spPr>
            <a:solidFill>
              <a:schemeClr val="bg1"/>
            </a:solidFill>
            <a:ln>
              <a:solidFill>
                <a:srgbClr val="C00000"/>
              </a:solidFill>
            </a:ln>
          </c:spPr>
          <c:invertIfNegative val="0"/>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Sheet1!$A$2:$A$11</c:f>
              <c:strCache>
                <c:ptCount val="10"/>
                <c:pt idx="0">
                  <c:v>Master</c:v>
                </c:pt>
                <c:pt idx="1">
                  <c:v>Especialista</c:v>
                </c:pt>
                <c:pt idx="2">
                  <c:v>Experto</c:v>
                </c:pt>
                <c:pt idx="3">
                  <c:v>Magister</c:v>
                </c:pt>
                <c:pt idx="4">
                  <c:v>Doctorado</c:v>
                </c:pt>
                <c:pt idx="5">
                  <c:v>Título propio</c:v>
                </c:pt>
                <c:pt idx="6">
                  <c:v>Cursos / Cursos en general </c:v>
                </c:pt>
                <c:pt idx="7">
                  <c:v>Indica rama de odontología </c:v>
                </c:pt>
                <c:pt idx="8">
                  <c:v>Diplomatura</c:v>
                </c:pt>
                <c:pt idx="9">
                  <c:v>Otras respuestas</c:v>
                </c:pt>
              </c:strCache>
            </c:strRef>
          </c:cat>
          <c:val>
            <c:numRef>
              <c:f>Sheet1!$B$2:$B$11</c:f>
              <c:numCache>
                <c:formatCode>General</c:formatCode>
                <c:ptCount val="10"/>
                <c:pt idx="0">
                  <c:v>72.400000000000006</c:v>
                </c:pt>
                <c:pt idx="1">
                  <c:v>32.1</c:v>
                </c:pt>
                <c:pt idx="2">
                  <c:v>30.8</c:v>
                </c:pt>
                <c:pt idx="3">
                  <c:v>10.3</c:v>
                </c:pt>
                <c:pt idx="4">
                  <c:v>7.3</c:v>
                </c:pt>
                <c:pt idx="5">
                  <c:v>5.0999999999999996</c:v>
                </c:pt>
                <c:pt idx="6">
                  <c:v>2.7</c:v>
                </c:pt>
                <c:pt idx="7">
                  <c:v>2.1</c:v>
                </c:pt>
                <c:pt idx="8">
                  <c:v>0.3</c:v>
                </c:pt>
                <c:pt idx="9">
                  <c:v>2.7</c:v>
                </c:pt>
              </c:numCache>
            </c:numRef>
          </c:val>
          <c:extLst>
            <c:ext xmlns:c16="http://schemas.microsoft.com/office/drawing/2014/chart" uri="{C3380CC4-5D6E-409C-BE32-E72D297353CC}">
              <c16:uniqueId val="{00000005-65FC-4A71-B546-F77CE5882A8F}"/>
            </c:ext>
          </c:extLst>
        </c:ser>
        <c:dLbls>
          <c:showLegendKey val="0"/>
          <c:showVal val="0"/>
          <c:showCatName val="0"/>
          <c:showSerName val="0"/>
          <c:showPercent val="0"/>
          <c:showBubbleSize val="0"/>
        </c:dLbls>
        <c:gapWidth val="80"/>
        <c:axId val="402252472"/>
        <c:axId val="402254824"/>
      </c:barChart>
      <c:catAx>
        <c:axId val="402252472"/>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2254824"/>
        <c:crosses val="autoZero"/>
        <c:auto val="1"/>
        <c:lblAlgn val="ctr"/>
        <c:lblOffset val="100"/>
        <c:noMultiLvlLbl val="0"/>
      </c:catAx>
      <c:valAx>
        <c:axId val="402254824"/>
        <c:scaling>
          <c:orientation val="minMax"/>
          <c:max val="110"/>
          <c:min val="0"/>
        </c:scaling>
        <c:delete val="1"/>
        <c:axPos val="t"/>
        <c:numFmt formatCode="General" sourceLinked="1"/>
        <c:majorTickMark val="out"/>
        <c:minorTickMark val="none"/>
        <c:tickLblPos val="nextTo"/>
        <c:crossAx val="402252472"/>
        <c:crosses val="autoZero"/>
        <c:crossBetween val="between"/>
        <c:majorUnit val="10"/>
      </c:valAx>
      <c:spPr>
        <a:noFill/>
        <a:ln w="25691">
          <a:noFill/>
        </a:ln>
      </c:spPr>
    </c:plotArea>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70057460428977"/>
          <c:y val="4.4280237973376477E-2"/>
          <c:w val="0.45788111989549812"/>
          <c:h val="0.92185008732933404"/>
        </c:manualLayout>
      </c:layout>
      <c:barChart>
        <c:barDir val="bar"/>
        <c:grouping val="clustered"/>
        <c:varyColors val="0"/>
        <c:ser>
          <c:idx val="1"/>
          <c:order val="0"/>
          <c:tx>
            <c:strRef>
              <c:f>Sheet1!$B$1</c:f>
              <c:strCache>
                <c:ptCount val="1"/>
                <c:pt idx="0">
                  <c:v>2019</c:v>
                </c:pt>
              </c:strCache>
            </c:strRef>
          </c:tx>
          <c:spPr>
            <a:solidFill>
              <a:schemeClr val="bg1"/>
            </a:solidFill>
            <a:ln>
              <a:solidFill>
                <a:srgbClr val="C00000"/>
              </a:solidFill>
            </a:ln>
          </c:spPr>
          <c:invertIfNegative val="0"/>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Trabajará como odontólogo en una clínica  independiente propia</c:v>
                </c:pt>
                <c:pt idx="1">
                  <c:v>Trabajará como odontólogo en una clínica  independiente no propia</c:v>
                </c:pt>
                <c:pt idx="2">
                  <c:v>Trabajará como odontólogo para una cadena /  franquicia / aseguradora</c:v>
                </c:pt>
                <c:pt idx="3">
                  <c:v>Se habrá retirado</c:v>
                </c:pt>
                <c:pt idx="4">
                  <c:v>Sanidad pública</c:v>
                </c:pt>
                <c:pt idx="5">
                  <c:v>Trabajará en otra actividad</c:v>
                </c:pt>
                <c:pt idx="6">
                  <c:v>Otras respuestas</c:v>
                </c:pt>
                <c:pt idx="7">
                  <c:v>NS/NC</c:v>
                </c:pt>
              </c:strCache>
            </c:strRef>
          </c:cat>
          <c:val>
            <c:numRef>
              <c:f>Sheet1!$B$2:$B$9</c:f>
              <c:numCache>
                <c:formatCode>General</c:formatCode>
                <c:ptCount val="8"/>
                <c:pt idx="0">
                  <c:v>47.3</c:v>
                </c:pt>
                <c:pt idx="1">
                  <c:v>31.1</c:v>
                </c:pt>
                <c:pt idx="2">
                  <c:v>8.8000000000000007</c:v>
                </c:pt>
                <c:pt idx="3">
                  <c:v>4.2</c:v>
                </c:pt>
                <c:pt idx="4">
                  <c:v>2.4</c:v>
                </c:pt>
                <c:pt idx="5">
                  <c:v>0.7</c:v>
                </c:pt>
                <c:pt idx="6">
                  <c:v>0.7</c:v>
                </c:pt>
                <c:pt idx="7">
                  <c:v>5.5</c:v>
                </c:pt>
              </c:numCache>
            </c:numRef>
          </c:val>
          <c:extLst>
            <c:ext xmlns:c16="http://schemas.microsoft.com/office/drawing/2014/chart" uri="{C3380CC4-5D6E-409C-BE32-E72D297353CC}">
              <c16:uniqueId val="{00000005-65FC-4A71-B546-F77CE5882A8F}"/>
            </c:ext>
          </c:extLst>
        </c:ser>
        <c:ser>
          <c:idx val="0"/>
          <c:order val="1"/>
          <c:tx>
            <c:strRef>
              <c:f>Sheet1!$C$1</c:f>
              <c:strCache>
                <c:ptCount val="1"/>
                <c:pt idx="0">
                  <c:v>2021</c:v>
                </c:pt>
              </c:strCache>
            </c:strRef>
          </c:tx>
          <c:spPr>
            <a:solidFill>
              <a:srgbClr val="C00000"/>
            </a:solidFill>
            <a:ln>
              <a:solidFill>
                <a:srgbClr val="C00000"/>
              </a:solidFill>
            </a:ln>
          </c:spPr>
          <c:invertIfNegative val="0"/>
          <c:dLbls>
            <c:numFmt formatCode="#,##0.0" sourceLinked="0"/>
            <c:spPr>
              <a:noFill/>
              <a:ln>
                <a:noFill/>
              </a:ln>
              <a:effectLst/>
            </c:spPr>
            <c:txPr>
              <a:bodyPr wrap="square" lIns="38100" tIns="19050" rIns="38100" bIns="19050" anchor="ctr">
                <a:spAutoFit/>
              </a:bodyPr>
              <a:lstStyle/>
              <a:p>
                <a:pPr>
                  <a:defRPr sz="1000" b="1"/>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Trabajará como odontólogo en una clínica  independiente propia</c:v>
                </c:pt>
                <c:pt idx="1">
                  <c:v>Trabajará como odontólogo en una clínica  independiente no propia</c:v>
                </c:pt>
                <c:pt idx="2">
                  <c:v>Trabajará como odontólogo para una cadena /  franquicia / aseguradora</c:v>
                </c:pt>
                <c:pt idx="3">
                  <c:v>Se habrá retirado</c:v>
                </c:pt>
                <c:pt idx="4">
                  <c:v>Sanidad pública</c:v>
                </c:pt>
                <c:pt idx="5">
                  <c:v>Trabajará en otra actividad</c:v>
                </c:pt>
                <c:pt idx="6">
                  <c:v>Otras respuestas</c:v>
                </c:pt>
                <c:pt idx="7">
                  <c:v>NS/NC</c:v>
                </c:pt>
              </c:strCache>
            </c:strRef>
          </c:cat>
          <c:val>
            <c:numRef>
              <c:f>Sheet1!$C$2:$C$9</c:f>
              <c:numCache>
                <c:formatCode>General</c:formatCode>
                <c:ptCount val="8"/>
                <c:pt idx="0">
                  <c:v>47.9</c:v>
                </c:pt>
                <c:pt idx="1">
                  <c:v>34</c:v>
                </c:pt>
                <c:pt idx="2">
                  <c:v>7</c:v>
                </c:pt>
                <c:pt idx="3">
                  <c:v>5.9</c:v>
                </c:pt>
                <c:pt idx="4">
                  <c:v>1.6</c:v>
                </c:pt>
                <c:pt idx="5">
                  <c:v>0.9</c:v>
                </c:pt>
                <c:pt idx="6">
                  <c:v>0</c:v>
                </c:pt>
                <c:pt idx="7">
                  <c:v>2.8</c:v>
                </c:pt>
              </c:numCache>
            </c:numRef>
          </c:val>
          <c:extLst>
            <c:ext xmlns:c16="http://schemas.microsoft.com/office/drawing/2014/chart" uri="{C3380CC4-5D6E-409C-BE32-E72D297353CC}">
              <c16:uniqueId val="{00000001-154F-44BA-AA8B-34EC4A6C2090}"/>
            </c:ext>
          </c:extLst>
        </c:ser>
        <c:dLbls>
          <c:showLegendKey val="0"/>
          <c:showVal val="0"/>
          <c:showCatName val="0"/>
          <c:showSerName val="0"/>
          <c:showPercent val="0"/>
          <c:showBubbleSize val="0"/>
        </c:dLbls>
        <c:gapWidth val="80"/>
        <c:axId val="405025344"/>
        <c:axId val="405028872"/>
      </c:barChart>
      <c:catAx>
        <c:axId val="405025344"/>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5028872"/>
        <c:crosses val="autoZero"/>
        <c:auto val="1"/>
        <c:lblAlgn val="ctr"/>
        <c:lblOffset val="100"/>
        <c:noMultiLvlLbl val="0"/>
      </c:catAx>
      <c:valAx>
        <c:axId val="405028872"/>
        <c:scaling>
          <c:orientation val="minMax"/>
          <c:max val="110"/>
          <c:min val="0"/>
        </c:scaling>
        <c:delete val="1"/>
        <c:axPos val="t"/>
        <c:numFmt formatCode="General" sourceLinked="1"/>
        <c:majorTickMark val="out"/>
        <c:minorTickMark val="none"/>
        <c:tickLblPos val="nextTo"/>
        <c:crossAx val="405025344"/>
        <c:crosses val="autoZero"/>
        <c:crossBetween val="between"/>
        <c:majorUnit val="10"/>
      </c:valAx>
      <c:spPr>
        <a:noFill/>
        <a:ln w="25691">
          <a:noFill/>
        </a:ln>
      </c:spPr>
    </c:plotArea>
    <c:legend>
      <c:legendPos val="r"/>
      <c:layout>
        <c:manualLayout>
          <c:xMode val="edge"/>
          <c:yMode val="edge"/>
          <c:x val="0.81424312849567215"/>
          <c:y val="0.59622149370522515"/>
          <c:w val="0.11785141654126667"/>
          <c:h val="0.1335092119929748"/>
        </c:manualLayout>
      </c:layout>
      <c:overlay val="0"/>
    </c:legend>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spPr>
            <a:solidFill>
              <a:srgbClr val="C00000"/>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82F1-489D-871B-683DF7CF286E}"/>
              </c:ext>
            </c:extLst>
          </c:dPt>
          <c:dPt>
            <c:idx val="1"/>
            <c:bubble3D val="0"/>
            <c:spPr>
              <a:solidFill>
                <a:srgbClr val="FFCDCD"/>
              </a:solidFill>
              <a:ln w="19050">
                <a:solidFill>
                  <a:schemeClr val="lt1"/>
                </a:solidFill>
              </a:ln>
              <a:effectLst/>
            </c:spPr>
            <c:extLst>
              <c:ext xmlns:c16="http://schemas.microsoft.com/office/drawing/2014/chart" uri="{C3380CC4-5D6E-409C-BE32-E72D297353CC}">
                <c16:uniqueId val="{00000003-82F1-489D-871B-683DF7CF286E}"/>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ES"/>
                </a:p>
              </c:txPr>
              <c:dLblPos val="bestFit"/>
              <c:showLegendKey val="0"/>
              <c:showVal val="1"/>
              <c:showCatName val="0"/>
              <c:showSerName val="0"/>
              <c:showPercent val="0"/>
              <c:showBubbleSize val="0"/>
              <c:extLst>
                <c:ext xmlns:c16="http://schemas.microsoft.com/office/drawing/2014/chart" uri="{C3380CC4-5D6E-409C-BE32-E72D297353CC}">
                  <c16:uniqueId val="{00000001-82F1-489D-871B-683DF7CF286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45.1</c:v>
                </c:pt>
                <c:pt idx="1">
                  <c:v>54.9</c:v>
                </c:pt>
              </c:numCache>
            </c:numRef>
          </c:val>
          <c:extLst>
            <c:ext xmlns:c16="http://schemas.microsoft.com/office/drawing/2014/chart" uri="{C3380CC4-5D6E-409C-BE32-E72D297353CC}">
              <c16:uniqueId val="{00000004-82F1-489D-871B-683DF7CF286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27220095839453"/>
          <c:y val="3.6699984174778093E-2"/>
          <c:w val="0.45788111989549812"/>
          <c:h val="0.92185008732933404"/>
        </c:manualLayout>
      </c:layout>
      <c:barChart>
        <c:barDir val="bar"/>
        <c:grouping val="clustered"/>
        <c:varyColors val="0"/>
        <c:ser>
          <c:idx val="1"/>
          <c:order val="0"/>
          <c:tx>
            <c:strRef>
              <c:f>Sheet1!$B$1</c:f>
              <c:strCache>
                <c:ptCount val="1"/>
                <c:pt idx="0">
                  <c:v>2019</c:v>
                </c:pt>
              </c:strCache>
            </c:strRef>
          </c:tx>
          <c:spPr>
            <a:solidFill>
              <a:schemeClr val="bg1"/>
            </a:solidFill>
            <a:ln>
              <a:solidFill>
                <a:srgbClr val="C00000"/>
              </a:solidFill>
            </a:ln>
          </c:spPr>
          <c:invertIfNegative val="0"/>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Servicios telemáticos</c:v>
                </c:pt>
                <c:pt idx="1">
                  <c:v>Comunicaciones colegiales</c:v>
                </c:pt>
                <c:pt idx="2">
                  <c:v>Formación científica</c:v>
                </c:pt>
                <c:pt idx="3">
                  <c:v>Seguros</c:v>
                </c:pt>
                <c:pt idx="4">
                  <c:v>Asesoramiento jurídico y fiscal</c:v>
                </c:pt>
                <c:pt idx="5">
                  <c:v>Otra formación</c:v>
                </c:pt>
                <c:pt idx="6">
                  <c:v>Actividades lúdicas</c:v>
                </c:pt>
                <c:pt idx="7">
                  <c:v>Ninguno de los anteriores</c:v>
                </c:pt>
              </c:strCache>
            </c:strRef>
          </c:cat>
          <c:val>
            <c:numRef>
              <c:f>Sheet1!$B$2:$B$9</c:f>
              <c:numCache>
                <c:formatCode>General</c:formatCode>
                <c:ptCount val="8"/>
                <c:pt idx="0">
                  <c:v>70</c:v>
                </c:pt>
                <c:pt idx="1">
                  <c:v>68.5</c:v>
                </c:pt>
                <c:pt idx="2">
                  <c:v>68.099999999999994</c:v>
                </c:pt>
                <c:pt idx="3">
                  <c:v>68</c:v>
                </c:pt>
                <c:pt idx="4">
                  <c:v>33.6</c:v>
                </c:pt>
                <c:pt idx="5">
                  <c:v>24.7</c:v>
                </c:pt>
                <c:pt idx="6">
                  <c:v>19.899999999999999</c:v>
                </c:pt>
                <c:pt idx="7">
                  <c:v>5.0999999999999996</c:v>
                </c:pt>
              </c:numCache>
            </c:numRef>
          </c:val>
          <c:extLst>
            <c:ext xmlns:c16="http://schemas.microsoft.com/office/drawing/2014/chart" uri="{C3380CC4-5D6E-409C-BE32-E72D297353CC}">
              <c16:uniqueId val="{00000005-65FC-4A71-B546-F77CE5882A8F}"/>
            </c:ext>
          </c:extLst>
        </c:ser>
        <c:ser>
          <c:idx val="0"/>
          <c:order val="1"/>
          <c:tx>
            <c:strRef>
              <c:f>Sheet1!$C$1</c:f>
              <c:strCache>
                <c:ptCount val="1"/>
                <c:pt idx="0">
                  <c:v>2021</c:v>
                </c:pt>
              </c:strCache>
            </c:strRef>
          </c:tx>
          <c:spPr>
            <a:solidFill>
              <a:srgbClr val="C00000"/>
            </a:solidFill>
            <a:ln>
              <a:solidFill>
                <a:srgbClr val="C00000"/>
              </a:solidFill>
            </a:ln>
          </c:spPr>
          <c:invertIfNegative val="0"/>
          <c:dLbls>
            <c:spPr>
              <a:noFill/>
              <a:ln>
                <a:noFill/>
              </a:ln>
              <a:effectLst/>
            </c:spPr>
            <c:txPr>
              <a:bodyPr wrap="square" lIns="38100" tIns="19050" rIns="38100" bIns="19050" anchor="ctr" anchorCtr="0">
                <a:spAutoFit/>
              </a:bodyPr>
              <a:lstStyle/>
              <a:p>
                <a:pPr algn="ctr">
                  <a:defRPr lang="en-US" sz="1000" b="0" i="0" u="none" strike="noStrike" kern="1200" baseline="0">
                    <a:solidFill>
                      <a:srgbClr val="000000"/>
                    </a:solidFill>
                    <a:latin typeface="Arial" panose="020B0604020202020204" pitchFamily="34" charset="0"/>
                    <a:ea typeface="Arial"/>
                    <a:cs typeface="Gisha" panose="020B0502040204020203"/>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Servicios telemáticos</c:v>
                </c:pt>
                <c:pt idx="1">
                  <c:v>Comunicaciones colegiales</c:v>
                </c:pt>
                <c:pt idx="2">
                  <c:v>Formación científica</c:v>
                </c:pt>
                <c:pt idx="3">
                  <c:v>Seguros</c:v>
                </c:pt>
                <c:pt idx="4">
                  <c:v>Asesoramiento jurídico y fiscal</c:v>
                </c:pt>
                <c:pt idx="5">
                  <c:v>Otra formación</c:v>
                </c:pt>
                <c:pt idx="6">
                  <c:v>Actividades lúdicas</c:v>
                </c:pt>
                <c:pt idx="7">
                  <c:v>Ninguno de los anteriores</c:v>
                </c:pt>
              </c:strCache>
            </c:strRef>
          </c:cat>
          <c:val>
            <c:numRef>
              <c:f>Sheet1!$C$2:$C$9</c:f>
              <c:numCache>
                <c:formatCode>General</c:formatCode>
                <c:ptCount val="8"/>
                <c:pt idx="0">
                  <c:v>75.7</c:v>
                </c:pt>
                <c:pt idx="1">
                  <c:v>70.900000000000006</c:v>
                </c:pt>
                <c:pt idx="2">
                  <c:v>63.2</c:v>
                </c:pt>
                <c:pt idx="3">
                  <c:v>52.3</c:v>
                </c:pt>
                <c:pt idx="4">
                  <c:v>23.4</c:v>
                </c:pt>
                <c:pt idx="5">
                  <c:v>20.6</c:v>
                </c:pt>
                <c:pt idx="6">
                  <c:v>11.2</c:v>
                </c:pt>
                <c:pt idx="7">
                  <c:v>4.5</c:v>
                </c:pt>
              </c:numCache>
            </c:numRef>
          </c:val>
          <c:extLst>
            <c:ext xmlns:c16="http://schemas.microsoft.com/office/drawing/2014/chart" uri="{C3380CC4-5D6E-409C-BE32-E72D297353CC}">
              <c16:uniqueId val="{00000001-7B7A-4220-846B-04231558E396}"/>
            </c:ext>
          </c:extLst>
        </c:ser>
        <c:dLbls>
          <c:showLegendKey val="0"/>
          <c:showVal val="0"/>
          <c:showCatName val="0"/>
          <c:showSerName val="0"/>
          <c:showPercent val="0"/>
          <c:showBubbleSize val="0"/>
        </c:dLbls>
        <c:gapWidth val="80"/>
        <c:axId val="405023776"/>
        <c:axId val="405028480"/>
      </c:barChart>
      <c:catAx>
        <c:axId val="405023776"/>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5028480"/>
        <c:crosses val="autoZero"/>
        <c:auto val="1"/>
        <c:lblAlgn val="ctr"/>
        <c:lblOffset val="100"/>
        <c:noMultiLvlLbl val="0"/>
      </c:catAx>
      <c:valAx>
        <c:axId val="405028480"/>
        <c:scaling>
          <c:orientation val="minMax"/>
          <c:max val="110"/>
          <c:min val="0"/>
        </c:scaling>
        <c:delete val="1"/>
        <c:axPos val="t"/>
        <c:numFmt formatCode="General" sourceLinked="1"/>
        <c:majorTickMark val="out"/>
        <c:minorTickMark val="none"/>
        <c:tickLblPos val="nextTo"/>
        <c:crossAx val="405023776"/>
        <c:crosses val="autoZero"/>
        <c:crossBetween val="between"/>
        <c:majorUnit val="10"/>
      </c:valAx>
      <c:spPr>
        <a:noFill/>
        <a:ln w="25691">
          <a:noFill/>
        </a:ln>
      </c:spPr>
    </c:plotArea>
    <c:legend>
      <c:legendPos val="r"/>
      <c:layout>
        <c:manualLayout>
          <c:xMode val="edge"/>
          <c:yMode val="edge"/>
          <c:x val="0.86538115626926215"/>
          <c:y val="0.72508643471176248"/>
          <c:w val="0.10350329622674985"/>
          <c:h val="0.1335092119929748"/>
        </c:manualLayout>
      </c:layout>
      <c:overlay val="0"/>
    </c:legend>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19498767003723"/>
          <c:y val="5.3507705289548534E-2"/>
          <c:w val="0.60688114966113083"/>
          <c:h val="0.81428137342663698"/>
        </c:manualLayout>
      </c:layout>
      <c:barChart>
        <c:barDir val="bar"/>
        <c:grouping val="stacked"/>
        <c:varyColors val="0"/>
        <c:ser>
          <c:idx val="1"/>
          <c:order val="0"/>
          <c:tx>
            <c:strRef>
              <c:f>Sheet1!$B$1</c:f>
              <c:strCache>
                <c:ptCount val="1"/>
                <c:pt idx="0">
                  <c:v>Muy satisfecho</c:v>
                </c:pt>
              </c:strCache>
            </c:strRef>
          </c:tx>
          <c:spPr>
            <a:solidFill>
              <a:srgbClr val="A20000"/>
            </a:solidFill>
            <a:ln>
              <a:noFill/>
            </a:ln>
          </c:spPr>
          <c:invertIfNegative val="0"/>
          <c:dPt>
            <c:idx val="5"/>
            <c:invertIfNegative val="0"/>
            <c:bubble3D val="0"/>
            <c:extLst>
              <c:ext xmlns:c16="http://schemas.microsoft.com/office/drawing/2014/chart" uri="{C3380CC4-5D6E-409C-BE32-E72D297353CC}">
                <c16:uniqueId val="{00000000-8C10-4B82-A3B0-0A1940D228E6}"/>
              </c:ext>
            </c:extLst>
          </c:dPt>
          <c:dLbls>
            <c:numFmt formatCode="#,##0.0" sourceLinked="0"/>
            <c:spPr>
              <a:noFill/>
              <a:ln>
                <a:noFill/>
              </a:ln>
              <a:effectLst/>
            </c:spPr>
            <c:txPr>
              <a:bodyPr wrap="square" lIns="38100" tIns="19050" rIns="38100" bIns="19050" anchor="ctr">
                <a:spAutoFit/>
              </a:bodyPr>
              <a:lstStyle/>
              <a:p>
                <a:pPr>
                  <a:defRPr>
                    <a:solidFill>
                      <a:schemeClr val="bg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Formación no científica</c:v>
                </c:pt>
                <c:pt idx="1">
                  <c:v>Servicios telemáticos</c:v>
                </c:pt>
                <c:pt idx="2">
                  <c:v>Comunicaciones  colegiales</c:v>
                </c:pt>
                <c:pt idx="3">
                  <c:v>Formación científica</c:v>
                </c:pt>
                <c:pt idx="4">
                  <c:v>Actividades lúdicas</c:v>
                </c:pt>
                <c:pt idx="5">
                  <c:v>Asesoramiento  jurídico y fiscal</c:v>
                </c:pt>
                <c:pt idx="6">
                  <c:v>Seguros</c:v>
                </c:pt>
              </c:strCache>
            </c:strRef>
          </c:cat>
          <c:val>
            <c:numRef>
              <c:f>Sheet1!$B$2:$B$8</c:f>
              <c:numCache>
                <c:formatCode>General</c:formatCode>
                <c:ptCount val="7"/>
                <c:pt idx="0">
                  <c:v>48.2</c:v>
                </c:pt>
                <c:pt idx="1">
                  <c:v>49.4</c:v>
                </c:pt>
                <c:pt idx="2">
                  <c:v>40.4</c:v>
                </c:pt>
                <c:pt idx="3">
                  <c:v>35.700000000000003</c:v>
                </c:pt>
                <c:pt idx="4">
                  <c:v>42.2</c:v>
                </c:pt>
                <c:pt idx="5">
                  <c:v>39.200000000000003</c:v>
                </c:pt>
                <c:pt idx="6">
                  <c:v>31.3</c:v>
                </c:pt>
              </c:numCache>
            </c:numRef>
          </c:val>
          <c:extLst>
            <c:ext xmlns:c16="http://schemas.microsoft.com/office/drawing/2014/chart" uri="{C3380CC4-5D6E-409C-BE32-E72D297353CC}">
              <c16:uniqueId val="{00000005-65FC-4A71-B546-F77CE5882A8F}"/>
            </c:ext>
          </c:extLst>
        </c:ser>
        <c:ser>
          <c:idx val="0"/>
          <c:order val="1"/>
          <c:tx>
            <c:strRef>
              <c:f>Sheet1!$C$1</c:f>
              <c:strCache>
                <c:ptCount val="1"/>
                <c:pt idx="0">
                  <c:v>Bastante</c:v>
                </c:pt>
              </c:strCache>
            </c:strRef>
          </c:tx>
          <c:spPr>
            <a:solidFill>
              <a:srgbClr val="CC0000"/>
            </a:solidFill>
          </c:spPr>
          <c:invertIfNegative val="0"/>
          <c:dLbls>
            <c:dLbl>
              <c:idx val="4"/>
              <c:layout>
                <c:manualLayout>
                  <c:x val="-1.62292909542440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10-4B82-A3B0-0A1940D228E6}"/>
                </c:ext>
              </c:extLst>
            </c:dLbl>
            <c:numFmt formatCode="#,##0.0" sourceLinked="0"/>
            <c:spPr>
              <a:noFill/>
              <a:ln>
                <a:noFill/>
              </a:ln>
              <a:effectLst/>
            </c:spPr>
            <c:txPr>
              <a:bodyPr wrap="square" lIns="38100" tIns="19050" rIns="38100" bIns="19050" anchor="ctr">
                <a:spAutoFit/>
              </a:bodyPr>
              <a:lstStyle/>
              <a:p>
                <a:pPr>
                  <a:defRPr>
                    <a:solidFill>
                      <a:schemeClr val="bg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Formación no científica</c:v>
                </c:pt>
                <c:pt idx="1">
                  <c:v>Servicios telemáticos</c:v>
                </c:pt>
                <c:pt idx="2">
                  <c:v>Comunicaciones  colegiales</c:v>
                </c:pt>
                <c:pt idx="3">
                  <c:v>Formación científica</c:v>
                </c:pt>
                <c:pt idx="4">
                  <c:v>Actividades lúdicas</c:v>
                </c:pt>
                <c:pt idx="5">
                  <c:v>Asesoramiento  jurídico y fiscal</c:v>
                </c:pt>
                <c:pt idx="6">
                  <c:v>Seguros</c:v>
                </c:pt>
              </c:strCache>
            </c:strRef>
          </c:cat>
          <c:val>
            <c:numRef>
              <c:f>Sheet1!$C$2:$C$8</c:f>
              <c:numCache>
                <c:formatCode>General</c:formatCode>
                <c:ptCount val="7"/>
                <c:pt idx="0">
                  <c:v>44</c:v>
                </c:pt>
                <c:pt idx="1">
                  <c:v>41.9</c:v>
                </c:pt>
                <c:pt idx="2">
                  <c:v>45.6</c:v>
                </c:pt>
                <c:pt idx="3">
                  <c:v>50</c:v>
                </c:pt>
                <c:pt idx="4">
                  <c:v>38.9</c:v>
                </c:pt>
                <c:pt idx="5">
                  <c:v>40.700000000000003</c:v>
                </c:pt>
                <c:pt idx="6">
                  <c:v>47.9</c:v>
                </c:pt>
              </c:numCache>
            </c:numRef>
          </c:val>
          <c:extLst>
            <c:ext xmlns:c16="http://schemas.microsoft.com/office/drawing/2014/chart" uri="{C3380CC4-5D6E-409C-BE32-E72D297353CC}">
              <c16:uniqueId val="{00000002-76B7-4B4D-86C5-DBD3F56D4F65}"/>
            </c:ext>
          </c:extLst>
        </c:ser>
        <c:ser>
          <c:idx val="2"/>
          <c:order val="2"/>
          <c:tx>
            <c:strRef>
              <c:f>Sheet1!$D$1</c:f>
              <c:strCache>
                <c:ptCount val="1"/>
                <c:pt idx="0">
                  <c:v>Algo</c:v>
                </c:pt>
              </c:strCache>
            </c:strRef>
          </c:tx>
          <c:spPr>
            <a:solidFill>
              <a:srgbClr val="FD4F3D"/>
            </a:solidFill>
          </c:spPr>
          <c:invertIfNegative val="0"/>
          <c:dLbls>
            <c:dLbl>
              <c:idx val="1"/>
              <c:layout>
                <c:manualLayout>
                  <c:x val="-2.213085130124177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10-4B82-A3B0-0A1940D228E6}"/>
                </c:ext>
              </c:extLst>
            </c:dLbl>
            <c:dLbl>
              <c:idx val="2"/>
              <c:layout>
                <c:manualLayout>
                  <c:x val="-1.918007112774298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B7-4B4D-86C5-DBD3F56D4F65}"/>
                </c:ext>
              </c:extLst>
            </c:dLbl>
            <c:dLbl>
              <c:idx val="3"/>
              <c:layout>
                <c:manualLayout>
                  <c:x val="-1.3278510780745175E-2"/>
                  <c:y val="2.646865290967254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10-4B82-A3B0-0A1940D228E6}"/>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Formación no científica</c:v>
                </c:pt>
                <c:pt idx="1">
                  <c:v>Servicios telemáticos</c:v>
                </c:pt>
                <c:pt idx="2">
                  <c:v>Comunicaciones  colegiales</c:v>
                </c:pt>
                <c:pt idx="3">
                  <c:v>Formación científica</c:v>
                </c:pt>
                <c:pt idx="4">
                  <c:v>Actividades lúdicas</c:v>
                </c:pt>
                <c:pt idx="5">
                  <c:v>Asesoramiento  jurídico y fiscal</c:v>
                </c:pt>
                <c:pt idx="6">
                  <c:v>Seguros</c:v>
                </c:pt>
              </c:strCache>
            </c:strRef>
          </c:cat>
          <c:val>
            <c:numRef>
              <c:f>Sheet1!$D$2:$D$8</c:f>
              <c:numCache>
                <c:formatCode>General</c:formatCode>
                <c:ptCount val="7"/>
                <c:pt idx="0">
                  <c:v>6.6</c:v>
                </c:pt>
                <c:pt idx="1">
                  <c:v>5.2</c:v>
                </c:pt>
                <c:pt idx="2">
                  <c:v>10.8</c:v>
                </c:pt>
                <c:pt idx="3">
                  <c:v>11.4</c:v>
                </c:pt>
                <c:pt idx="4">
                  <c:v>14.4</c:v>
                </c:pt>
                <c:pt idx="5">
                  <c:v>14.8</c:v>
                </c:pt>
                <c:pt idx="6">
                  <c:v>12.6</c:v>
                </c:pt>
              </c:numCache>
            </c:numRef>
          </c:val>
          <c:extLst>
            <c:ext xmlns:c16="http://schemas.microsoft.com/office/drawing/2014/chart" uri="{C3380CC4-5D6E-409C-BE32-E72D297353CC}">
              <c16:uniqueId val="{00000006-76B7-4B4D-86C5-DBD3F56D4F65}"/>
            </c:ext>
          </c:extLst>
        </c:ser>
        <c:ser>
          <c:idx val="3"/>
          <c:order val="3"/>
          <c:tx>
            <c:strRef>
              <c:f>Sheet1!$E$1</c:f>
              <c:strCache>
                <c:ptCount val="1"/>
                <c:pt idx="0">
                  <c:v>Poco</c:v>
                </c:pt>
              </c:strCache>
            </c:strRef>
          </c:tx>
          <c:spPr>
            <a:solidFill>
              <a:srgbClr val="FF8989"/>
            </a:solidFill>
          </c:spPr>
          <c:invertIfNegative val="0"/>
          <c:dLbls>
            <c:dLbl>
              <c:idx val="0"/>
              <c:layout>
                <c:manualLayout>
                  <c:x val="-1.1803120693995615E-2"/>
                  <c:y val="6.162713493609928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B7-4B4D-86C5-DBD3F56D4F65}"/>
                </c:ext>
              </c:extLst>
            </c:dLbl>
            <c:dLbl>
              <c:idx val="1"/>
              <c:layout>
                <c:manualLayout>
                  <c:x val="-1.4753900867494519E-2"/>
                  <c:y val="3.69769728013416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6B7-4B4D-86C5-DBD3F56D4F65}"/>
                </c:ext>
              </c:extLst>
            </c:dLbl>
            <c:dLbl>
              <c:idx val="2"/>
              <c:layout>
                <c:manualLayout>
                  <c:x val="-1.3278510780745068E-2"/>
                  <c:y val="6.723302525585923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6B7-4B4D-86C5-DBD3F56D4F65}"/>
                </c:ext>
              </c:extLst>
            </c:dLbl>
            <c:dLbl>
              <c:idx val="3"/>
              <c:layout>
                <c:manualLayout>
                  <c:x val="-1.47539008674956E-3"/>
                  <c:y val="5.37845673989837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6B7-4B4D-86C5-DBD3F56D4F65}"/>
                </c:ext>
              </c:extLst>
            </c:dLbl>
            <c:dLbl>
              <c:idx val="4"/>
              <c:layout>
                <c:manualLayout>
                  <c:x val="-5.9015603469978074E-3"/>
                  <c:y val="5.2937305825507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10-4B82-A3B0-0A1940D228E6}"/>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Formación no científica</c:v>
                </c:pt>
                <c:pt idx="1">
                  <c:v>Servicios telemáticos</c:v>
                </c:pt>
                <c:pt idx="2">
                  <c:v>Comunicaciones  colegiales</c:v>
                </c:pt>
                <c:pt idx="3">
                  <c:v>Formación científica</c:v>
                </c:pt>
                <c:pt idx="4">
                  <c:v>Actividades lúdicas</c:v>
                </c:pt>
                <c:pt idx="5">
                  <c:v>Asesoramiento  jurídico y fiscal</c:v>
                </c:pt>
                <c:pt idx="6">
                  <c:v>Seguros</c:v>
                </c:pt>
              </c:strCache>
            </c:strRef>
          </c:cat>
          <c:val>
            <c:numRef>
              <c:f>Sheet1!$E$2:$E$8</c:f>
              <c:numCache>
                <c:formatCode>General</c:formatCode>
                <c:ptCount val="7"/>
                <c:pt idx="0">
                  <c:v>1.2</c:v>
                </c:pt>
                <c:pt idx="1">
                  <c:v>2.5</c:v>
                </c:pt>
                <c:pt idx="2">
                  <c:v>2.4</c:v>
                </c:pt>
                <c:pt idx="3">
                  <c:v>2</c:v>
                </c:pt>
                <c:pt idx="4">
                  <c:v>3.3</c:v>
                </c:pt>
                <c:pt idx="5">
                  <c:v>3.2</c:v>
                </c:pt>
                <c:pt idx="6">
                  <c:v>1.9</c:v>
                </c:pt>
              </c:numCache>
            </c:numRef>
          </c:val>
          <c:extLst>
            <c:ext xmlns:c16="http://schemas.microsoft.com/office/drawing/2014/chart" uri="{C3380CC4-5D6E-409C-BE32-E72D297353CC}">
              <c16:uniqueId val="{0000000C-76B7-4B4D-86C5-DBD3F56D4F65}"/>
            </c:ext>
          </c:extLst>
        </c:ser>
        <c:ser>
          <c:idx val="4"/>
          <c:order val="4"/>
          <c:tx>
            <c:strRef>
              <c:f>Sheet1!$F$1</c:f>
              <c:strCache>
                <c:ptCount val="1"/>
                <c:pt idx="0">
                  <c:v>Nada satisfecho</c:v>
                </c:pt>
              </c:strCache>
            </c:strRef>
          </c:tx>
          <c:spPr>
            <a:solidFill>
              <a:srgbClr val="FFD1D1"/>
            </a:solidFill>
          </c:spPr>
          <c:invertIfNegative val="0"/>
          <c:dLbls>
            <c:dLbl>
              <c:idx val="0"/>
              <c:layout>
                <c:manualLayout>
                  <c:x val="-4.4261702602484644E-3"/>
                  <c:y val="2.01693782036996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6B7-4B4D-86C5-DBD3F56D4F65}"/>
                </c:ext>
              </c:extLst>
            </c:dLbl>
            <c:dLbl>
              <c:idx val="1"/>
              <c:layout>
                <c:manualLayout>
                  <c:x val="-1.0819402316170502E-16"/>
                  <c:y val="-2.35298383771115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6B7-4B4D-86C5-DBD3F56D4F65}"/>
                </c:ext>
              </c:extLst>
            </c:dLbl>
            <c:dLbl>
              <c:idx val="2"/>
              <c:layout>
                <c:manualLayout>
                  <c:x val="0"/>
                  <c:y val="-1.68075945976420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6B7-4B4D-86C5-DBD3F56D4F65}"/>
                </c:ext>
              </c:extLst>
            </c:dLbl>
            <c:dLbl>
              <c:idx val="3"/>
              <c:layout>
                <c:manualLayout>
                  <c:x val="1.4753900867493436E-3"/>
                  <c:y val="-4.369921658081118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6B7-4B4D-86C5-DBD3F56D4F65}"/>
                </c:ext>
              </c:extLst>
            </c:dLbl>
            <c:dLbl>
              <c:idx val="4"/>
              <c:delete val="1"/>
              <c:extLst>
                <c:ext xmlns:c15="http://schemas.microsoft.com/office/drawing/2012/chart" uri="{CE6537A1-D6FC-4f65-9D91-7224C49458BB}"/>
                <c:ext xmlns:c16="http://schemas.microsoft.com/office/drawing/2014/chart" uri="{C3380CC4-5D6E-409C-BE32-E72D297353CC}">
                  <c16:uniqueId val="{00000005-8C10-4B82-A3B0-0A1940D228E6}"/>
                </c:ext>
              </c:extLst>
            </c:dLbl>
            <c:dLbl>
              <c:idx val="6"/>
              <c:layout>
                <c:manualLayout>
                  <c:x val="1.0327730607246163E-2"/>
                  <c:y val="1.232542698721985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A5-450A-8ECA-FEAF65CF2419}"/>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Formación no científica</c:v>
                </c:pt>
                <c:pt idx="1">
                  <c:v>Servicios telemáticos</c:v>
                </c:pt>
                <c:pt idx="2">
                  <c:v>Comunicaciones  colegiales</c:v>
                </c:pt>
                <c:pt idx="3">
                  <c:v>Formación científica</c:v>
                </c:pt>
                <c:pt idx="4">
                  <c:v>Actividades lúdicas</c:v>
                </c:pt>
                <c:pt idx="5">
                  <c:v>Asesoramiento  jurídico y fiscal</c:v>
                </c:pt>
                <c:pt idx="6">
                  <c:v>Seguros</c:v>
                </c:pt>
              </c:strCache>
            </c:strRef>
          </c:cat>
          <c:val>
            <c:numRef>
              <c:f>Sheet1!$F$2:$F$8</c:f>
              <c:numCache>
                <c:formatCode>General</c:formatCode>
                <c:ptCount val="7"/>
                <c:pt idx="0">
                  <c:v>0</c:v>
                </c:pt>
                <c:pt idx="1">
                  <c:v>0.7</c:v>
                </c:pt>
                <c:pt idx="2">
                  <c:v>0.3</c:v>
                </c:pt>
                <c:pt idx="3">
                  <c:v>0.4</c:v>
                </c:pt>
                <c:pt idx="4">
                  <c:v>0</c:v>
                </c:pt>
                <c:pt idx="5">
                  <c:v>0.5</c:v>
                </c:pt>
                <c:pt idx="6">
                  <c:v>0.2</c:v>
                </c:pt>
              </c:numCache>
            </c:numRef>
          </c:val>
          <c:extLst>
            <c:ext xmlns:c16="http://schemas.microsoft.com/office/drawing/2014/chart" uri="{C3380CC4-5D6E-409C-BE32-E72D297353CC}">
              <c16:uniqueId val="{00000013-76B7-4B4D-86C5-DBD3F56D4F65}"/>
            </c:ext>
          </c:extLst>
        </c:ser>
        <c:ser>
          <c:idx val="5"/>
          <c:order val="5"/>
          <c:tx>
            <c:strRef>
              <c:f>Sheet1!$G$1</c:f>
              <c:strCache>
                <c:ptCount val="1"/>
                <c:pt idx="0">
                  <c:v>NS/NC</c:v>
                </c:pt>
              </c:strCache>
            </c:strRef>
          </c:tx>
          <c:spPr>
            <a:solidFill>
              <a:schemeClr val="bg1">
                <a:lumMod val="95000"/>
              </a:schemeClr>
            </a:solidFill>
          </c:spPr>
          <c:invertIfNegative val="0"/>
          <c:dLbls>
            <c:dLbl>
              <c:idx val="0"/>
              <c:layout>
                <c:manualLayout>
                  <c:x val="2.0655461214492327E-2"/>
                  <c:y val="-1.34452816185263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6B7-4B4D-86C5-DBD3F56D4F65}"/>
                </c:ext>
              </c:extLst>
            </c:dLbl>
            <c:dLbl>
              <c:idx val="1"/>
              <c:layout>
                <c:manualLayout>
                  <c:x val="1.1803120693995507E-2"/>
                  <c:y val="3.02547290218721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6B7-4B4D-86C5-DBD3F56D4F65}"/>
                </c:ext>
              </c:extLst>
            </c:dLbl>
            <c:dLbl>
              <c:idx val="2"/>
              <c:layout>
                <c:manualLayout>
                  <c:x val="8.8523405204967119E-3"/>
                  <c:y val="1.68078592841711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6B7-4B4D-86C5-DBD3F56D4F65}"/>
                </c:ext>
              </c:extLst>
            </c:dLbl>
            <c:dLbl>
              <c:idx val="3"/>
              <c:layout>
                <c:manualLayout>
                  <c:x val="1.4753900867494412E-2"/>
                  <c:y val="6.724096585173213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6B7-4B4D-86C5-DBD3F56D4F65}"/>
                </c:ext>
              </c:extLst>
            </c:dLbl>
            <c:dLbl>
              <c:idx val="4"/>
              <c:layout>
                <c:manualLayout>
                  <c:x val="1.1803120693995615E-2"/>
                  <c:y val="-3.36125423299925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6B7-4B4D-86C5-DBD3F56D4F65}"/>
                </c:ext>
              </c:extLst>
            </c:dLbl>
            <c:dLbl>
              <c:idx val="5"/>
              <c:layout>
                <c:manualLayout>
                  <c:x val="7.376950433747259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6B7-4B4D-86C5-DBD3F56D4F65}"/>
                </c:ext>
              </c:extLst>
            </c:dLbl>
            <c:dLbl>
              <c:idx val="6"/>
              <c:layout>
                <c:manualLayout>
                  <c:x val="1.7704681040993424E-2"/>
                  <c:y val="2.646865290967254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6B7-4B4D-86C5-DBD3F56D4F65}"/>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Formación no científica</c:v>
                </c:pt>
                <c:pt idx="1">
                  <c:v>Servicios telemáticos</c:v>
                </c:pt>
                <c:pt idx="2">
                  <c:v>Comunicaciones  colegiales</c:v>
                </c:pt>
                <c:pt idx="3">
                  <c:v>Formación científica</c:v>
                </c:pt>
                <c:pt idx="4">
                  <c:v>Actividades lúdicas</c:v>
                </c:pt>
                <c:pt idx="5">
                  <c:v>Asesoramiento  jurídico y fiscal</c:v>
                </c:pt>
                <c:pt idx="6">
                  <c:v>Seguros</c:v>
                </c:pt>
              </c:strCache>
            </c:strRef>
          </c:cat>
          <c:val>
            <c:numRef>
              <c:f>Sheet1!$G$2:$G$8</c:f>
              <c:numCache>
                <c:formatCode>General</c:formatCode>
                <c:ptCount val="7"/>
                <c:pt idx="0">
                  <c:v>0</c:v>
                </c:pt>
                <c:pt idx="1">
                  <c:v>0.3</c:v>
                </c:pt>
                <c:pt idx="2">
                  <c:v>0.3</c:v>
                </c:pt>
                <c:pt idx="3">
                  <c:v>0.6</c:v>
                </c:pt>
                <c:pt idx="4">
                  <c:v>1.1000000000000001</c:v>
                </c:pt>
                <c:pt idx="5">
                  <c:v>1.6</c:v>
                </c:pt>
                <c:pt idx="6">
                  <c:v>6.2</c:v>
                </c:pt>
              </c:numCache>
            </c:numRef>
          </c:val>
          <c:extLst>
            <c:ext xmlns:c16="http://schemas.microsoft.com/office/drawing/2014/chart" uri="{C3380CC4-5D6E-409C-BE32-E72D297353CC}">
              <c16:uniqueId val="{0000001B-76B7-4B4D-86C5-DBD3F56D4F65}"/>
            </c:ext>
          </c:extLst>
        </c:ser>
        <c:dLbls>
          <c:dLblPos val="ctr"/>
          <c:showLegendKey val="0"/>
          <c:showVal val="1"/>
          <c:showCatName val="0"/>
          <c:showSerName val="0"/>
          <c:showPercent val="0"/>
          <c:showBubbleSize val="0"/>
        </c:dLbls>
        <c:gapWidth val="80"/>
        <c:overlap val="100"/>
        <c:axId val="405026128"/>
        <c:axId val="405027304"/>
      </c:barChart>
      <c:catAx>
        <c:axId val="405026128"/>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5027304"/>
        <c:crosses val="autoZero"/>
        <c:auto val="1"/>
        <c:lblAlgn val="ctr"/>
        <c:lblOffset val="100"/>
        <c:noMultiLvlLbl val="0"/>
      </c:catAx>
      <c:valAx>
        <c:axId val="405027304"/>
        <c:scaling>
          <c:orientation val="minMax"/>
          <c:max val="100"/>
          <c:min val="0"/>
        </c:scaling>
        <c:delete val="1"/>
        <c:axPos val="t"/>
        <c:numFmt formatCode="General" sourceLinked="1"/>
        <c:majorTickMark val="out"/>
        <c:minorTickMark val="none"/>
        <c:tickLblPos val="nextTo"/>
        <c:crossAx val="405026128"/>
        <c:crosses val="autoZero"/>
        <c:crossBetween val="between"/>
        <c:majorUnit val="10"/>
      </c:valAx>
      <c:spPr>
        <a:noFill/>
        <a:ln w="25691">
          <a:noFill/>
        </a:ln>
      </c:spPr>
    </c:plotArea>
    <c:legend>
      <c:legendPos val="r"/>
      <c:layout>
        <c:manualLayout>
          <c:xMode val="edge"/>
          <c:yMode val="edge"/>
          <c:x val="2.0083079564302223E-2"/>
          <c:y val="0.85014242782130711"/>
          <c:w val="0.86440970327185718"/>
          <c:h val="0.14985757217869305"/>
        </c:manualLayout>
      </c:layout>
      <c:overlay val="0"/>
      <c:txPr>
        <a:bodyPr/>
        <a:lstStyle/>
        <a:p>
          <a:pPr>
            <a:defRPr sz="1000"/>
          </a:pPr>
          <a:endParaRPr lang="es-ES"/>
        </a:p>
      </c:txPr>
    </c:legend>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739112648707376"/>
          <c:y val="3.6699984174778093E-2"/>
          <c:w val="0.2928061219106296"/>
          <c:h val="0.92185008732933404"/>
        </c:manualLayout>
      </c:layout>
      <c:barChart>
        <c:barDir val="bar"/>
        <c:grouping val="clustered"/>
        <c:varyColors val="0"/>
        <c:ser>
          <c:idx val="1"/>
          <c:order val="0"/>
          <c:tx>
            <c:strRef>
              <c:f>Sheet1!$B$1</c:f>
              <c:strCache>
                <c:ptCount val="1"/>
                <c:pt idx="0">
                  <c:v>2016</c:v>
                </c:pt>
              </c:strCache>
            </c:strRef>
          </c:tx>
          <c:spPr>
            <a:solidFill>
              <a:srgbClr val="C00000"/>
            </a:solidFill>
            <a:ln>
              <a:solidFill>
                <a:srgbClr val="C00000"/>
              </a:solidFill>
            </a:ln>
          </c:spPr>
          <c:invertIfNegative val="0"/>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5"/>
                <c:pt idx="0">
                  <c:v>Mucho</c:v>
                </c:pt>
                <c:pt idx="1">
                  <c:v>Bastante</c:v>
                </c:pt>
                <c:pt idx="2">
                  <c:v>Algo</c:v>
                </c:pt>
                <c:pt idx="3">
                  <c:v>Poco</c:v>
                </c:pt>
                <c:pt idx="4">
                  <c:v>Nada </c:v>
                </c:pt>
              </c:strCache>
            </c:strRef>
          </c:cat>
          <c:val>
            <c:numRef>
              <c:f>Sheet1!$B$2:$B$7</c:f>
              <c:numCache>
                <c:formatCode>General</c:formatCode>
                <c:ptCount val="6"/>
                <c:pt idx="0">
                  <c:v>26.8</c:v>
                </c:pt>
                <c:pt idx="1">
                  <c:v>43.7</c:v>
                </c:pt>
                <c:pt idx="2">
                  <c:v>16.100000000000001</c:v>
                </c:pt>
                <c:pt idx="3">
                  <c:v>7.7</c:v>
                </c:pt>
                <c:pt idx="4">
                  <c:v>1.5</c:v>
                </c:pt>
              </c:numCache>
            </c:numRef>
          </c:val>
          <c:extLst>
            <c:ext xmlns:c16="http://schemas.microsoft.com/office/drawing/2014/chart" uri="{C3380CC4-5D6E-409C-BE32-E72D297353CC}">
              <c16:uniqueId val="{00000000-9236-4F35-A5DC-E1C6CB3C4E0C}"/>
            </c:ext>
          </c:extLst>
        </c:ser>
        <c:dLbls>
          <c:showLegendKey val="0"/>
          <c:showVal val="0"/>
          <c:showCatName val="0"/>
          <c:showSerName val="0"/>
          <c:showPercent val="0"/>
          <c:showBubbleSize val="0"/>
        </c:dLbls>
        <c:gapWidth val="80"/>
        <c:axId val="400102552"/>
        <c:axId val="400102944"/>
      </c:barChart>
      <c:catAx>
        <c:axId val="400102552"/>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0102944"/>
        <c:crosses val="autoZero"/>
        <c:auto val="1"/>
        <c:lblAlgn val="ctr"/>
        <c:lblOffset val="100"/>
        <c:noMultiLvlLbl val="0"/>
      </c:catAx>
      <c:valAx>
        <c:axId val="400102944"/>
        <c:scaling>
          <c:orientation val="minMax"/>
          <c:max val="110"/>
          <c:min val="0"/>
        </c:scaling>
        <c:delete val="1"/>
        <c:axPos val="t"/>
        <c:numFmt formatCode="General" sourceLinked="1"/>
        <c:majorTickMark val="out"/>
        <c:minorTickMark val="none"/>
        <c:tickLblPos val="nextTo"/>
        <c:crossAx val="400102552"/>
        <c:crosses val="autoZero"/>
        <c:crossBetween val="between"/>
        <c:majorUnit val="10"/>
      </c:valAx>
      <c:spPr>
        <a:noFill/>
        <a:ln w="25691">
          <a:noFill/>
        </a:ln>
      </c:spPr>
    </c:plotArea>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27220095839453"/>
          <c:y val="3.6699984174778093E-2"/>
          <c:w val="0.45788111989549812"/>
          <c:h val="0.92185008732933404"/>
        </c:manualLayout>
      </c:layout>
      <c:barChart>
        <c:barDir val="bar"/>
        <c:grouping val="clustered"/>
        <c:varyColors val="0"/>
        <c:ser>
          <c:idx val="1"/>
          <c:order val="0"/>
          <c:tx>
            <c:strRef>
              <c:f>Sheet1!$B$1</c:f>
              <c:strCache>
                <c:ptCount val="1"/>
                <c:pt idx="0">
                  <c:v>2021</c:v>
                </c:pt>
              </c:strCache>
            </c:strRef>
          </c:tx>
          <c:spPr>
            <a:solidFill>
              <a:srgbClr val="C00000"/>
            </a:solidFill>
            <a:ln>
              <a:solidFill>
                <a:srgbClr val="C00000"/>
              </a:solidFill>
            </a:ln>
          </c:spPr>
          <c:invertIfNegative val="0"/>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Sheet1!$A$2:$A$17</c:f>
              <c:strCache>
                <c:ptCount val="16"/>
                <c:pt idx="0">
                  <c:v>Ortodoncia y ortopedia maxilar</c:v>
                </c:pt>
                <c:pt idx="1">
                  <c:v>Cirugía</c:v>
                </c:pt>
                <c:pt idx="2">
                  <c:v>Estética dental</c:v>
                </c:pt>
                <c:pt idx="3">
                  <c:v>Oferta de Prácticas / Prácticas enfocadas al  ámbito profesional</c:v>
                </c:pt>
                <c:pt idx="4">
                  <c:v>Endodoncia</c:v>
                </c:pt>
                <c:pt idx="5">
                  <c:v>Especialidades</c:v>
                </c:pt>
                <c:pt idx="6">
                  <c:v>Nuevas tecnologías</c:v>
                </c:pt>
                <c:pt idx="7">
                  <c:v>Gestión clínica</c:v>
                </c:pt>
                <c:pt idx="8">
                  <c:v>Implantología</c:v>
                </c:pt>
                <c:pt idx="9">
                  <c:v>Odontopediatría</c:v>
                </c:pt>
                <c:pt idx="10">
                  <c:v>Oferta de cursos</c:v>
                </c:pt>
                <c:pt idx="11">
                  <c:v>Prostodoncia / Prótesis / Implante de prótesis</c:v>
                </c:pt>
                <c:pt idx="12">
                  <c:v>De todas las areas / De todo</c:v>
                </c:pt>
                <c:pt idx="13">
                  <c:v>Está bien / Ninguno / Nada</c:v>
                </c:pt>
                <c:pt idx="14">
                  <c:v>Otras respuestas</c:v>
                </c:pt>
                <c:pt idx="15">
                  <c:v>NS/NC</c:v>
                </c:pt>
              </c:strCache>
            </c:strRef>
          </c:cat>
          <c:val>
            <c:numRef>
              <c:f>Sheet1!$B$2:$B$17</c:f>
              <c:numCache>
                <c:formatCode>General</c:formatCode>
                <c:ptCount val="16"/>
                <c:pt idx="0">
                  <c:v>8.3000000000000007</c:v>
                </c:pt>
                <c:pt idx="1">
                  <c:v>6.3</c:v>
                </c:pt>
                <c:pt idx="2">
                  <c:v>5.4</c:v>
                </c:pt>
                <c:pt idx="3">
                  <c:v>5.4</c:v>
                </c:pt>
                <c:pt idx="4">
                  <c:v>4.0999999999999996</c:v>
                </c:pt>
                <c:pt idx="5">
                  <c:v>4.0999999999999996</c:v>
                </c:pt>
                <c:pt idx="6">
                  <c:v>3.8</c:v>
                </c:pt>
                <c:pt idx="7">
                  <c:v>3.8</c:v>
                </c:pt>
                <c:pt idx="8">
                  <c:v>3.4</c:v>
                </c:pt>
                <c:pt idx="9">
                  <c:v>3.2</c:v>
                </c:pt>
                <c:pt idx="10">
                  <c:v>3.2</c:v>
                </c:pt>
                <c:pt idx="11">
                  <c:v>3.1</c:v>
                </c:pt>
                <c:pt idx="12">
                  <c:v>3.9</c:v>
                </c:pt>
                <c:pt idx="13">
                  <c:v>10.6</c:v>
                </c:pt>
                <c:pt idx="14">
                  <c:v>16</c:v>
                </c:pt>
                <c:pt idx="15">
                  <c:v>25.5</c:v>
                </c:pt>
              </c:numCache>
            </c:numRef>
          </c:val>
          <c:extLst>
            <c:ext xmlns:c16="http://schemas.microsoft.com/office/drawing/2014/chart" uri="{C3380CC4-5D6E-409C-BE32-E72D297353CC}">
              <c16:uniqueId val="{00000000-8A83-4B94-A5A8-156E683642BF}"/>
            </c:ext>
          </c:extLst>
        </c:ser>
        <c:dLbls>
          <c:showLegendKey val="0"/>
          <c:showVal val="0"/>
          <c:showCatName val="0"/>
          <c:showSerName val="0"/>
          <c:showPercent val="0"/>
          <c:showBubbleSize val="0"/>
        </c:dLbls>
        <c:gapWidth val="80"/>
        <c:axId val="405023776"/>
        <c:axId val="405028480"/>
      </c:barChart>
      <c:catAx>
        <c:axId val="405023776"/>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5028480"/>
        <c:crosses val="autoZero"/>
        <c:auto val="1"/>
        <c:lblAlgn val="ctr"/>
        <c:lblOffset val="100"/>
        <c:noMultiLvlLbl val="0"/>
      </c:catAx>
      <c:valAx>
        <c:axId val="405028480"/>
        <c:scaling>
          <c:orientation val="minMax"/>
          <c:max val="110"/>
          <c:min val="0"/>
        </c:scaling>
        <c:delete val="1"/>
        <c:axPos val="t"/>
        <c:numFmt formatCode="General" sourceLinked="1"/>
        <c:majorTickMark val="out"/>
        <c:minorTickMark val="none"/>
        <c:tickLblPos val="nextTo"/>
        <c:crossAx val="405023776"/>
        <c:crosses val="autoZero"/>
        <c:crossBetween val="between"/>
        <c:majorUnit val="10"/>
      </c:valAx>
      <c:spPr>
        <a:noFill/>
        <a:ln w="25691">
          <a:noFill/>
        </a:ln>
      </c:spPr>
    </c:plotArea>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spPr>
            <a:solidFill>
              <a:srgbClr val="C00000"/>
            </a:solidFill>
            <a:ln>
              <a:solidFill>
                <a:srgbClr val="C00000"/>
              </a:solidFill>
            </a:ln>
          </c:spPr>
          <c:dPt>
            <c:idx val="0"/>
            <c:bubble3D val="0"/>
            <c:spPr>
              <a:solidFill>
                <a:srgbClr val="C00000"/>
              </a:solidFill>
              <a:ln w="19050">
                <a:solidFill>
                  <a:srgbClr val="C00000"/>
                </a:solidFill>
              </a:ln>
              <a:effectLst/>
            </c:spPr>
            <c:extLst>
              <c:ext xmlns:c16="http://schemas.microsoft.com/office/drawing/2014/chart" uri="{C3380CC4-5D6E-409C-BE32-E72D297353CC}">
                <c16:uniqueId val="{00000001-3867-4730-BBAB-E0335B277891}"/>
              </c:ext>
            </c:extLst>
          </c:dPt>
          <c:dPt>
            <c:idx val="1"/>
            <c:bubble3D val="0"/>
            <c:spPr>
              <a:solidFill>
                <a:srgbClr val="FFCDCD"/>
              </a:solidFill>
              <a:ln w="19050">
                <a:solidFill>
                  <a:srgbClr val="C00000"/>
                </a:solidFill>
              </a:ln>
              <a:effectLst/>
            </c:spPr>
            <c:extLst>
              <c:ext xmlns:c16="http://schemas.microsoft.com/office/drawing/2014/chart" uri="{C3380CC4-5D6E-409C-BE32-E72D297353CC}">
                <c16:uniqueId val="{00000003-3867-4730-BBAB-E0335B277891}"/>
              </c:ext>
            </c:extLst>
          </c:dPt>
          <c:dPt>
            <c:idx val="2"/>
            <c:bubble3D val="0"/>
            <c:spPr>
              <a:solidFill>
                <a:schemeClr val="bg1"/>
              </a:solidFill>
              <a:ln w="19050">
                <a:solidFill>
                  <a:srgbClr val="C00000"/>
                </a:solidFill>
              </a:ln>
              <a:effectLst/>
            </c:spPr>
            <c:extLst>
              <c:ext xmlns:c16="http://schemas.microsoft.com/office/drawing/2014/chart" uri="{C3380CC4-5D6E-409C-BE32-E72D297353CC}">
                <c16:uniqueId val="{00000005-3867-4730-BBAB-E0335B277891}"/>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s-ES"/>
                </a:p>
              </c:txPr>
              <c:dLblPos val="bestFit"/>
              <c:showLegendKey val="0"/>
              <c:showVal val="1"/>
              <c:showCatName val="0"/>
              <c:showSerName val="0"/>
              <c:showPercent val="0"/>
              <c:showBubbleSize val="0"/>
              <c:extLst>
                <c:ext xmlns:c16="http://schemas.microsoft.com/office/drawing/2014/chart" uri="{C3380CC4-5D6E-409C-BE32-E72D297353CC}">
                  <c16:uniqueId val="{00000001-3867-4730-BBAB-E0335B27789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Presencial</c:v>
                </c:pt>
                <c:pt idx="1">
                  <c:v>Mixta</c:v>
                </c:pt>
                <c:pt idx="2">
                  <c:v>Online</c:v>
                </c:pt>
              </c:strCache>
            </c:strRef>
          </c:cat>
          <c:val>
            <c:numRef>
              <c:f>Hoja1!$B$2:$B$4</c:f>
              <c:numCache>
                <c:formatCode>General</c:formatCode>
                <c:ptCount val="3"/>
                <c:pt idx="0">
                  <c:v>26.1</c:v>
                </c:pt>
                <c:pt idx="1">
                  <c:v>58.5</c:v>
                </c:pt>
                <c:pt idx="2">
                  <c:v>13.1</c:v>
                </c:pt>
              </c:numCache>
            </c:numRef>
          </c:val>
          <c:extLst>
            <c:ext xmlns:c16="http://schemas.microsoft.com/office/drawing/2014/chart" uri="{C3380CC4-5D6E-409C-BE32-E72D297353CC}">
              <c16:uniqueId val="{00000006-3867-4730-BBAB-E0335B277891}"/>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6736868676657188"/>
          <c:y val="0"/>
          <c:w val="0.23263140360097995"/>
          <c:h val="0.80108145570157308"/>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spPr>
            <a:solidFill>
              <a:srgbClr val="C00000"/>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14DD-4AC9-B72E-74C927035BDD}"/>
              </c:ext>
            </c:extLst>
          </c:dPt>
          <c:dPt>
            <c:idx val="1"/>
            <c:bubble3D val="0"/>
            <c:spPr>
              <a:solidFill>
                <a:srgbClr val="FFCDCD"/>
              </a:solidFill>
              <a:ln w="19050">
                <a:solidFill>
                  <a:schemeClr val="lt1"/>
                </a:solidFill>
              </a:ln>
              <a:effectLst/>
            </c:spPr>
            <c:extLst>
              <c:ext xmlns:c16="http://schemas.microsoft.com/office/drawing/2014/chart" uri="{C3380CC4-5D6E-409C-BE32-E72D297353CC}">
                <c16:uniqueId val="{00000003-14DD-4AC9-B72E-74C927035BDD}"/>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s-ES"/>
                </a:p>
              </c:txPr>
              <c:dLblPos val="bestFit"/>
              <c:showLegendKey val="0"/>
              <c:showVal val="1"/>
              <c:showCatName val="0"/>
              <c:showSerName val="0"/>
              <c:showPercent val="0"/>
              <c:showBubbleSize val="0"/>
              <c:extLst>
                <c:ext xmlns:c16="http://schemas.microsoft.com/office/drawing/2014/chart" uri="{C3380CC4-5D6E-409C-BE32-E72D297353CC}">
                  <c16:uniqueId val="{00000001-14DD-4AC9-B72E-74C927035BDD}"/>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General</c:formatCode>
                <c:ptCount val="2"/>
                <c:pt idx="0">
                  <c:v>85.7</c:v>
                </c:pt>
                <c:pt idx="1">
                  <c:v>14.3</c:v>
                </c:pt>
              </c:numCache>
            </c:numRef>
          </c:val>
          <c:extLst>
            <c:ext xmlns:c16="http://schemas.microsoft.com/office/drawing/2014/chart" uri="{C3380CC4-5D6E-409C-BE32-E72D297353CC}">
              <c16:uniqueId val="{00000004-14DD-4AC9-B72E-74C927035BDD}"/>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6736868676657188"/>
          <c:y val="0.33058251087000307"/>
          <c:w val="0.14222340267145056"/>
          <c:h val="0.1693543532738543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727220095839453"/>
          <c:y val="3.6699984174778093E-2"/>
          <c:w val="0.45788111989549812"/>
          <c:h val="0.92185008732933404"/>
        </c:manualLayout>
      </c:layout>
      <c:barChart>
        <c:barDir val="bar"/>
        <c:grouping val="clustered"/>
        <c:varyColors val="0"/>
        <c:ser>
          <c:idx val="1"/>
          <c:order val="0"/>
          <c:tx>
            <c:strRef>
              <c:f>Sheet1!$B$1</c:f>
              <c:strCache>
                <c:ptCount val="1"/>
                <c:pt idx="0">
                  <c:v>2016</c:v>
                </c:pt>
              </c:strCache>
            </c:strRef>
          </c:tx>
          <c:spPr>
            <a:solidFill>
              <a:srgbClr val="C00000"/>
            </a:solidFill>
            <a:ln>
              <a:solidFill>
                <a:srgbClr val="C00000"/>
              </a:solidFill>
            </a:ln>
          </c:spPr>
          <c:invertIfNegative val="0"/>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Página Web</c:v>
                </c:pt>
                <c:pt idx="1">
                  <c:v>Revista “Profesión Dental”</c:v>
                </c:pt>
                <c:pt idx="2">
                  <c:v>Redes sociales</c:v>
                </c:pt>
                <c:pt idx="3">
                  <c:v>Newsletter</c:v>
                </c:pt>
              </c:strCache>
            </c:strRef>
          </c:cat>
          <c:val>
            <c:numRef>
              <c:f>Sheet1!$B$2:$B$5</c:f>
              <c:numCache>
                <c:formatCode>General</c:formatCode>
                <c:ptCount val="4"/>
                <c:pt idx="0">
                  <c:v>84.9</c:v>
                </c:pt>
                <c:pt idx="1">
                  <c:v>48.1</c:v>
                </c:pt>
                <c:pt idx="2">
                  <c:v>38.9</c:v>
                </c:pt>
                <c:pt idx="3">
                  <c:v>34.299999999999997</c:v>
                </c:pt>
              </c:numCache>
            </c:numRef>
          </c:val>
          <c:extLst>
            <c:ext xmlns:c16="http://schemas.microsoft.com/office/drawing/2014/chart" uri="{C3380CC4-5D6E-409C-BE32-E72D297353CC}">
              <c16:uniqueId val="{00000000-953D-4A0B-8D11-CE1423B8558F}"/>
            </c:ext>
          </c:extLst>
        </c:ser>
        <c:dLbls>
          <c:showLegendKey val="0"/>
          <c:showVal val="0"/>
          <c:showCatName val="0"/>
          <c:showSerName val="0"/>
          <c:showPercent val="0"/>
          <c:showBubbleSize val="0"/>
        </c:dLbls>
        <c:gapWidth val="80"/>
        <c:axId val="405023776"/>
        <c:axId val="405028480"/>
      </c:barChart>
      <c:catAx>
        <c:axId val="405023776"/>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5028480"/>
        <c:crosses val="autoZero"/>
        <c:auto val="1"/>
        <c:lblAlgn val="ctr"/>
        <c:lblOffset val="100"/>
        <c:noMultiLvlLbl val="0"/>
      </c:catAx>
      <c:valAx>
        <c:axId val="405028480"/>
        <c:scaling>
          <c:orientation val="minMax"/>
          <c:max val="110"/>
          <c:min val="0"/>
        </c:scaling>
        <c:delete val="1"/>
        <c:axPos val="t"/>
        <c:numFmt formatCode="General" sourceLinked="1"/>
        <c:majorTickMark val="out"/>
        <c:minorTickMark val="none"/>
        <c:tickLblPos val="nextTo"/>
        <c:crossAx val="405023776"/>
        <c:crosses val="autoZero"/>
        <c:crossBetween val="between"/>
        <c:majorUnit val="10"/>
      </c:valAx>
      <c:spPr>
        <a:noFill/>
        <a:ln w="25691">
          <a:noFill/>
        </a:ln>
      </c:spPr>
    </c:plotArea>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spPr>
            <a:solidFill>
              <a:srgbClr val="C00000"/>
            </a:solidFill>
            <a:ln>
              <a:solidFill>
                <a:srgbClr val="C00000"/>
              </a:solidFill>
            </a:ln>
          </c:spPr>
          <c:dPt>
            <c:idx val="0"/>
            <c:bubble3D val="0"/>
            <c:spPr>
              <a:solidFill>
                <a:srgbClr val="C00000"/>
              </a:solidFill>
              <a:ln w="19050">
                <a:solidFill>
                  <a:srgbClr val="C00000"/>
                </a:solidFill>
              </a:ln>
              <a:effectLst/>
            </c:spPr>
            <c:extLst>
              <c:ext xmlns:c16="http://schemas.microsoft.com/office/drawing/2014/chart" uri="{C3380CC4-5D6E-409C-BE32-E72D297353CC}">
                <c16:uniqueId val="{00000001-F70D-4017-95BC-2683C68A7B8B}"/>
              </c:ext>
            </c:extLst>
          </c:dPt>
          <c:dPt>
            <c:idx val="1"/>
            <c:bubble3D val="0"/>
            <c:spPr>
              <a:solidFill>
                <a:srgbClr val="FFCDCD"/>
              </a:solidFill>
              <a:ln w="19050">
                <a:solidFill>
                  <a:srgbClr val="C00000"/>
                </a:solidFill>
              </a:ln>
              <a:effectLst/>
            </c:spPr>
            <c:extLst>
              <c:ext xmlns:c16="http://schemas.microsoft.com/office/drawing/2014/chart" uri="{C3380CC4-5D6E-409C-BE32-E72D297353CC}">
                <c16:uniqueId val="{00000003-F70D-4017-95BC-2683C68A7B8B}"/>
              </c:ext>
            </c:extLst>
          </c:dPt>
          <c:dPt>
            <c:idx val="2"/>
            <c:bubble3D val="0"/>
            <c:spPr>
              <a:solidFill>
                <a:schemeClr val="bg1"/>
              </a:solidFill>
              <a:ln w="19050">
                <a:solidFill>
                  <a:srgbClr val="C00000"/>
                </a:solidFill>
              </a:ln>
              <a:effectLst/>
            </c:spPr>
            <c:extLst>
              <c:ext xmlns:c16="http://schemas.microsoft.com/office/drawing/2014/chart" uri="{C3380CC4-5D6E-409C-BE32-E72D297353CC}">
                <c16:uniqueId val="{00000005-F70D-4017-95BC-2683C68A7B8B}"/>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s-ES"/>
                </a:p>
              </c:txPr>
              <c:dLblPos val="bestFit"/>
              <c:showLegendKey val="0"/>
              <c:showVal val="1"/>
              <c:showCatName val="0"/>
              <c:showSerName val="0"/>
              <c:showPercent val="0"/>
              <c:showBubbleSize val="0"/>
              <c:extLst>
                <c:ext xmlns:c16="http://schemas.microsoft.com/office/drawing/2014/chart" uri="{C3380CC4-5D6E-409C-BE32-E72D297353CC}">
                  <c16:uniqueId val="{00000001-F70D-4017-95BC-2683C68A7B8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Hoja1!$A$2:$A$4</c:f>
              <c:strCache>
                <c:ptCount val="3"/>
                <c:pt idx="0">
                  <c:v>Formato Físico</c:v>
                </c:pt>
                <c:pt idx="1">
                  <c:v>Ambas</c:v>
                </c:pt>
                <c:pt idx="2">
                  <c:v>Online</c:v>
                </c:pt>
              </c:strCache>
            </c:strRef>
          </c:cat>
          <c:val>
            <c:numRef>
              <c:f>Hoja1!$B$2:$B$4</c:f>
              <c:numCache>
                <c:formatCode>General</c:formatCode>
                <c:ptCount val="3"/>
                <c:pt idx="0">
                  <c:v>21.6</c:v>
                </c:pt>
                <c:pt idx="1">
                  <c:v>28.1</c:v>
                </c:pt>
                <c:pt idx="2">
                  <c:v>49.6</c:v>
                </c:pt>
              </c:numCache>
            </c:numRef>
          </c:val>
          <c:extLst>
            <c:ext xmlns:c16="http://schemas.microsoft.com/office/drawing/2014/chart" uri="{C3380CC4-5D6E-409C-BE32-E72D297353CC}">
              <c16:uniqueId val="{00000006-F70D-4017-95BC-2683C68A7B8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6736868676657188"/>
          <c:y val="9.1694251338966054E-2"/>
          <c:w val="0.21955643314210399"/>
          <c:h val="0.7533037861399615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spPr>
            <a:solidFill>
              <a:srgbClr val="C00000"/>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8292-4C3F-8443-DB1B5851AB16}"/>
              </c:ext>
            </c:extLst>
          </c:dPt>
          <c:dPt>
            <c:idx val="1"/>
            <c:bubble3D val="0"/>
            <c:spPr>
              <a:solidFill>
                <a:srgbClr val="FFCDCD"/>
              </a:solidFill>
              <a:ln w="19050">
                <a:solidFill>
                  <a:schemeClr val="lt1"/>
                </a:solidFill>
              </a:ln>
              <a:effectLst/>
            </c:spPr>
            <c:extLst>
              <c:ext xmlns:c16="http://schemas.microsoft.com/office/drawing/2014/chart" uri="{C3380CC4-5D6E-409C-BE32-E72D297353CC}">
                <c16:uniqueId val="{00000003-8292-4C3F-8443-DB1B5851AB16}"/>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s-ES"/>
                </a:p>
              </c:txPr>
              <c:dLblPos val="bestFit"/>
              <c:showLegendKey val="0"/>
              <c:showVal val="1"/>
              <c:showCatName val="0"/>
              <c:showSerName val="0"/>
              <c:showPercent val="0"/>
              <c:showBubbleSize val="0"/>
              <c:extLst>
                <c:ext xmlns:c16="http://schemas.microsoft.com/office/drawing/2014/chart" uri="{C3380CC4-5D6E-409C-BE32-E72D297353CC}">
                  <c16:uniqueId val="{00000001-8292-4C3F-8443-DB1B5851AB1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General</c:formatCode>
                <c:ptCount val="2"/>
                <c:pt idx="0">
                  <c:v>88.1</c:v>
                </c:pt>
                <c:pt idx="1">
                  <c:v>11.9</c:v>
                </c:pt>
              </c:numCache>
            </c:numRef>
          </c:val>
          <c:extLst>
            <c:ext xmlns:c16="http://schemas.microsoft.com/office/drawing/2014/chart" uri="{C3380CC4-5D6E-409C-BE32-E72D297353CC}">
              <c16:uniqueId val="{00000004-8292-4C3F-8443-DB1B5851AB1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739112648707376"/>
          <c:y val="3.6699984174778093E-2"/>
          <c:w val="0.2928061219106296"/>
          <c:h val="0.92185008732933404"/>
        </c:manualLayout>
      </c:layout>
      <c:barChart>
        <c:barDir val="bar"/>
        <c:grouping val="clustered"/>
        <c:varyColors val="0"/>
        <c:ser>
          <c:idx val="1"/>
          <c:order val="0"/>
          <c:tx>
            <c:strRef>
              <c:f>Sheet1!$B$1</c:f>
              <c:strCache>
                <c:ptCount val="1"/>
                <c:pt idx="0">
                  <c:v>2019</c:v>
                </c:pt>
              </c:strCache>
            </c:strRef>
          </c:tx>
          <c:spPr>
            <a:noFill/>
            <a:ln>
              <a:solidFill>
                <a:srgbClr val="C00000"/>
              </a:solidFill>
            </a:ln>
          </c:spPr>
          <c:invertIfNegative val="0"/>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Trabaja como odontólogo</c:v>
                </c:pt>
                <c:pt idx="1">
                  <c:v>Trabaja en otra actividad</c:v>
                </c:pt>
                <c:pt idx="2">
                  <c:v>Inactivo / no trabaja</c:v>
                </c:pt>
              </c:strCache>
            </c:strRef>
          </c:cat>
          <c:val>
            <c:numRef>
              <c:f>Sheet1!$B$2:$B$4</c:f>
              <c:numCache>
                <c:formatCode>General</c:formatCode>
                <c:ptCount val="3"/>
                <c:pt idx="0">
                  <c:v>94.1</c:v>
                </c:pt>
                <c:pt idx="1">
                  <c:v>4.7</c:v>
                </c:pt>
                <c:pt idx="2">
                  <c:v>4</c:v>
                </c:pt>
              </c:numCache>
            </c:numRef>
          </c:val>
          <c:extLst>
            <c:ext xmlns:c16="http://schemas.microsoft.com/office/drawing/2014/chart" uri="{C3380CC4-5D6E-409C-BE32-E72D297353CC}">
              <c16:uniqueId val="{00000000-EFF0-4665-A27F-D354E5E26F28}"/>
            </c:ext>
          </c:extLst>
        </c:ser>
        <c:ser>
          <c:idx val="0"/>
          <c:order val="1"/>
          <c:tx>
            <c:strRef>
              <c:f>Sheet1!$C$1</c:f>
              <c:strCache>
                <c:ptCount val="1"/>
                <c:pt idx="0">
                  <c:v>2021</c:v>
                </c:pt>
              </c:strCache>
            </c:strRef>
          </c:tx>
          <c:spPr>
            <a:solidFill>
              <a:srgbClr val="C00000"/>
            </a:solidFill>
            <a:ln>
              <a:solidFill>
                <a:srgbClr val="C00000"/>
              </a:solidFill>
            </a:ln>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000000"/>
                    </a:solidFill>
                    <a:latin typeface="Arial" panose="020B0604020202020204" pitchFamily="34" charset="0"/>
                    <a:ea typeface="Arial"/>
                    <a:cs typeface="Gisha" panose="020B0502040204020203"/>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Trabaja como odontólogo</c:v>
                </c:pt>
                <c:pt idx="1">
                  <c:v>Trabaja en otra actividad</c:v>
                </c:pt>
                <c:pt idx="2">
                  <c:v>Inactivo / no trabaja</c:v>
                </c:pt>
              </c:strCache>
            </c:strRef>
          </c:cat>
          <c:val>
            <c:numRef>
              <c:f>Sheet1!$C$2:$C$4</c:f>
              <c:numCache>
                <c:formatCode>General</c:formatCode>
                <c:ptCount val="3"/>
                <c:pt idx="0">
                  <c:v>92.7</c:v>
                </c:pt>
                <c:pt idx="1">
                  <c:v>9.4</c:v>
                </c:pt>
                <c:pt idx="2">
                  <c:v>4.5</c:v>
                </c:pt>
              </c:numCache>
            </c:numRef>
          </c:val>
          <c:extLst>
            <c:ext xmlns:c16="http://schemas.microsoft.com/office/drawing/2014/chart" uri="{C3380CC4-5D6E-409C-BE32-E72D297353CC}">
              <c16:uniqueId val="{00000001-EFF0-4665-A27F-D354E5E26F28}"/>
            </c:ext>
          </c:extLst>
        </c:ser>
        <c:dLbls>
          <c:showLegendKey val="0"/>
          <c:showVal val="0"/>
          <c:showCatName val="0"/>
          <c:showSerName val="0"/>
          <c:showPercent val="0"/>
          <c:showBubbleSize val="0"/>
        </c:dLbls>
        <c:gapWidth val="80"/>
        <c:axId val="402251296"/>
        <c:axId val="402252080"/>
      </c:barChart>
      <c:catAx>
        <c:axId val="402251296"/>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2252080"/>
        <c:crosses val="autoZero"/>
        <c:auto val="1"/>
        <c:lblAlgn val="ctr"/>
        <c:lblOffset val="100"/>
        <c:noMultiLvlLbl val="0"/>
      </c:catAx>
      <c:valAx>
        <c:axId val="402252080"/>
        <c:scaling>
          <c:orientation val="minMax"/>
          <c:max val="110"/>
          <c:min val="0"/>
        </c:scaling>
        <c:delete val="1"/>
        <c:axPos val="t"/>
        <c:numFmt formatCode="General" sourceLinked="1"/>
        <c:majorTickMark val="out"/>
        <c:minorTickMark val="none"/>
        <c:tickLblPos val="nextTo"/>
        <c:crossAx val="402251296"/>
        <c:crosses val="autoZero"/>
        <c:crossBetween val="between"/>
        <c:majorUnit val="10"/>
      </c:valAx>
      <c:spPr>
        <a:noFill/>
        <a:ln w="25691">
          <a:noFill/>
        </a:ln>
      </c:spPr>
    </c:plotArea>
    <c:legend>
      <c:legendPos val="r"/>
      <c:layout>
        <c:manualLayout>
          <c:xMode val="edge"/>
          <c:yMode val="edge"/>
          <c:x val="1.8433968673875884E-2"/>
          <c:y val="0.32670936271115697"/>
          <c:w val="0.24105665093345113"/>
          <c:h val="0.28711581882610732"/>
        </c:manualLayout>
      </c:layout>
      <c:overlay val="0"/>
    </c:legend>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8878398465351"/>
          <c:y val="3.6699984174778093E-2"/>
          <c:w val="0.45770855126962412"/>
          <c:h val="0.92185008732933404"/>
        </c:manualLayout>
      </c:layout>
      <c:barChart>
        <c:barDir val="bar"/>
        <c:grouping val="clustered"/>
        <c:varyColors val="0"/>
        <c:ser>
          <c:idx val="1"/>
          <c:order val="0"/>
          <c:tx>
            <c:strRef>
              <c:f>Sheet1!$B$1</c:f>
              <c:strCache>
                <c:ptCount val="1"/>
                <c:pt idx="0">
                  <c:v>2019</c:v>
                </c:pt>
              </c:strCache>
            </c:strRef>
          </c:tx>
          <c:spPr>
            <a:noFill/>
            <a:ln>
              <a:solidFill>
                <a:srgbClr val="C00000"/>
              </a:solidFill>
            </a:ln>
          </c:spPr>
          <c:invertIfNegative val="0"/>
          <c:dPt>
            <c:idx val="5"/>
            <c:invertIfNegative val="0"/>
            <c:bubble3D val="0"/>
            <c:extLst>
              <c:ext xmlns:c16="http://schemas.microsoft.com/office/drawing/2014/chart" uri="{C3380CC4-5D6E-409C-BE32-E72D297353CC}">
                <c16:uniqueId val="{00000000-4426-4BC5-9246-749D289C1CBF}"/>
              </c:ext>
            </c:extLst>
          </c:dPt>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Indefinido </c:v>
                </c:pt>
                <c:pt idx="1">
                  <c:v>Dado de alta como autónomo (sin ser socio o propietario) </c:v>
                </c:pt>
                <c:pt idx="2">
                  <c:v>Es socio o propietario </c:v>
                </c:pt>
                <c:pt idx="3">
                  <c:v>Temporal </c:v>
                </c:pt>
                <c:pt idx="4">
                  <c:v>Sin contrato </c:v>
                </c:pt>
                <c:pt idx="5">
                  <c:v>Como sociedad unipersonal </c:v>
                </c:pt>
              </c:strCache>
            </c:strRef>
          </c:cat>
          <c:val>
            <c:numRef>
              <c:f>Sheet1!$B$2:$B$7</c:f>
              <c:numCache>
                <c:formatCode>General</c:formatCode>
                <c:ptCount val="6"/>
                <c:pt idx="0">
                  <c:v>32.299999999999997</c:v>
                </c:pt>
                <c:pt idx="1">
                  <c:v>37.6</c:v>
                </c:pt>
                <c:pt idx="2">
                  <c:v>24.7</c:v>
                </c:pt>
                <c:pt idx="3">
                  <c:v>4.0999999999999996</c:v>
                </c:pt>
                <c:pt idx="4">
                  <c:v>0.1</c:v>
                </c:pt>
                <c:pt idx="5">
                  <c:v>1.2</c:v>
                </c:pt>
              </c:numCache>
            </c:numRef>
          </c:val>
          <c:extLst>
            <c:ext xmlns:c16="http://schemas.microsoft.com/office/drawing/2014/chart" uri="{C3380CC4-5D6E-409C-BE32-E72D297353CC}">
              <c16:uniqueId val="{00000001-4426-4BC5-9246-749D289C1CBF}"/>
            </c:ext>
          </c:extLst>
        </c:ser>
        <c:ser>
          <c:idx val="0"/>
          <c:order val="1"/>
          <c:tx>
            <c:strRef>
              <c:f>Sheet1!$C$1</c:f>
              <c:strCache>
                <c:ptCount val="1"/>
                <c:pt idx="0">
                  <c:v>2021</c:v>
                </c:pt>
              </c:strCache>
            </c:strRef>
          </c:tx>
          <c:spPr>
            <a:solidFill>
              <a:srgbClr val="C00000"/>
            </a:solidFill>
            <a:ln>
              <a:solidFill>
                <a:srgbClr val="C00000"/>
              </a:solidFill>
            </a:ln>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000000"/>
                    </a:solidFill>
                    <a:latin typeface="Arial" panose="020B0604020202020204" pitchFamily="34" charset="0"/>
                    <a:ea typeface="Arial"/>
                    <a:cs typeface="Gisha" panose="020B0502040204020203"/>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Indefinido </c:v>
                </c:pt>
                <c:pt idx="1">
                  <c:v>Dado de alta como autónomo (sin ser socio o propietario) </c:v>
                </c:pt>
                <c:pt idx="2">
                  <c:v>Es socio o propietario </c:v>
                </c:pt>
                <c:pt idx="3">
                  <c:v>Temporal </c:v>
                </c:pt>
                <c:pt idx="4">
                  <c:v>Sin contrato </c:v>
                </c:pt>
                <c:pt idx="5">
                  <c:v>Como sociedad unipersonal </c:v>
                </c:pt>
              </c:strCache>
            </c:strRef>
          </c:cat>
          <c:val>
            <c:numRef>
              <c:f>Sheet1!$C$2:$C$7</c:f>
              <c:numCache>
                <c:formatCode>General</c:formatCode>
                <c:ptCount val="6"/>
                <c:pt idx="0">
                  <c:v>27.3</c:v>
                </c:pt>
                <c:pt idx="1">
                  <c:v>37.299999999999997</c:v>
                </c:pt>
                <c:pt idx="2">
                  <c:v>28.6</c:v>
                </c:pt>
                <c:pt idx="3">
                  <c:v>3.6</c:v>
                </c:pt>
                <c:pt idx="4">
                  <c:v>0.5</c:v>
                </c:pt>
                <c:pt idx="5">
                  <c:v>2.7</c:v>
                </c:pt>
              </c:numCache>
            </c:numRef>
          </c:val>
          <c:extLst>
            <c:ext xmlns:c16="http://schemas.microsoft.com/office/drawing/2014/chart" uri="{C3380CC4-5D6E-409C-BE32-E72D297353CC}">
              <c16:uniqueId val="{00000002-4426-4BC5-9246-749D289C1CBF}"/>
            </c:ext>
          </c:extLst>
        </c:ser>
        <c:dLbls>
          <c:showLegendKey val="0"/>
          <c:showVal val="0"/>
          <c:showCatName val="0"/>
          <c:showSerName val="0"/>
          <c:showPercent val="0"/>
          <c:showBubbleSize val="0"/>
        </c:dLbls>
        <c:gapWidth val="80"/>
        <c:axId val="403593040"/>
        <c:axId val="403589904"/>
      </c:barChart>
      <c:catAx>
        <c:axId val="403593040"/>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3589904"/>
        <c:crosses val="autoZero"/>
        <c:auto val="1"/>
        <c:lblAlgn val="ctr"/>
        <c:lblOffset val="100"/>
        <c:noMultiLvlLbl val="0"/>
      </c:catAx>
      <c:valAx>
        <c:axId val="403589904"/>
        <c:scaling>
          <c:orientation val="minMax"/>
          <c:max val="110"/>
          <c:min val="0"/>
        </c:scaling>
        <c:delete val="1"/>
        <c:axPos val="t"/>
        <c:numFmt formatCode="General" sourceLinked="1"/>
        <c:majorTickMark val="out"/>
        <c:minorTickMark val="none"/>
        <c:tickLblPos val="nextTo"/>
        <c:crossAx val="403593040"/>
        <c:crosses val="autoZero"/>
        <c:crossBetween val="between"/>
        <c:majorUnit val="10"/>
      </c:valAx>
      <c:spPr>
        <a:noFill/>
        <a:ln w="25691">
          <a:noFill/>
        </a:ln>
      </c:spPr>
    </c:plotArea>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8878398465351"/>
          <c:y val="3.6699984174778093E-2"/>
          <c:w val="0.45770855126962412"/>
          <c:h val="0.92185008732933404"/>
        </c:manualLayout>
      </c:layout>
      <c:barChart>
        <c:barDir val="bar"/>
        <c:grouping val="clustered"/>
        <c:varyColors val="0"/>
        <c:ser>
          <c:idx val="1"/>
          <c:order val="0"/>
          <c:tx>
            <c:strRef>
              <c:f>Sheet1!$B$1</c:f>
              <c:strCache>
                <c:ptCount val="1"/>
                <c:pt idx="0">
                  <c:v>2019</c:v>
                </c:pt>
              </c:strCache>
            </c:strRef>
          </c:tx>
          <c:spPr>
            <a:noFill/>
            <a:ln>
              <a:solidFill>
                <a:srgbClr val="C00000"/>
              </a:solidFill>
            </a:ln>
          </c:spPr>
          <c:invertIfNegative val="0"/>
          <c:dPt>
            <c:idx val="4"/>
            <c:invertIfNegative val="0"/>
            <c:bubble3D val="0"/>
            <c:extLst>
              <c:ext xmlns:c16="http://schemas.microsoft.com/office/drawing/2014/chart" uri="{C3380CC4-5D6E-409C-BE32-E72D297353CC}">
                <c16:uniqueId val="{00000000-C2A0-429B-A31E-0E80C436FD83}"/>
              </c:ext>
            </c:extLst>
          </c:dPt>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Sólo sueldo fijo</c:v>
                </c:pt>
                <c:pt idx="1">
                  <c:v>Sueldo fijo + variable</c:v>
                </c:pt>
                <c:pt idx="2">
                  <c:v>Sólo variable</c:v>
                </c:pt>
                <c:pt idx="3">
                  <c:v>Dueño</c:v>
                </c:pt>
                <c:pt idx="4">
                  <c:v>Otras respuestas</c:v>
                </c:pt>
                <c:pt idx="5">
                  <c:v>NS / NC</c:v>
                </c:pt>
              </c:strCache>
            </c:strRef>
          </c:cat>
          <c:val>
            <c:numRef>
              <c:f>Sheet1!$B$2:$B$7</c:f>
              <c:numCache>
                <c:formatCode>General</c:formatCode>
                <c:ptCount val="6"/>
                <c:pt idx="0">
                  <c:v>21.7</c:v>
                </c:pt>
                <c:pt idx="1">
                  <c:v>26</c:v>
                </c:pt>
                <c:pt idx="2">
                  <c:v>49.9</c:v>
                </c:pt>
                <c:pt idx="3">
                  <c:v>0.9</c:v>
                </c:pt>
                <c:pt idx="4">
                  <c:v>0.5</c:v>
                </c:pt>
                <c:pt idx="5">
                  <c:v>0.9</c:v>
                </c:pt>
              </c:numCache>
            </c:numRef>
          </c:val>
          <c:extLst>
            <c:ext xmlns:c16="http://schemas.microsoft.com/office/drawing/2014/chart" uri="{C3380CC4-5D6E-409C-BE32-E72D297353CC}">
              <c16:uniqueId val="{00000001-C2A0-429B-A31E-0E80C436FD83}"/>
            </c:ext>
          </c:extLst>
        </c:ser>
        <c:ser>
          <c:idx val="0"/>
          <c:order val="1"/>
          <c:tx>
            <c:strRef>
              <c:f>Sheet1!$C$1</c:f>
              <c:strCache>
                <c:ptCount val="1"/>
                <c:pt idx="0">
                  <c:v>2021</c:v>
                </c:pt>
              </c:strCache>
            </c:strRef>
          </c:tx>
          <c:spPr>
            <a:solidFill>
              <a:srgbClr val="C00000"/>
            </a:solidFill>
            <a:ln>
              <a:solidFill>
                <a:srgbClr val="C00000"/>
              </a:solidFill>
            </a:ln>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000000"/>
                    </a:solidFill>
                    <a:latin typeface="Arial" panose="020B0604020202020204" pitchFamily="34" charset="0"/>
                    <a:ea typeface="Arial"/>
                    <a:cs typeface="Gisha" panose="020B0502040204020203"/>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Sólo sueldo fijo</c:v>
                </c:pt>
                <c:pt idx="1">
                  <c:v>Sueldo fijo + variable</c:v>
                </c:pt>
                <c:pt idx="2">
                  <c:v>Sólo variable</c:v>
                </c:pt>
                <c:pt idx="3">
                  <c:v>Dueño</c:v>
                </c:pt>
                <c:pt idx="4">
                  <c:v>Otras respuestas</c:v>
                </c:pt>
                <c:pt idx="5">
                  <c:v>NS / NC</c:v>
                </c:pt>
              </c:strCache>
            </c:strRef>
          </c:cat>
          <c:val>
            <c:numRef>
              <c:f>Sheet1!$C$2:$C$7</c:f>
              <c:numCache>
                <c:formatCode>General</c:formatCode>
                <c:ptCount val="6"/>
                <c:pt idx="0">
                  <c:v>17.2</c:v>
                </c:pt>
                <c:pt idx="1">
                  <c:v>25.8</c:v>
                </c:pt>
                <c:pt idx="2">
                  <c:v>55.9</c:v>
                </c:pt>
                <c:pt idx="3">
                  <c:v>0.4</c:v>
                </c:pt>
                <c:pt idx="4">
                  <c:v>0.3</c:v>
                </c:pt>
                <c:pt idx="5">
                  <c:v>0.4</c:v>
                </c:pt>
              </c:numCache>
            </c:numRef>
          </c:val>
          <c:extLst>
            <c:ext xmlns:c16="http://schemas.microsoft.com/office/drawing/2014/chart" uri="{C3380CC4-5D6E-409C-BE32-E72D297353CC}">
              <c16:uniqueId val="{00000002-C2A0-429B-A31E-0E80C436FD83}"/>
            </c:ext>
          </c:extLst>
        </c:ser>
        <c:dLbls>
          <c:showLegendKey val="0"/>
          <c:showVal val="0"/>
          <c:showCatName val="0"/>
          <c:showSerName val="0"/>
          <c:showPercent val="0"/>
          <c:showBubbleSize val="0"/>
        </c:dLbls>
        <c:gapWidth val="80"/>
        <c:axId val="391122112"/>
        <c:axId val="387632064"/>
      </c:barChart>
      <c:catAx>
        <c:axId val="391122112"/>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387632064"/>
        <c:crosses val="autoZero"/>
        <c:auto val="1"/>
        <c:lblAlgn val="ctr"/>
        <c:lblOffset val="100"/>
        <c:noMultiLvlLbl val="0"/>
      </c:catAx>
      <c:valAx>
        <c:axId val="387632064"/>
        <c:scaling>
          <c:orientation val="minMax"/>
          <c:max val="110"/>
          <c:min val="0"/>
        </c:scaling>
        <c:delete val="1"/>
        <c:axPos val="t"/>
        <c:numFmt formatCode="General" sourceLinked="1"/>
        <c:majorTickMark val="out"/>
        <c:minorTickMark val="none"/>
        <c:tickLblPos val="nextTo"/>
        <c:crossAx val="391122112"/>
        <c:crosses val="autoZero"/>
        <c:crossBetween val="between"/>
        <c:majorUnit val="10"/>
      </c:valAx>
      <c:spPr>
        <a:noFill/>
        <a:ln w="25691">
          <a:noFill/>
        </a:ln>
      </c:spPr>
    </c:plotArea>
    <c:legend>
      <c:legendPos val="r"/>
      <c:layout>
        <c:manualLayout>
          <c:xMode val="edge"/>
          <c:yMode val="edge"/>
          <c:x val="1.0910570218318294E-2"/>
          <c:y val="0.41802065773144292"/>
          <c:w val="0.21519988526832121"/>
          <c:h val="0.24597056510357479"/>
        </c:manualLayout>
      </c:layout>
      <c:overlay val="0"/>
    </c:legend>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007387049635494"/>
          <c:y val="3.6699984174778093E-2"/>
          <c:w val="0.24945855456482077"/>
          <c:h val="0.92185008732933404"/>
        </c:manualLayout>
      </c:layout>
      <c:barChart>
        <c:barDir val="bar"/>
        <c:grouping val="clustered"/>
        <c:varyColors val="0"/>
        <c:ser>
          <c:idx val="1"/>
          <c:order val="0"/>
          <c:tx>
            <c:strRef>
              <c:f>Sheet1!$B$1</c:f>
              <c:strCache>
                <c:ptCount val="1"/>
                <c:pt idx="0">
                  <c:v>2019</c:v>
                </c:pt>
              </c:strCache>
            </c:strRef>
          </c:tx>
          <c:spPr>
            <a:noFill/>
            <a:ln>
              <a:solidFill>
                <a:srgbClr val="C00000"/>
              </a:solidFill>
            </a:ln>
          </c:spPr>
          <c:invertIfNegative val="0"/>
          <c:dLbls>
            <c:numFmt formatCode="#,##0.0" sourceLinked="0"/>
            <c:spPr>
              <a:noFill/>
              <a:ln>
                <a:noFill/>
              </a:ln>
              <a:effectLst/>
            </c:spPr>
            <c:txPr>
              <a:bodyPr/>
              <a:lstStyle/>
              <a:p>
                <a:pPr>
                  <a:defRPr sz="800" b="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Odontología general</c:v>
                </c:pt>
                <c:pt idx="1">
                  <c:v>Rehabilitación bucal</c:v>
                </c:pt>
                <c:pt idx="2">
                  <c:v>Estetica dental</c:v>
                </c:pt>
                <c:pt idx="3">
                  <c:v>Periodoncia</c:v>
                </c:pt>
                <c:pt idx="4">
                  <c:v>Cirugía</c:v>
                </c:pt>
                <c:pt idx="5">
                  <c:v>Endodoncia</c:v>
                </c:pt>
                <c:pt idx="6">
                  <c:v>Odontopediatría</c:v>
                </c:pt>
                <c:pt idx="7">
                  <c:v>Implantología</c:v>
                </c:pt>
                <c:pt idx="8">
                  <c:v>Ortodoncia y ortopedia maxilar</c:v>
                </c:pt>
                <c:pt idx="9">
                  <c:v>Prostodoncia / Prótesis / Implante de prótesis</c:v>
                </c:pt>
                <c:pt idx="10">
                  <c:v>ATM</c:v>
                </c:pt>
                <c:pt idx="11">
                  <c:v> Medicina oral</c:v>
                </c:pt>
                <c:pt idx="12">
                  <c:v>Otras respuestas</c:v>
                </c:pt>
              </c:strCache>
            </c:strRef>
          </c:cat>
          <c:val>
            <c:numRef>
              <c:f>Sheet1!$B$2:$B$14</c:f>
              <c:numCache>
                <c:formatCode>General</c:formatCode>
                <c:ptCount val="13"/>
                <c:pt idx="0">
                  <c:v>76.2</c:v>
                </c:pt>
                <c:pt idx="1">
                  <c:v>64.3</c:v>
                </c:pt>
                <c:pt idx="2">
                  <c:v>55.6</c:v>
                </c:pt>
                <c:pt idx="3">
                  <c:v>44.8</c:v>
                </c:pt>
                <c:pt idx="4">
                  <c:v>43.2</c:v>
                </c:pt>
                <c:pt idx="5">
                  <c:v>42.6</c:v>
                </c:pt>
                <c:pt idx="6">
                  <c:v>41.8</c:v>
                </c:pt>
                <c:pt idx="7">
                  <c:v>33.9</c:v>
                </c:pt>
                <c:pt idx="8">
                  <c:v>27.2</c:v>
                </c:pt>
                <c:pt idx="9">
                  <c:v>5.5</c:v>
                </c:pt>
                <c:pt idx="10">
                  <c:v>0.8</c:v>
                </c:pt>
                <c:pt idx="11">
                  <c:v>0</c:v>
                </c:pt>
                <c:pt idx="12">
                  <c:v>1.2</c:v>
                </c:pt>
              </c:numCache>
            </c:numRef>
          </c:val>
          <c:extLst>
            <c:ext xmlns:c16="http://schemas.microsoft.com/office/drawing/2014/chart" uri="{C3380CC4-5D6E-409C-BE32-E72D297353CC}">
              <c16:uniqueId val="{00000005-65FC-4A71-B546-F77CE5882A8F}"/>
            </c:ext>
          </c:extLst>
        </c:ser>
        <c:ser>
          <c:idx val="0"/>
          <c:order val="1"/>
          <c:tx>
            <c:strRef>
              <c:f>Sheet1!$C$1</c:f>
              <c:strCache>
                <c:ptCount val="1"/>
                <c:pt idx="0">
                  <c:v>2021</c:v>
                </c:pt>
              </c:strCache>
            </c:strRef>
          </c:tx>
          <c:spPr>
            <a:solidFill>
              <a:srgbClr val="C00000"/>
            </a:solidFill>
            <a:ln>
              <a:solidFill>
                <a:srgbClr val="C00000"/>
              </a:solidFill>
            </a:ln>
          </c:spPr>
          <c:invertIfNegative val="0"/>
          <c:dLbls>
            <c:spPr>
              <a:noFill/>
              <a:ln>
                <a:noFill/>
              </a:ln>
              <a:effectLst/>
            </c:spPr>
            <c:txPr>
              <a:bodyPr wrap="square" lIns="38100" tIns="19050" rIns="38100" bIns="19050" anchor="ctr">
                <a:spAutoFit/>
              </a:bodyPr>
              <a:lstStyle/>
              <a:p>
                <a:pPr>
                  <a:defRPr sz="800" b="1"/>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Sheet1!$A$2:$A$14</c:f>
              <c:strCache>
                <c:ptCount val="13"/>
                <c:pt idx="0">
                  <c:v>Odontología general</c:v>
                </c:pt>
                <c:pt idx="1">
                  <c:v>Rehabilitación bucal</c:v>
                </c:pt>
                <c:pt idx="2">
                  <c:v>Estetica dental</c:v>
                </c:pt>
                <c:pt idx="3">
                  <c:v>Periodoncia</c:v>
                </c:pt>
                <c:pt idx="4">
                  <c:v>Cirugía</c:v>
                </c:pt>
                <c:pt idx="5">
                  <c:v>Endodoncia</c:v>
                </c:pt>
                <c:pt idx="6">
                  <c:v>Odontopediatría</c:v>
                </c:pt>
                <c:pt idx="7">
                  <c:v>Implantología</c:v>
                </c:pt>
                <c:pt idx="8">
                  <c:v>Ortodoncia y ortopedia maxilar</c:v>
                </c:pt>
                <c:pt idx="9">
                  <c:v>Prostodoncia / Prótesis / Implante de prótesis</c:v>
                </c:pt>
                <c:pt idx="10">
                  <c:v>ATM</c:v>
                </c:pt>
                <c:pt idx="11">
                  <c:v> Medicina oral</c:v>
                </c:pt>
                <c:pt idx="12">
                  <c:v>Otras respuestas</c:v>
                </c:pt>
              </c:strCache>
            </c:strRef>
          </c:cat>
          <c:val>
            <c:numRef>
              <c:f>Sheet1!$C$2:$C$14</c:f>
              <c:numCache>
                <c:formatCode>General</c:formatCode>
                <c:ptCount val="13"/>
                <c:pt idx="0">
                  <c:v>73.7</c:v>
                </c:pt>
                <c:pt idx="1">
                  <c:v>61.1</c:v>
                </c:pt>
                <c:pt idx="2">
                  <c:v>53.5</c:v>
                </c:pt>
                <c:pt idx="3">
                  <c:v>49.9</c:v>
                </c:pt>
                <c:pt idx="4">
                  <c:v>43.6</c:v>
                </c:pt>
                <c:pt idx="5">
                  <c:v>40.1</c:v>
                </c:pt>
                <c:pt idx="6">
                  <c:v>39.200000000000003</c:v>
                </c:pt>
                <c:pt idx="7">
                  <c:v>36.1</c:v>
                </c:pt>
                <c:pt idx="8">
                  <c:v>26.9</c:v>
                </c:pt>
                <c:pt idx="9">
                  <c:v>3.6</c:v>
                </c:pt>
                <c:pt idx="10">
                  <c:v>0.7</c:v>
                </c:pt>
                <c:pt idx="11">
                  <c:v>0.9</c:v>
                </c:pt>
                <c:pt idx="12">
                  <c:v>2.5</c:v>
                </c:pt>
              </c:numCache>
            </c:numRef>
          </c:val>
          <c:extLst>
            <c:ext xmlns:c16="http://schemas.microsoft.com/office/drawing/2014/chart" uri="{C3380CC4-5D6E-409C-BE32-E72D297353CC}">
              <c16:uniqueId val="{00000001-5339-4F90-A661-24A299692ED3}"/>
            </c:ext>
          </c:extLst>
        </c:ser>
        <c:dLbls>
          <c:showLegendKey val="0"/>
          <c:showVal val="0"/>
          <c:showCatName val="0"/>
          <c:showSerName val="0"/>
          <c:showPercent val="0"/>
          <c:showBubbleSize val="0"/>
        </c:dLbls>
        <c:gapWidth val="80"/>
        <c:axId val="311022616"/>
        <c:axId val="311028496"/>
      </c:barChart>
      <c:catAx>
        <c:axId val="311022616"/>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311028496"/>
        <c:crosses val="autoZero"/>
        <c:auto val="1"/>
        <c:lblAlgn val="ctr"/>
        <c:lblOffset val="100"/>
        <c:noMultiLvlLbl val="0"/>
      </c:catAx>
      <c:valAx>
        <c:axId val="311028496"/>
        <c:scaling>
          <c:orientation val="minMax"/>
          <c:max val="110"/>
          <c:min val="0"/>
        </c:scaling>
        <c:delete val="1"/>
        <c:axPos val="t"/>
        <c:numFmt formatCode="General" sourceLinked="1"/>
        <c:majorTickMark val="out"/>
        <c:minorTickMark val="none"/>
        <c:tickLblPos val="nextTo"/>
        <c:crossAx val="311022616"/>
        <c:crosses val="autoZero"/>
        <c:crossBetween val="between"/>
        <c:majorUnit val="10"/>
      </c:valAx>
      <c:spPr>
        <a:noFill/>
        <a:ln w="25691">
          <a:noFill/>
        </a:ln>
      </c:spPr>
    </c:plotArea>
    <c:legend>
      <c:legendPos val="r"/>
      <c:layout>
        <c:manualLayout>
          <c:xMode val="edge"/>
          <c:yMode val="edge"/>
          <c:x val="0.17085783433658314"/>
          <c:y val="0.35109044715447152"/>
          <c:w val="0.11535347660532483"/>
          <c:h val="0.15154539295392955"/>
        </c:manualLayout>
      </c:layout>
      <c:overlay val="0"/>
    </c:legend>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7007387049635494"/>
          <c:y val="3.6699984174778093E-2"/>
          <c:w val="0.24945855456482077"/>
          <c:h val="0.92185008732933404"/>
        </c:manualLayout>
      </c:layout>
      <c:barChart>
        <c:barDir val="bar"/>
        <c:grouping val="clustered"/>
        <c:varyColors val="0"/>
        <c:ser>
          <c:idx val="1"/>
          <c:order val="0"/>
          <c:tx>
            <c:strRef>
              <c:f>Sheet1!$B$1</c:f>
              <c:strCache>
                <c:ptCount val="1"/>
                <c:pt idx="0">
                  <c:v>2021</c:v>
                </c:pt>
              </c:strCache>
            </c:strRef>
          </c:tx>
          <c:spPr>
            <a:solidFill>
              <a:srgbClr val="C00000"/>
            </a:solidFill>
            <a:ln>
              <a:solidFill>
                <a:srgbClr val="C00000"/>
              </a:solidFill>
            </a:ln>
          </c:spPr>
          <c:invertIfNegative val="0"/>
          <c:dLbls>
            <c:numFmt formatCode="#,##0.0" sourceLinked="0"/>
            <c:spPr>
              <a:noFill/>
              <a:ln>
                <a:noFill/>
              </a:ln>
              <a:effectLst/>
            </c:spPr>
            <c:txPr>
              <a:bodyPr/>
              <a:lstStyle/>
              <a:p>
                <a:pPr>
                  <a:defRPr sz="9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Implantología </c:v>
                </c:pt>
                <c:pt idx="1">
                  <c:v>Ortodoncia y ortopedia maxilar </c:v>
                </c:pt>
                <c:pt idx="2">
                  <c:v>Cirugía </c:v>
                </c:pt>
                <c:pt idx="3">
                  <c:v>Endodoncia </c:v>
                </c:pt>
                <c:pt idx="4">
                  <c:v>Estética dental  </c:v>
                </c:pt>
                <c:pt idx="5">
                  <c:v>Periodoncia </c:v>
                </c:pt>
                <c:pt idx="6">
                  <c:v>Rehabilitación bucal </c:v>
                </c:pt>
                <c:pt idx="7">
                  <c:v>Odontopediatría </c:v>
                </c:pt>
              </c:strCache>
            </c:strRef>
          </c:cat>
          <c:val>
            <c:numRef>
              <c:f>Sheet1!$B$2:$B$9</c:f>
              <c:numCache>
                <c:formatCode>General</c:formatCode>
                <c:ptCount val="8"/>
                <c:pt idx="0">
                  <c:v>89.6</c:v>
                </c:pt>
                <c:pt idx="1">
                  <c:v>89.1</c:v>
                </c:pt>
                <c:pt idx="2">
                  <c:v>77.900000000000006</c:v>
                </c:pt>
                <c:pt idx="3">
                  <c:v>65</c:v>
                </c:pt>
                <c:pt idx="4">
                  <c:v>60.3</c:v>
                </c:pt>
                <c:pt idx="5">
                  <c:v>57.6</c:v>
                </c:pt>
                <c:pt idx="6">
                  <c:v>57.3</c:v>
                </c:pt>
                <c:pt idx="7">
                  <c:v>44.8</c:v>
                </c:pt>
              </c:numCache>
            </c:numRef>
          </c:val>
          <c:extLst>
            <c:ext xmlns:c16="http://schemas.microsoft.com/office/drawing/2014/chart" uri="{C3380CC4-5D6E-409C-BE32-E72D297353CC}">
              <c16:uniqueId val="{00000000-D9FB-45AF-89C6-138A1FDC16DE}"/>
            </c:ext>
          </c:extLst>
        </c:ser>
        <c:dLbls>
          <c:showLegendKey val="0"/>
          <c:showVal val="0"/>
          <c:showCatName val="0"/>
          <c:showSerName val="0"/>
          <c:showPercent val="0"/>
          <c:showBubbleSize val="0"/>
        </c:dLbls>
        <c:gapWidth val="80"/>
        <c:axId val="311022616"/>
        <c:axId val="311028496"/>
      </c:barChart>
      <c:catAx>
        <c:axId val="311022616"/>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311028496"/>
        <c:crosses val="autoZero"/>
        <c:auto val="1"/>
        <c:lblAlgn val="ctr"/>
        <c:lblOffset val="100"/>
        <c:noMultiLvlLbl val="0"/>
      </c:catAx>
      <c:valAx>
        <c:axId val="311028496"/>
        <c:scaling>
          <c:orientation val="minMax"/>
          <c:max val="110"/>
          <c:min val="0"/>
        </c:scaling>
        <c:delete val="1"/>
        <c:axPos val="t"/>
        <c:numFmt formatCode="General" sourceLinked="1"/>
        <c:majorTickMark val="out"/>
        <c:minorTickMark val="none"/>
        <c:tickLblPos val="nextTo"/>
        <c:crossAx val="311022616"/>
        <c:crosses val="autoZero"/>
        <c:crossBetween val="between"/>
        <c:majorUnit val="10"/>
      </c:valAx>
      <c:spPr>
        <a:noFill/>
        <a:ln w="25691">
          <a:noFill/>
        </a:ln>
      </c:spPr>
    </c:plotArea>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739112648707376"/>
          <c:y val="3.6699984174778093E-2"/>
          <c:w val="0.2928061219106296"/>
          <c:h val="0.92185008732933404"/>
        </c:manualLayout>
      </c:layout>
      <c:barChart>
        <c:barDir val="bar"/>
        <c:grouping val="clustered"/>
        <c:varyColors val="0"/>
        <c:ser>
          <c:idx val="1"/>
          <c:order val="0"/>
          <c:tx>
            <c:strRef>
              <c:f>Sheet1!$B$1</c:f>
              <c:strCache>
                <c:ptCount val="1"/>
                <c:pt idx="0">
                  <c:v>2019</c:v>
                </c:pt>
              </c:strCache>
            </c:strRef>
          </c:tx>
          <c:spPr>
            <a:noFill/>
            <a:ln>
              <a:solidFill>
                <a:srgbClr val="C00000"/>
              </a:solidFill>
            </a:ln>
          </c:spPr>
          <c:invertIfNegative val="0"/>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Muy satisfecho</c:v>
                </c:pt>
                <c:pt idx="1">
                  <c:v>Bastante</c:v>
                </c:pt>
                <c:pt idx="2">
                  <c:v>Algo</c:v>
                </c:pt>
                <c:pt idx="3">
                  <c:v>Poco</c:v>
                </c:pt>
                <c:pt idx="4">
                  <c:v>Nada satisfecho</c:v>
                </c:pt>
                <c:pt idx="5">
                  <c:v>NS/NC </c:v>
                </c:pt>
              </c:strCache>
            </c:strRef>
          </c:cat>
          <c:val>
            <c:numRef>
              <c:f>Sheet1!$B$2:$B$7</c:f>
              <c:numCache>
                <c:formatCode>General</c:formatCode>
                <c:ptCount val="6"/>
                <c:pt idx="0">
                  <c:v>36.799999999999997</c:v>
                </c:pt>
                <c:pt idx="1">
                  <c:v>43.4</c:v>
                </c:pt>
                <c:pt idx="2">
                  <c:v>11.8</c:v>
                </c:pt>
                <c:pt idx="3">
                  <c:v>5.8</c:v>
                </c:pt>
                <c:pt idx="4">
                  <c:v>1.8</c:v>
                </c:pt>
                <c:pt idx="5">
                  <c:v>0.4</c:v>
                </c:pt>
              </c:numCache>
            </c:numRef>
          </c:val>
          <c:extLst>
            <c:ext xmlns:c16="http://schemas.microsoft.com/office/drawing/2014/chart" uri="{C3380CC4-5D6E-409C-BE32-E72D297353CC}">
              <c16:uniqueId val="{00000005-65FC-4A71-B546-F77CE5882A8F}"/>
            </c:ext>
          </c:extLst>
        </c:ser>
        <c:ser>
          <c:idx val="0"/>
          <c:order val="1"/>
          <c:tx>
            <c:strRef>
              <c:f>Sheet1!$C$1</c:f>
              <c:strCache>
                <c:ptCount val="1"/>
                <c:pt idx="0">
                  <c:v>2021</c:v>
                </c:pt>
              </c:strCache>
            </c:strRef>
          </c:tx>
          <c:spPr>
            <a:solidFill>
              <a:srgbClr val="C00000"/>
            </a:solidFill>
            <a:ln>
              <a:solidFill>
                <a:srgbClr val="C00000"/>
              </a:solidFill>
            </a:ln>
          </c:spPr>
          <c:invertIfNegative val="0"/>
          <c:dLbls>
            <c:numFmt formatCode="#,##0.0" sourceLinked="0"/>
            <c:spPr>
              <a:noFill/>
              <a:ln>
                <a:noFill/>
              </a:ln>
              <a:effectLst/>
            </c:spPr>
            <c:txPr>
              <a:bodyPr wrap="square" lIns="38100" tIns="19050" rIns="38100" bIns="19050" anchor="ctr">
                <a:spAutoFit/>
              </a:bodyPr>
              <a:lstStyle/>
              <a:p>
                <a:pPr>
                  <a:defRPr sz="1000"/>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Muy satisfecho</c:v>
                </c:pt>
                <c:pt idx="1">
                  <c:v>Bastante</c:v>
                </c:pt>
                <c:pt idx="2">
                  <c:v>Algo</c:v>
                </c:pt>
                <c:pt idx="3">
                  <c:v>Poco</c:v>
                </c:pt>
                <c:pt idx="4">
                  <c:v>Nada satisfecho</c:v>
                </c:pt>
                <c:pt idx="5">
                  <c:v>NS/NC </c:v>
                </c:pt>
              </c:strCache>
            </c:strRef>
          </c:cat>
          <c:val>
            <c:numRef>
              <c:f>Sheet1!$C$2:$C$7</c:f>
              <c:numCache>
                <c:formatCode>General</c:formatCode>
                <c:ptCount val="6"/>
                <c:pt idx="0">
                  <c:v>42.1</c:v>
                </c:pt>
                <c:pt idx="1">
                  <c:v>42.8</c:v>
                </c:pt>
                <c:pt idx="2">
                  <c:v>10.199999999999999</c:v>
                </c:pt>
                <c:pt idx="3">
                  <c:v>4.4000000000000004</c:v>
                </c:pt>
                <c:pt idx="4">
                  <c:v>0.4</c:v>
                </c:pt>
                <c:pt idx="5">
                  <c:v>0.1</c:v>
                </c:pt>
              </c:numCache>
            </c:numRef>
          </c:val>
          <c:extLst>
            <c:ext xmlns:c16="http://schemas.microsoft.com/office/drawing/2014/chart" uri="{C3380CC4-5D6E-409C-BE32-E72D297353CC}">
              <c16:uniqueId val="{00000001-13DE-4261-9580-79B94D6863A1}"/>
            </c:ext>
          </c:extLst>
        </c:ser>
        <c:dLbls>
          <c:showLegendKey val="0"/>
          <c:showVal val="0"/>
          <c:showCatName val="0"/>
          <c:showSerName val="0"/>
          <c:showPercent val="0"/>
          <c:showBubbleSize val="0"/>
        </c:dLbls>
        <c:gapWidth val="80"/>
        <c:axId val="400102552"/>
        <c:axId val="400102944"/>
      </c:barChart>
      <c:catAx>
        <c:axId val="400102552"/>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0102944"/>
        <c:crosses val="autoZero"/>
        <c:auto val="1"/>
        <c:lblAlgn val="ctr"/>
        <c:lblOffset val="100"/>
        <c:noMultiLvlLbl val="0"/>
      </c:catAx>
      <c:valAx>
        <c:axId val="400102944"/>
        <c:scaling>
          <c:orientation val="minMax"/>
          <c:max val="110"/>
          <c:min val="0"/>
        </c:scaling>
        <c:delete val="1"/>
        <c:axPos val="t"/>
        <c:numFmt formatCode="General" sourceLinked="1"/>
        <c:majorTickMark val="out"/>
        <c:minorTickMark val="none"/>
        <c:tickLblPos val="nextTo"/>
        <c:crossAx val="400102552"/>
        <c:crosses val="autoZero"/>
        <c:crossBetween val="between"/>
        <c:majorUnit val="10"/>
      </c:valAx>
      <c:spPr>
        <a:noFill/>
        <a:ln w="25691">
          <a:noFill/>
        </a:ln>
      </c:spPr>
    </c:plotArea>
    <c:legend>
      <c:legendPos val="r"/>
      <c:layout>
        <c:manualLayout>
          <c:xMode val="edge"/>
          <c:yMode val="edge"/>
          <c:x val="0.10050407852537413"/>
          <c:y val="0.44573814363143632"/>
          <c:w val="0.14309586298819374"/>
          <c:h val="0.15154539295392955"/>
        </c:manualLayout>
      </c:layout>
      <c:overlay val="0"/>
    </c:legend>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919498767003723"/>
          <c:y val="5.3507705289548534E-2"/>
          <c:w val="0.60688114966113083"/>
          <c:h val="0.81428137342663698"/>
        </c:manualLayout>
      </c:layout>
      <c:barChart>
        <c:barDir val="bar"/>
        <c:grouping val="stacked"/>
        <c:varyColors val="0"/>
        <c:ser>
          <c:idx val="1"/>
          <c:order val="0"/>
          <c:tx>
            <c:strRef>
              <c:f>Sheet1!$B$1</c:f>
              <c:strCache>
                <c:ptCount val="1"/>
                <c:pt idx="0">
                  <c:v>Muy satisfecho</c:v>
                </c:pt>
              </c:strCache>
            </c:strRef>
          </c:tx>
          <c:spPr>
            <a:solidFill>
              <a:srgbClr val="A20000"/>
            </a:solidFill>
            <a:ln>
              <a:noFill/>
            </a:ln>
          </c:spPr>
          <c:invertIfNegative val="0"/>
          <c:dPt>
            <c:idx val="5"/>
            <c:invertIfNegative val="0"/>
            <c:bubble3D val="0"/>
            <c:extLst>
              <c:ext xmlns:c16="http://schemas.microsoft.com/office/drawing/2014/chart" uri="{C3380CC4-5D6E-409C-BE32-E72D297353CC}">
                <c16:uniqueId val="{00000000-8C10-4B82-A3B0-0A1940D228E6}"/>
              </c:ext>
            </c:extLst>
          </c:dPt>
          <c:dLbls>
            <c:numFmt formatCode="#,##0.0" sourceLinked="0"/>
            <c:spPr>
              <a:noFill/>
              <a:ln>
                <a:noFill/>
              </a:ln>
              <a:effectLst/>
            </c:spPr>
            <c:txPr>
              <a:bodyPr wrap="square" lIns="38100" tIns="19050" rIns="38100" bIns="19050" anchor="ctr">
                <a:spAutoFit/>
              </a:bodyPr>
              <a:lstStyle/>
              <a:p>
                <a:pPr>
                  <a:defRPr>
                    <a:solidFill>
                      <a:schemeClr val="bg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Formación no científica</c:v>
                </c:pt>
                <c:pt idx="1">
                  <c:v>Servicios telemáticos</c:v>
                </c:pt>
                <c:pt idx="2">
                  <c:v>Comunicaciones  colegiales</c:v>
                </c:pt>
                <c:pt idx="3">
                  <c:v>Formación científica</c:v>
                </c:pt>
                <c:pt idx="4">
                  <c:v>Actividades lúdicas</c:v>
                </c:pt>
                <c:pt idx="5">
                  <c:v>Asesoramiento  jurídico y fiscal</c:v>
                </c:pt>
                <c:pt idx="6">
                  <c:v>Seguros</c:v>
                </c:pt>
              </c:strCache>
            </c:strRef>
          </c:cat>
          <c:val>
            <c:numRef>
              <c:f>Sheet1!$B$2:$B$8</c:f>
              <c:numCache>
                <c:formatCode>General</c:formatCode>
                <c:ptCount val="7"/>
                <c:pt idx="0">
                  <c:v>48.2</c:v>
                </c:pt>
                <c:pt idx="1">
                  <c:v>49.4</c:v>
                </c:pt>
                <c:pt idx="2">
                  <c:v>40.4</c:v>
                </c:pt>
                <c:pt idx="3">
                  <c:v>35.700000000000003</c:v>
                </c:pt>
                <c:pt idx="4">
                  <c:v>42.2</c:v>
                </c:pt>
                <c:pt idx="5">
                  <c:v>39.200000000000003</c:v>
                </c:pt>
                <c:pt idx="6">
                  <c:v>31.3</c:v>
                </c:pt>
              </c:numCache>
            </c:numRef>
          </c:val>
          <c:extLst>
            <c:ext xmlns:c16="http://schemas.microsoft.com/office/drawing/2014/chart" uri="{C3380CC4-5D6E-409C-BE32-E72D297353CC}">
              <c16:uniqueId val="{00000005-65FC-4A71-B546-F77CE5882A8F}"/>
            </c:ext>
          </c:extLst>
        </c:ser>
        <c:ser>
          <c:idx val="0"/>
          <c:order val="1"/>
          <c:tx>
            <c:strRef>
              <c:f>Sheet1!$C$1</c:f>
              <c:strCache>
                <c:ptCount val="1"/>
                <c:pt idx="0">
                  <c:v>Bastante</c:v>
                </c:pt>
              </c:strCache>
            </c:strRef>
          </c:tx>
          <c:spPr>
            <a:solidFill>
              <a:srgbClr val="CC0000"/>
            </a:solidFill>
          </c:spPr>
          <c:invertIfNegative val="0"/>
          <c:dLbls>
            <c:dLbl>
              <c:idx val="4"/>
              <c:layout>
                <c:manualLayout>
                  <c:x val="-1.62292909542440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C10-4B82-A3B0-0A1940D228E6}"/>
                </c:ext>
              </c:extLst>
            </c:dLbl>
            <c:numFmt formatCode="#,##0.0" sourceLinked="0"/>
            <c:spPr>
              <a:noFill/>
              <a:ln>
                <a:noFill/>
              </a:ln>
              <a:effectLst/>
            </c:spPr>
            <c:txPr>
              <a:bodyPr wrap="square" lIns="38100" tIns="19050" rIns="38100" bIns="19050" anchor="ctr">
                <a:spAutoFit/>
              </a:bodyPr>
              <a:lstStyle/>
              <a:p>
                <a:pPr>
                  <a:defRPr>
                    <a:solidFill>
                      <a:schemeClr val="bg1"/>
                    </a:solidFill>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Formación no científica</c:v>
                </c:pt>
                <c:pt idx="1">
                  <c:v>Servicios telemáticos</c:v>
                </c:pt>
                <c:pt idx="2">
                  <c:v>Comunicaciones  colegiales</c:v>
                </c:pt>
                <c:pt idx="3">
                  <c:v>Formación científica</c:v>
                </c:pt>
                <c:pt idx="4">
                  <c:v>Actividades lúdicas</c:v>
                </c:pt>
                <c:pt idx="5">
                  <c:v>Asesoramiento  jurídico y fiscal</c:v>
                </c:pt>
                <c:pt idx="6">
                  <c:v>Seguros</c:v>
                </c:pt>
              </c:strCache>
            </c:strRef>
          </c:cat>
          <c:val>
            <c:numRef>
              <c:f>Sheet1!$C$2:$C$8</c:f>
              <c:numCache>
                <c:formatCode>General</c:formatCode>
                <c:ptCount val="7"/>
                <c:pt idx="0">
                  <c:v>44</c:v>
                </c:pt>
                <c:pt idx="1">
                  <c:v>41.9</c:v>
                </c:pt>
                <c:pt idx="2">
                  <c:v>45.6</c:v>
                </c:pt>
                <c:pt idx="3">
                  <c:v>50</c:v>
                </c:pt>
                <c:pt idx="4">
                  <c:v>38.9</c:v>
                </c:pt>
                <c:pt idx="5">
                  <c:v>40.700000000000003</c:v>
                </c:pt>
                <c:pt idx="6">
                  <c:v>47.9</c:v>
                </c:pt>
              </c:numCache>
            </c:numRef>
          </c:val>
          <c:extLst>
            <c:ext xmlns:c16="http://schemas.microsoft.com/office/drawing/2014/chart" uri="{C3380CC4-5D6E-409C-BE32-E72D297353CC}">
              <c16:uniqueId val="{00000002-76B7-4B4D-86C5-DBD3F56D4F65}"/>
            </c:ext>
          </c:extLst>
        </c:ser>
        <c:ser>
          <c:idx val="2"/>
          <c:order val="2"/>
          <c:tx>
            <c:strRef>
              <c:f>Sheet1!$D$1</c:f>
              <c:strCache>
                <c:ptCount val="1"/>
                <c:pt idx="0">
                  <c:v>Algo</c:v>
                </c:pt>
              </c:strCache>
            </c:strRef>
          </c:tx>
          <c:spPr>
            <a:solidFill>
              <a:srgbClr val="FD4F3D"/>
            </a:solidFill>
          </c:spPr>
          <c:invertIfNegative val="0"/>
          <c:dLbls>
            <c:dLbl>
              <c:idx val="1"/>
              <c:layout>
                <c:manualLayout>
                  <c:x val="-2.2130851301241778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C10-4B82-A3B0-0A1940D228E6}"/>
                </c:ext>
              </c:extLst>
            </c:dLbl>
            <c:dLbl>
              <c:idx val="2"/>
              <c:layout>
                <c:manualLayout>
                  <c:x val="-1.9180071127742983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6B7-4B4D-86C5-DBD3F56D4F65}"/>
                </c:ext>
              </c:extLst>
            </c:dLbl>
            <c:dLbl>
              <c:idx val="3"/>
              <c:layout>
                <c:manualLayout>
                  <c:x val="-1.3278510780745175E-2"/>
                  <c:y val="2.646865290967254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C10-4B82-A3B0-0A1940D228E6}"/>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Formación no científica</c:v>
                </c:pt>
                <c:pt idx="1">
                  <c:v>Servicios telemáticos</c:v>
                </c:pt>
                <c:pt idx="2">
                  <c:v>Comunicaciones  colegiales</c:v>
                </c:pt>
                <c:pt idx="3">
                  <c:v>Formación científica</c:v>
                </c:pt>
                <c:pt idx="4">
                  <c:v>Actividades lúdicas</c:v>
                </c:pt>
                <c:pt idx="5">
                  <c:v>Asesoramiento  jurídico y fiscal</c:v>
                </c:pt>
                <c:pt idx="6">
                  <c:v>Seguros</c:v>
                </c:pt>
              </c:strCache>
            </c:strRef>
          </c:cat>
          <c:val>
            <c:numRef>
              <c:f>Sheet1!$D$2:$D$8</c:f>
              <c:numCache>
                <c:formatCode>General</c:formatCode>
                <c:ptCount val="7"/>
                <c:pt idx="0">
                  <c:v>6.6</c:v>
                </c:pt>
                <c:pt idx="1">
                  <c:v>5.2</c:v>
                </c:pt>
                <c:pt idx="2">
                  <c:v>10.8</c:v>
                </c:pt>
                <c:pt idx="3">
                  <c:v>11.4</c:v>
                </c:pt>
                <c:pt idx="4">
                  <c:v>14.4</c:v>
                </c:pt>
                <c:pt idx="5">
                  <c:v>14.8</c:v>
                </c:pt>
                <c:pt idx="6">
                  <c:v>12.6</c:v>
                </c:pt>
              </c:numCache>
            </c:numRef>
          </c:val>
          <c:extLst>
            <c:ext xmlns:c16="http://schemas.microsoft.com/office/drawing/2014/chart" uri="{C3380CC4-5D6E-409C-BE32-E72D297353CC}">
              <c16:uniqueId val="{00000006-76B7-4B4D-86C5-DBD3F56D4F65}"/>
            </c:ext>
          </c:extLst>
        </c:ser>
        <c:ser>
          <c:idx val="3"/>
          <c:order val="3"/>
          <c:tx>
            <c:strRef>
              <c:f>Sheet1!$E$1</c:f>
              <c:strCache>
                <c:ptCount val="1"/>
                <c:pt idx="0">
                  <c:v>Poco</c:v>
                </c:pt>
              </c:strCache>
            </c:strRef>
          </c:tx>
          <c:spPr>
            <a:solidFill>
              <a:srgbClr val="FF8989"/>
            </a:solidFill>
          </c:spPr>
          <c:invertIfNegative val="0"/>
          <c:dLbls>
            <c:dLbl>
              <c:idx val="0"/>
              <c:layout>
                <c:manualLayout>
                  <c:x val="-1.1803120693995615E-2"/>
                  <c:y val="6.1627134936099284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6B7-4B4D-86C5-DBD3F56D4F65}"/>
                </c:ext>
              </c:extLst>
            </c:dLbl>
            <c:dLbl>
              <c:idx val="1"/>
              <c:layout>
                <c:manualLayout>
                  <c:x val="-1.4753900867494519E-2"/>
                  <c:y val="3.697697280134163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6B7-4B4D-86C5-DBD3F56D4F65}"/>
                </c:ext>
              </c:extLst>
            </c:dLbl>
            <c:dLbl>
              <c:idx val="2"/>
              <c:layout>
                <c:manualLayout>
                  <c:x val="-1.3278510780745068E-2"/>
                  <c:y val="6.7233025255859233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76B7-4B4D-86C5-DBD3F56D4F65}"/>
                </c:ext>
              </c:extLst>
            </c:dLbl>
            <c:dLbl>
              <c:idx val="3"/>
              <c:layout>
                <c:manualLayout>
                  <c:x val="-1.47539008674956E-3"/>
                  <c:y val="5.378456739898371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76B7-4B4D-86C5-DBD3F56D4F65}"/>
                </c:ext>
              </c:extLst>
            </c:dLbl>
            <c:dLbl>
              <c:idx val="4"/>
              <c:layout>
                <c:manualLayout>
                  <c:x val="-5.9015603469978074E-3"/>
                  <c:y val="5.2937305825507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C10-4B82-A3B0-0A1940D228E6}"/>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Formación no científica</c:v>
                </c:pt>
                <c:pt idx="1">
                  <c:v>Servicios telemáticos</c:v>
                </c:pt>
                <c:pt idx="2">
                  <c:v>Comunicaciones  colegiales</c:v>
                </c:pt>
                <c:pt idx="3">
                  <c:v>Formación científica</c:v>
                </c:pt>
                <c:pt idx="4">
                  <c:v>Actividades lúdicas</c:v>
                </c:pt>
                <c:pt idx="5">
                  <c:v>Asesoramiento  jurídico y fiscal</c:v>
                </c:pt>
                <c:pt idx="6">
                  <c:v>Seguros</c:v>
                </c:pt>
              </c:strCache>
            </c:strRef>
          </c:cat>
          <c:val>
            <c:numRef>
              <c:f>Sheet1!$E$2:$E$8</c:f>
              <c:numCache>
                <c:formatCode>General</c:formatCode>
                <c:ptCount val="7"/>
                <c:pt idx="0">
                  <c:v>1.2</c:v>
                </c:pt>
                <c:pt idx="1">
                  <c:v>2.5</c:v>
                </c:pt>
                <c:pt idx="2">
                  <c:v>2.4</c:v>
                </c:pt>
                <c:pt idx="3">
                  <c:v>2</c:v>
                </c:pt>
                <c:pt idx="4">
                  <c:v>3.3</c:v>
                </c:pt>
                <c:pt idx="5">
                  <c:v>3.2</c:v>
                </c:pt>
                <c:pt idx="6">
                  <c:v>1.9</c:v>
                </c:pt>
              </c:numCache>
            </c:numRef>
          </c:val>
          <c:extLst>
            <c:ext xmlns:c16="http://schemas.microsoft.com/office/drawing/2014/chart" uri="{C3380CC4-5D6E-409C-BE32-E72D297353CC}">
              <c16:uniqueId val="{0000000C-76B7-4B4D-86C5-DBD3F56D4F65}"/>
            </c:ext>
          </c:extLst>
        </c:ser>
        <c:ser>
          <c:idx val="4"/>
          <c:order val="4"/>
          <c:tx>
            <c:strRef>
              <c:f>Sheet1!$F$1</c:f>
              <c:strCache>
                <c:ptCount val="1"/>
                <c:pt idx="0">
                  <c:v>Nada satisfecho</c:v>
                </c:pt>
              </c:strCache>
            </c:strRef>
          </c:tx>
          <c:spPr>
            <a:solidFill>
              <a:srgbClr val="FFD1D1"/>
            </a:solidFill>
          </c:spPr>
          <c:invertIfNegative val="0"/>
          <c:dLbls>
            <c:dLbl>
              <c:idx val="0"/>
              <c:layout>
                <c:manualLayout>
                  <c:x val="-4.4261702602484644E-3"/>
                  <c:y val="2.0169378203699639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6B7-4B4D-86C5-DBD3F56D4F65}"/>
                </c:ext>
              </c:extLst>
            </c:dLbl>
            <c:dLbl>
              <c:idx val="1"/>
              <c:layout>
                <c:manualLayout>
                  <c:x val="-1.0819402316170502E-16"/>
                  <c:y val="-2.352983837711158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76B7-4B4D-86C5-DBD3F56D4F65}"/>
                </c:ext>
              </c:extLst>
            </c:dLbl>
            <c:dLbl>
              <c:idx val="2"/>
              <c:layout>
                <c:manualLayout>
                  <c:x val="0"/>
                  <c:y val="-1.680759459764206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76B7-4B4D-86C5-DBD3F56D4F65}"/>
                </c:ext>
              </c:extLst>
            </c:dLbl>
            <c:dLbl>
              <c:idx val="3"/>
              <c:layout>
                <c:manualLayout>
                  <c:x val="1.4753900867493436E-3"/>
                  <c:y val="-4.3699216580811183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76B7-4B4D-86C5-DBD3F56D4F65}"/>
                </c:ext>
              </c:extLst>
            </c:dLbl>
            <c:dLbl>
              <c:idx val="4"/>
              <c:delete val="1"/>
              <c:extLst>
                <c:ext xmlns:c15="http://schemas.microsoft.com/office/drawing/2012/chart" uri="{CE6537A1-D6FC-4f65-9D91-7224C49458BB}"/>
                <c:ext xmlns:c16="http://schemas.microsoft.com/office/drawing/2014/chart" uri="{C3380CC4-5D6E-409C-BE32-E72D297353CC}">
                  <c16:uniqueId val="{00000005-8C10-4B82-A3B0-0A1940D228E6}"/>
                </c:ext>
              </c:extLst>
            </c:dLbl>
            <c:dLbl>
              <c:idx val="6"/>
              <c:layout>
                <c:manualLayout>
                  <c:x val="1.0327730607246163E-2"/>
                  <c:y val="1.2325426987219857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A5-450A-8ECA-FEAF65CF2419}"/>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Formación no científica</c:v>
                </c:pt>
                <c:pt idx="1">
                  <c:v>Servicios telemáticos</c:v>
                </c:pt>
                <c:pt idx="2">
                  <c:v>Comunicaciones  colegiales</c:v>
                </c:pt>
                <c:pt idx="3">
                  <c:v>Formación científica</c:v>
                </c:pt>
                <c:pt idx="4">
                  <c:v>Actividades lúdicas</c:v>
                </c:pt>
                <c:pt idx="5">
                  <c:v>Asesoramiento  jurídico y fiscal</c:v>
                </c:pt>
                <c:pt idx="6">
                  <c:v>Seguros</c:v>
                </c:pt>
              </c:strCache>
            </c:strRef>
          </c:cat>
          <c:val>
            <c:numRef>
              <c:f>Sheet1!$F$2:$F$8</c:f>
              <c:numCache>
                <c:formatCode>General</c:formatCode>
                <c:ptCount val="7"/>
                <c:pt idx="0">
                  <c:v>0</c:v>
                </c:pt>
                <c:pt idx="1">
                  <c:v>0.7</c:v>
                </c:pt>
                <c:pt idx="2">
                  <c:v>0.3</c:v>
                </c:pt>
                <c:pt idx="3">
                  <c:v>0.4</c:v>
                </c:pt>
                <c:pt idx="4">
                  <c:v>0</c:v>
                </c:pt>
                <c:pt idx="5">
                  <c:v>0.5</c:v>
                </c:pt>
                <c:pt idx="6">
                  <c:v>0.2</c:v>
                </c:pt>
              </c:numCache>
            </c:numRef>
          </c:val>
          <c:extLst>
            <c:ext xmlns:c16="http://schemas.microsoft.com/office/drawing/2014/chart" uri="{C3380CC4-5D6E-409C-BE32-E72D297353CC}">
              <c16:uniqueId val="{00000013-76B7-4B4D-86C5-DBD3F56D4F65}"/>
            </c:ext>
          </c:extLst>
        </c:ser>
        <c:ser>
          <c:idx val="5"/>
          <c:order val="5"/>
          <c:tx>
            <c:strRef>
              <c:f>Sheet1!$G$1</c:f>
              <c:strCache>
                <c:ptCount val="1"/>
                <c:pt idx="0">
                  <c:v>NS/NC</c:v>
                </c:pt>
              </c:strCache>
            </c:strRef>
          </c:tx>
          <c:spPr>
            <a:solidFill>
              <a:schemeClr val="bg1">
                <a:lumMod val="95000"/>
              </a:schemeClr>
            </a:solidFill>
          </c:spPr>
          <c:invertIfNegative val="0"/>
          <c:dLbls>
            <c:dLbl>
              <c:idx val="0"/>
              <c:layout>
                <c:manualLayout>
                  <c:x val="2.0655461214492327E-2"/>
                  <c:y val="-1.34452816185263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76B7-4B4D-86C5-DBD3F56D4F65}"/>
                </c:ext>
              </c:extLst>
            </c:dLbl>
            <c:dLbl>
              <c:idx val="1"/>
              <c:layout>
                <c:manualLayout>
                  <c:x val="1.1803120693995507E-2"/>
                  <c:y val="3.0254729021872106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76B7-4B4D-86C5-DBD3F56D4F65}"/>
                </c:ext>
              </c:extLst>
            </c:dLbl>
            <c:dLbl>
              <c:idx val="2"/>
              <c:layout>
                <c:manualLayout>
                  <c:x val="8.8523405204967119E-3"/>
                  <c:y val="1.6807859284171164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76B7-4B4D-86C5-DBD3F56D4F65}"/>
                </c:ext>
              </c:extLst>
            </c:dLbl>
            <c:dLbl>
              <c:idx val="3"/>
              <c:layout>
                <c:manualLayout>
                  <c:x val="1.4753900867494412E-2"/>
                  <c:y val="6.724096585173213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7-76B7-4B4D-86C5-DBD3F56D4F65}"/>
                </c:ext>
              </c:extLst>
            </c:dLbl>
            <c:dLbl>
              <c:idx val="4"/>
              <c:layout>
                <c:manualLayout>
                  <c:x val="1.1803120693995615E-2"/>
                  <c:y val="-3.36125423299925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8-76B7-4B4D-86C5-DBD3F56D4F65}"/>
                </c:ext>
              </c:extLst>
            </c:dLbl>
            <c:dLbl>
              <c:idx val="5"/>
              <c:layout>
                <c:manualLayout>
                  <c:x val="7.3769504337472596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9-76B7-4B4D-86C5-DBD3F56D4F65}"/>
                </c:ext>
              </c:extLst>
            </c:dLbl>
            <c:dLbl>
              <c:idx val="6"/>
              <c:layout>
                <c:manualLayout>
                  <c:x val="1.7704681040993424E-2"/>
                  <c:y val="2.6468652909672548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76B7-4B4D-86C5-DBD3F56D4F65}"/>
                </c:ext>
              </c:extLst>
            </c:dLbl>
            <c:numFmt formatCode="#,##0.0" sourceLinked="0"/>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Formación no científica</c:v>
                </c:pt>
                <c:pt idx="1">
                  <c:v>Servicios telemáticos</c:v>
                </c:pt>
                <c:pt idx="2">
                  <c:v>Comunicaciones  colegiales</c:v>
                </c:pt>
                <c:pt idx="3">
                  <c:v>Formación científica</c:v>
                </c:pt>
                <c:pt idx="4">
                  <c:v>Actividades lúdicas</c:v>
                </c:pt>
                <c:pt idx="5">
                  <c:v>Asesoramiento  jurídico y fiscal</c:v>
                </c:pt>
                <c:pt idx="6">
                  <c:v>Seguros</c:v>
                </c:pt>
              </c:strCache>
            </c:strRef>
          </c:cat>
          <c:val>
            <c:numRef>
              <c:f>Sheet1!$G$2:$G$8</c:f>
              <c:numCache>
                <c:formatCode>General</c:formatCode>
                <c:ptCount val="7"/>
                <c:pt idx="0">
                  <c:v>0</c:v>
                </c:pt>
                <c:pt idx="1">
                  <c:v>0.3</c:v>
                </c:pt>
                <c:pt idx="2">
                  <c:v>0.3</c:v>
                </c:pt>
                <c:pt idx="3">
                  <c:v>0.6</c:v>
                </c:pt>
                <c:pt idx="4">
                  <c:v>1.1000000000000001</c:v>
                </c:pt>
                <c:pt idx="5">
                  <c:v>1.6</c:v>
                </c:pt>
                <c:pt idx="6">
                  <c:v>6.2</c:v>
                </c:pt>
              </c:numCache>
            </c:numRef>
          </c:val>
          <c:extLst>
            <c:ext xmlns:c16="http://schemas.microsoft.com/office/drawing/2014/chart" uri="{C3380CC4-5D6E-409C-BE32-E72D297353CC}">
              <c16:uniqueId val="{0000001B-76B7-4B4D-86C5-DBD3F56D4F65}"/>
            </c:ext>
          </c:extLst>
        </c:ser>
        <c:dLbls>
          <c:dLblPos val="ctr"/>
          <c:showLegendKey val="0"/>
          <c:showVal val="1"/>
          <c:showCatName val="0"/>
          <c:showSerName val="0"/>
          <c:showPercent val="0"/>
          <c:showBubbleSize val="0"/>
        </c:dLbls>
        <c:gapWidth val="80"/>
        <c:overlap val="100"/>
        <c:axId val="405026128"/>
        <c:axId val="405027304"/>
      </c:barChart>
      <c:catAx>
        <c:axId val="405026128"/>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5027304"/>
        <c:crosses val="autoZero"/>
        <c:auto val="1"/>
        <c:lblAlgn val="ctr"/>
        <c:lblOffset val="100"/>
        <c:noMultiLvlLbl val="0"/>
      </c:catAx>
      <c:valAx>
        <c:axId val="405027304"/>
        <c:scaling>
          <c:orientation val="minMax"/>
          <c:max val="100"/>
          <c:min val="0"/>
        </c:scaling>
        <c:delete val="1"/>
        <c:axPos val="t"/>
        <c:numFmt formatCode="General" sourceLinked="1"/>
        <c:majorTickMark val="out"/>
        <c:minorTickMark val="none"/>
        <c:tickLblPos val="nextTo"/>
        <c:crossAx val="405026128"/>
        <c:crosses val="autoZero"/>
        <c:crossBetween val="between"/>
        <c:majorUnit val="10"/>
      </c:valAx>
      <c:spPr>
        <a:noFill/>
        <a:ln w="25691">
          <a:noFill/>
        </a:ln>
      </c:spPr>
    </c:plotArea>
    <c:legend>
      <c:legendPos val="r"/>
      <c:layout>
        <c:manualLayout>
          <c:xMode val="edge"/>
          <c:yMode val="edge"/>
          <c:x val="2.0083079564302223E-2"/>
          <c:y val="0.85014242782130711"/>
          <c:w val="0.86440970327185718"/>
          <c:h val="0.14985757217869305"/>
        </c:manualLayout>
      </c:layout>
      <c:overlay val="0"/>
      <c:txPr>
        <a:bodyPr/>
        <a:lstStyle/>
        <a:p>
          <a:pPr>
            <a:defRPr sz="1000"/>
          </a:pPr>
          <a:endParaRPr lang="es-ES"/>
        </a:p>
      </c:txPr>
    </c:legend>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739112648707376"/>
          <c:y val="3.6699984174778093E-2"/>
          <c:w val="0.2928061219106296"/>
          <c:h val="0.92185008732933404"/>
        </c:manualLayout>
      </c:layout>
      <c:barChart>
        <c:barDir val="bar"/>
        <c:grouping val="clustered"/>
        <c:varyColors val="0"/>
        <c:ser>
          <c:idx val="1"/>
          <c:order val="0"/>
          <c:tx>
            <c:strRef>
              <c:f>Sheet1!$B$1</c:f>
              <c:strCache>
                <c:ptCount val="1"/>
                <c:pt idx="0">
                  <c:v>2019</c:v>
                </c:pt>
              </c:strCache>
            </c:strRef>
          </c:tx>
          <c:spPr>
            <a:noFill/>
            <a:ln>
              <a:solidFill>
                <a:srgbClr val="C00000"/>
              </a:solidFill>
            </a:ln>
          </c:spPr>
          <c:invertIfNegative val="0"/>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Trabaja como odontólogo</c:v>
                </c:pt>
                <c:pt idx="1">
                  <c:v>Trabaja en otra actividad</c:v>
                </c:pt>
                <c:pt idx="2">
                  <c:v>Inactivo / no trabaja</c:v>
                </c:pt>
              </c:strCache>
            </c:strRef>
          </c:cat>
          <c:val>
            <c:numRef>
              <c:f>Sheet1!$B$2:$B$4</c:f>
              <c:numCache>
                <c:formatCode>General</c:formatCode>
                <c:ptCount val="3"/>
                <c:pt idx="0">
                  <c:v>94.1</c:v>
                </c:pt>
                <c:pt idx="1">
                  <c:v>4.7</c:v>
                </c:pt>
                <c:pt idx="2">
                  <c:v>4</c:v>
                </c:pt>
              </c:numCache>
            </c:numRef>
          </c:val>
          <c:extLst>
            <c:ext xmlns:c16="http://schemas.microsoft.com/office/drawing/2014/chart" uri="{C3380CC4-5D6E-409C-BE32-E72D297353CC}">
              <c16:uniqueId val="{00000005-65FC-4A71-B546-F77CE5882A8F}"/>
            </c:ext>
          </c:extLst>
        </c:ser>
        <c:ser>
          <c:idx val="0"/>
          <c:order val="1"/>
          <c:tx>
            <c:strRef>
              <c:f>Sheet1!$C$1</c:f>
              <c:strCache>
                <c:ptCount val="1"/>
                <c:pt idx="0">
                  <c:v>2021</c:v>
                </c:pt>
              </c:strCache>
            </c:strRef>
          </c:tx>
          <c:spPr>
            <a:solidFill>
              <a:srgbClr val="C00000"/>
            </a:solidFill>
            <a:ln>
              <a:solidFill>
                <a:srgbClr val="C00000"/>
              </a:solidFill>
            </a:ln>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000000"/>
                    </a:solidFill>
                    <a:latin typeface="Arial" panose="020B0604020202020204" pitchFamily="34" charset="0"/>
                    <a:ea typeface="Arial"/>
                    <a:cs typeface="Gisha" panose="020B0502040204020203"/>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Trabaja como odontólogo</c:v>
                </c:pt>
                <c:pt idx="1">
                  <c:v>Trabaja en otra actividad</c:v>
                </c:pt>
                <c:pt idx="2">
                  <c:v>Inactivo / no trabaja</c:v>
                </c:pt>
              </c:strCache>
            </c:strRef>
          </c:cat>
          <c:val>
            <c:numRef>
              <c:f>Sheet1!$C$2:$C$4</c:f>
              <c:numCache>
                <c:formatCode>General</c:formatCode>
                <c:ptCount val="3"/>
                <c:pt idx="0">
                  <c:v>92.7</c:v>
                </c:pt>
                <c:pt idx="1">
                  <c:v>9.4</c:v>
                </c:pt>
                <c:pt idx="2">
                  <c:v>4.5</c:v>
                </c:pt>
              </c:numCache>
            </c:numRef>
          </c:val>
          <c:extLst>
            <c:ext xmlns:c16="http://schemas.microsoft.com/office/drawing/2014/chart" uri="{C3380CC4-5D6E-409C-BE32-E72D297353CC}">
              <c16:uniqueId val="{00000000-2715-4CB6-A5DC-55068D33B019}"/>
            </c:ext>
          </c:extLst>
        </c:ser>
        <c:dLbls>
          <c:showLegendKey val="0"/>
          <c:showVal val="0"/>
          <c:showCatName val="0"/>
          <c:showSerName val="0"/>
          <c:showPercent val="0"/>
          <c:showBubbleSize val="0"/>
        </c:dLbls>
        <c:gapWidth val="80"/>
        <c:axId val="402251296"/>
        <c:axId val="402252080"/>
      </c:barChart>
      <c:catAx>
        <c:axId val="402251296"/>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402252080"/>
        <c:crosses val="autoZero"/>
        <c:auto val="1"/>
        <c:lblAlgn val="ctr"/>
        <c:lblOffset val="100"/>
        <c:noMultiLvlLbl val="0"/>
      </c:catAx>
      <c:valAx>
        <c:axId val="402252080"/>
        <c:scaling>
          <c:orientation val="minMax"/>
          <c:max val="110"/>
          <c:min val="0"/>
        </c:scaling>
        <c:delete val="1"/>
        <c:axPos val="t"/>
        <c:numFmt formatCode="General" sourceLinked="1"/>
        <c:majorTickMark val="out"/>
        <c:minorTickMark val="none"/>
        <c:tickLblPos val="nextTo"/>
        <c:crossAx val="402251296"/>
        <c:crosses val="autoZero"/>
        <c:crossBetween val="between"/>
        <c:majorUnit val="10"/>
      </c:valAx>
      <c:spPr>
        <a:noFill/>
        <a:ln w="25691">
          <a:noFill/>
        </a:ln>
      </c:spPr>
    </c:plotArea>
    <c:legend>
      <c:legendPos val="r"/>
      <c:layout>
        <c:manualLayout>
          <c:xMode val="edge"/>
          <c:yMode val="edge"/>
          <c:x val="1.8433968673875884E-2"/>
          <c:y val="0.32670936271115697"/>
          <c:w val="0.24105665093345113"/>
          <c:h val="0.28711581882610732"/>
        </c:manualLayout>
      </c:layout>
      <c:overlay val="0"/>
    </c:legend>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5739112648707376"/>
          <c:y val="3.6699984174778093E-2"/>
          <c:w val="0.2928061219106296"/>
          <c:h val="0.92185008732933404"/>
        </c:manualLayout>
      </c:layout>
      <c:barChart>
        <c:barDir val="bar"/>
        <c:grouping val="clustered"/>
        <c:varyColors val="0"/>
        <c:ser>
          <c:idx val="1"/>
          <c:order val="0"/>
          <c:tx>
            <c:strRef>
              <c:f>Sheet1!$B$1</c:f>
              <c:strCache>
                <c:ptCount val="1"/>
                <c:pt idx="0">
                  <c:v>2021</c:v>
                </c:pt>
              </c:strCache>
            </c:strRef>
          </c:tx>
          <c:spPr>
            <a:solidFill>
              <a:srgbClr val="C00000"/>
            </a:solidFill>
            <a:ln>
              <a:solidFill>
                <a:srgbClr val="C00000"/>
              </a:solidFill>
            </a:ln>
          </c:spPr>
          <c:invertIfNegative val="0"/>
          <c:dPt>
            <c:idx val="4"/>
            <c:invertIfNegative val="0"/>
            <c:bubble3D val="0"/>
            <c:extLst>
              <c:ext xmlns:c16="http://schemas.microsoft.com/office/drawing/2014/chart" uri="{C3380CC4-5D6E-409C-BE32-E72D297353CC}">
                <c16:uniqueId val="{00000000-E818-4556-8F8C-7C9424A4C81E}"/>
              </c:ext>
            </c:extLst>
          </c:dPt>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Docencia</c:v>
                </c:pt>
                <c:pt idx="1">
                  <c:v>Estomatología</c:v>
                </c:pt>
                <c:pt idx="2">
                  <c:v>Seguros</c:v>
                </c:pt>
                <c:pt idx="3">
                  <c:v>Auxiliar enfermería / Cuidador</c:v>
                </c:pt>
                <c:pt idx="4">
                  <c:v>Comercial</c:v>
                </c:pt>
                <c:pt idx="5">
                  <c:v>Otras respuestas</c:v>
                </c:pt>
              </c:strCache>
            </c:strRef>
          </c:cat>
          <c:val>
            <c:numRef>
              <c:f>Sheet1!$B$2:$B$7</c:f>
              <c:numCache>
                <c:formatCode>General</c:formatCode>
                <c:ptCount val="6"/>
                <c:pt idx="0">
                  <c:v>56.5</c:v>
                </c:pt>
                <c:pt idx="1">
                  <c:v>4.3</c:v>
                </c:pt>
                <c:pt idx="2">
                  <c:v>0</c:v>
                </c:pt>
                <c:pt idx="3">
                  <c:v>4.3</c:v>
                </c:pt>
                <c:pt idx="4">
                  <c:v>4.3</c:v>
                </c:pt>
                <c:pt idx="5">
                  <c:v>30.4</c:v>
                </c:pt>
              </c:numCache>
            </c:numRef>
          </c:val>
          <c:extLst>
            <c:ext xmlns:c16="http://schemas.microsoft.com/office/drawing/2014/chart" uri="{C3380CC4-5D6E-409C-BE32-E72D297353CC}">
              <c16:uniqueId val="{00000001-E818-4556-8F8C-7C9424A4C81E}"/>
            </c:ext>
          </c:extLst>
        </c:ser>
        <c:dLbls>
          <c:showLegendKey val="0"/>
          <c:showVal val="0"/>
          <c:showCatName val="0"/>
          <c:showSerName val="0"/>
          <c:showPercent val="0"/>
          <c:showBubbleSize val="0"/>
        </c:dLbls>
        <c:gapWidth val="80"/>
        <c:axId val="398562696"/>
        <c:axId val="398563088"/>
      </c:barChart>
      <c:catAx>
        <c:axId val="398562696"/>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398563088"/>
        <c:crosses val="autoZero"/>
        <c:auto val="1"/>
        <c:lblAlgn val="ctr"/>
        <c:lblOffset val="100"/>
        <c:noMultiLvlLbl val="0"/>
      </c:catAx>
      <c:valAx>
        <c:axId val="398563088"/>
        <c:scaling>
          <c:orientation val="minMax"/>
          <c:max val="110"/>
          <c:min val="0"/>
        </c:scaling>
        <c:delete val="1"/>
        <c:axPos val="t"/>
        <c:numFmt formatCode="General" sourceLinked="1"/>
        <c:majorTickMark val="out"/>
        <c:minorTickMark val="none"/>
        <c:tickLblPos val="nextTo"/>
        <c:crossAx val="398562696"/>
        <c:crosses val="autoZero"/>
        <c:crossBetween val="between"/>
        <c:majorUnit val="10"/>
      </c:valAx>
      <c:spPr>
        <a:noFill/>
        <a:ln w="25691">
          <a:noFill/>
        </a:ln>
      </c:spPr>
    </c:plotArea>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spPr>
            <a:solidFill>
              <a:srgbClr val="C00000"/>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04D0-4862-B4E6-A6CC276AF53B}"/>
              </c:ext>
            </c:extLst>
          </c:dPt>
          <c:dPt>
            <c:idx val="1"/>
            <c:bubble3D val="0"/>
            <c:spPr>
              <a:solidFill>
                <a:srgbClr val="FFCDCD"/>
              </a:solidFill>
              <a:ln w="19050">
                <a:solidFill>
                  <a:schemeClr val="lt1"/>
                </a:solidFill>
              </a:ln>
              <a:effectLst/>
            </c:spPr>
            <c:extLst>
              <c:ext xmlns:c16="http://schemas.microsoft.com/office/drawing/2014/chart" uri="{C3380CC4-5D6E-409C-BE32-E72D297353CC}">
                <c16:uniqueId val="{00000003-04D0-4862-B4E6-A6CC276AF53B}"/>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s-ES"/>
                </a:p>
              </c:txPr>
              <c:dLblPos val="bestFit"/>
              <c:showLegendKey val="0"/>
              <c:showVal val="1"/>
              <c:showCatName val="0"/>
              <c:showSerName val="0"/>
              <c:showPercent val="0"/>
              <c:showBubbleSize val="0"/>
              <c:extLst>
                <c:ext xmlns:c16="http://schemas.microsoft.com/office/drawing/2014/chart" uri="{C3380CC4-5D6E-409C-BE32-E72D297353CC}">
                  <c16:uniqueId val="{00000001-04D0-4862-B4E6-A6CC276AF53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General</c:formatCode>
                <c:ptCount val="2"/>
                <c:pt idx="0">
                  <c:v>57.6</c:v>
                </c:pt>
                <c:pt idx="1">
                  <c:v>42.4</c:v>
                </c:pt>
              </c:numCache>
            </c:numRef>
          </c:val>
          <c:extLst>
            <c:ext xmlns:c16="http://schemas.microsoft.com/office/drawing/2014/chart" uri="{C3380CC4-5D6E-409C-BE32-E72D297353CC}">
              <c16:uniqueId val="{00000004-04D0-4862-B4E6-A6CC276AF53B}"/>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6736868676657188"/>
          <c:y val="0.33058251087000307"/>
          <c:w val="0.14222340267145056"/>
          <c:h val="0.1693543532738543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Hoja1!$B$1</c:f>
              <c:strCache>
                <c:ptCount val="1"/>
                <c:pt idx="0">
                  <c:v>Ventas</c:v>
                </c:pt>
              </c:strCache>
            </c:strRef>
          </c:tx>
          <c:spPr>
            <a:solidFill>
              <a:srgbClr val="C00000"/>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52F8-4916-83FD-2FD57ADE3185}"/>
              </c:ext>
            </c:extLst>
          </c:dPt>
          <c:dPt>
            <c:idx val="1"/>
            <c:bubble3D val="0"/>
            <c:spPr>
              <a:solidFill>
                <a:srgbClr val="FFCDCD"/>
              </a:solidFill>
              <a:ln w="19050">
                <a:solidFill>
                  <a:schemeClr val="lt1"/>
                </a:solidFill>
              </a:ln>
              <a:effectLst/>
            </c:spPr>
            <c:extLst>
              <c:ext xmlns:c16="http://schemas.microsoft.com/office/drawing/2014/chart" uri="{C3380CC4-5D6E-409C-BE32-E72D297353CC}">
                <c16:uniqueId val="{00000003-52F8-4916-83FD-2FD57ADE3185}"/>
              </c:ext>
            </c:extLst>
          </c:dPt>
          <c:dLbls>
            <c:dLbl>
              <c:idx val="0"/>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Arial" panose="020B0604020202020204" pitchFamily="34" charset="0"/>
                      <a:ea typeface="+mn-ea"/>
                      <a:cs typeface="Arial" panose="020B0604020202020204" pitchFamily="34" charset="0"/>
                    </a:defRPr>
                  </a:pPr>
                  <a:endParaRPr lang="es-ES"/>
                </a:p>
              </c:txPr>
              <c:dLblPos val="bestFit"/>
              <c:showLegendKey val="0"/>
              <c:showVal val="1"/>
              <c:showCatName val="0"/>
              <c:showSerName val="0"/>
              <c:showPercent val="0"/>
              <c:showBubbleSize val="0"/>
              <c:extLst>
                <c:ext xmlns:c16="http://schemas.microsoft.com/office/drawing/2014/chart" uri="{C3380CC4-5D6E-409C-BE32-E72D297353CC}">
                  <c16:uniqueId val="{00000001-52F8-4916-83FD-2FD57ADE3185}"/>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s-E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SI</c:v>
                </c:pt>
                <c:pt idx="1">
                  <c:v>NO</c:v>
                </c:pt>
              </c:strCache>
            </c:strRef>
          </c:cat>
          <c:val>
            <c:numRef>
              <c:f>Hoja1!$B$2:$B$3</c:f>
              <c:numCache>
                <c:formatCode>General</c:formatCode>
                <c:ptCount val="2"/>
                <c:pt idx="0">
                  <c:v>57</c:v>
                </c:pt>
                <c:pt idx="1">
                  <c:v>43</c:v>
                </c:pt>
              </c:numCache>
            </c:numRef>
          </c:val>
          <c:extLst>
            <c:ext xmlns:c16="http://schemas.microsoft.com/office/drawing/2014/chart" uri="{C3380CC4-5D6E-409C-BE32-E72D297353CC}">
              <c16:uniqueId val="{00000004-52F8-4916-83FD-2FD57ADE3185}"/>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76736868676657188"/>
          <c:y val="0.33058251087000307"/>
          <c:w val="0.14222340267145056"/>
          <c:h val="0.1693543532738543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248878398465351"/>
          <c:y val="3.6699984174778093E-2"/>
          <c:w val="0.45770855126962412"/>
          <c:h val="0.92185008732933404"/>
        </c:manualLayout>
      </c:layout>
      <c:barChart>
        <c:barDir val="bar"/>
        <c:grouping val="clustered"/>
        <c:varyColors val="0"/>
        <c:ser>
          <c:idx val="1"/>
          <c:order val="0"/>
          <c:tx>
            <c:strRef>
              <c:f>Sheet1!$B$1</c:f>
              <c:strCache>
                <c:ptCount val="1"/>
                <c:pt idx="0">
                  <c:v>2019</c:v>
                </c:pt>
              </c:strCache>
            </c:strRef>
          </c:tx>
          <c:spPr>
            <a:noFill/>
            <a:ln>
              <a:solidFill>
                <a:srgbClr val="C00000"/>
              </a:solidFill>
            </a:ln>
          </c:spPr>
          <c:invertIfNegative val="0"/>
          <c:dPt>
            <c:idx val="4"/>
            <c:invertIfNegative val="0"/>
            <c:bubble3D val="0"/>
            <c:extLst>
              <c:ext xmlns:c16="http://schemas.microsoft.com/office/drawing/2014/chart" uri="{C3380CC4-5D6E-409C-BE32-E72D297353CC}">
                <c16:uniqueId val="{00000000-1613-4069-80E3-D5A154BABDC3}"/>
              </c:ext>
            </c:extLst>
          </c:dPt>
          <c:dLbls>
            <c:numFmt formatCode="#,##0.0" sourceLinked="0"/>
            <c:spPr>
              <a:noFill/>
              <a:ln>
                <a:noFill/>
              </a:ln>
              <a:effectLst/>
            </c:spPr>
            <c:txPr>
              <a:bodyPr/>
              <a:lstStyle/>
              <a:p>
                <a:pPr>
                  <a:defRPr sz="1000">
                    <a:cs typeface="Gisha" panose="020B0502040204020203"/>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Clínica privada no perteneciente a una cadena  </c:v>
                </c:pt>
                <c:pt idx="1">
                  <c:v>Clínica perteneciente a una aseguradora </c:v>
                </c:pt>
                <c:pt idx="2">
                  <c:v>Clínica perteneciente a una cadena (no a una aseguradora)  </c:v>
                </c:pt>
                <c:pt idx="3">
                  <c:v>Perteneciente a la sanidad pública </c:v>
                </c:pt>
                <c:pt idx="4">
                  <c:v>Otras respuestas</c:v>
                </c:pt>
              </c:strCache>
            </c:strRef>
          </c:cat>
          <c:val>
            <c:numRef>
              <c:f>Sheet1!$B$2:$B$6</c:f>
              <c:numCache>
                <c:formatCode>General</c:formatCode>
                <c:ptCount val="5"/>
                <c:pt idx="0">
                  <c:v>76</c:v>
                </c:pt>
                <c:pt idx="1">
                  <c:v>11.3</c:v>
                </c:pt>
                <c:pt idx="2">
                  <c:v>8.1</c:v>
                </c:pt>
                <c:pt idx="3">
                  <c:v>3.5</c:v>
                </c:pt>
                <c:pt idx="4">
                  <c:v>0.8</c:v>
                </c:pt>
              </c:numCache>
            </c:numRef>
          </c:val>
          <c:extLst>
            <c:ext xmlns:c16="http://schemas.microsoft.com/office/drawing/2014/chart" uri="{C3380CC4-5D6E-409C-BE32-E72D297353CC}">
              <c16:uniqueId val="{00000005-65FC-4A71-B546-F77CE5882A8F}"/>
            </c:ext>
          </c:extLst>
        </c:ser>
        <c:ser>
          <c:idx val="0"/>
          <c:order val="1"/>
          <c:tx>
            <c:strRef>
              <c:f>Sheet1!$C$1</c:f>
              <c:strCache>
                <c:ptCount val="1"/>
                <c:pt idx="0">
                  <c:v>2021</c:v>
                </c:pt>
              </c:strCache>
            </c:strRef>
          </c:tx>
          <c:spPr>
            <a:solidFill>
              <a:srgbClr val="C00000"/>
            </a:solidFill>
            <a:ln>
              <a:solidFill>
                <a:srgbClr val="C00000"/>
              </a:solidFill>
            </a:ln>
          </c:spPr>
          <c:invertIfNegative val="0"/>
          <c:dLbls>
            <c:spPr>
              <a:noFill/>
              <a:ln>
                <a:noFill/>
              </a:ln>
              <a:effectLst/>
            </c:spPr>
            <c:txPr>
              <a:bodyPr wrap="square" lIns="38100" tIns="19050" rIns="38100" bIns="19050" anchor="ctr" anchorCtr="0">
                <a:spAutoFit/>
              </a:bodyPr>
              <a:lstStyle/>
              <a:p>
                <a:pPr algn="ctr">
                  <a:defRPr lang="en-US" sz="1000" b="1" i="0" u="none" strike="noStrike" kern="1200" baseline="0">
                    <a:solidFill>
                      <a:srgbClr val="000000"/>
                    </a:solidFill>
                    <a:latin typeface="Arial" panose="020B0604020202020204" pitchFamily="34" charset="0"/>
                    <a:ea typeface="Arial"/>
                    <a:cs typeface="Gisha" panose="020B0502040204020203"/>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Clínica privada no perteneciente a una cadena  </c:v>
                </c:pt>
                <c:pt idx="1">
                  <c:v>Clínica perteneciente a una aseguradora </c:v>
                </c:pt>
                <c:pt idx="2">
                  <c:v>Clínica perteneciente a una cadena (no a una aseguradora)  </c:v>
                </c:pt>
                <c:pt idx="3">
                  <c:v>Perteneciente a la sanidad pública </c:v>
                </c:pt>
                <c:pt idx="4">
                  <c:v>Otras respuestas</c:v>
                </c:pt>
              </c:strCache>
            </c:strRef>
          </c:cat>
          <c:val>
            <c:numRef>
              <c:f>Sheet1!$C$2:$C$6</c:f>
              <c:numCache>
                <c:formatCode>General</c:formatCode>
                <c:ptCount val="5"/>
                <c:pt idx="0">
                  <c:v>78.7</c:v>
                </c:pt>
                <c:pt idx="1">
                  <c:v>11.8</c:v>
                </c:pt>
                <c:pt idx="2">
                  <c:v>6.1</c:v>
                </c:pt>
                <c:pt idx="3">
                  <c:v>2.8</c:v>
                </c:pt>
                <c:pt idx="4">
                  <c:v>0.5</c:v>
                </c:pt>
              </c:numCache>
            </c:numRef>
          </c:val>
          <c:extLst>
            <c:ext xmlns:c16="http://schemas.microsoft.com/office/drawing/2014/chart" uri="{C3380CC4-5D6E-409C-BE32-E72D297353CC}">
              <c16:uniqueId val="{00000002-44FA-4CE4-A2C4-0AD13B7CF2FF}"/>
            </c:ext>
          </c:extLst>
        </c:ser>
        <c:dLbls>
          <c:showLegendKey val="0"/>
          <c:showVal val="0"/>
          <c:showCatName val="0"/>
          <c:showSerName val="0"/>
          <c:showPercent val="0"/>
          <c:showBubbleSize val="0"/>
        </c:dLbls>
        <c:gapWidth val="80"/>
        <c:axId val="391122112"/>
        <c:axId val="387632064"/>
      </c:barChart>
      <c:catAx>
        <c:axId val="391122112"/>
        <c:scaling>
          <c:orientation val="maxMin"/>
        </c:scaling>
        <c:delete val="0"/>
        <c:axPos val="l"/>
        <c:numFmt formatCode="General" sourceLinked="1"/>
        <c:majorTickMark val="out"/>
        <c:minorTickMark val="none"/>
        <c:tickLblPos val="nextTo"/>
        <c:spPr>
          <a:ln w="3204">
            <a:noFill/>
            <a:prstDash val="solid"/>
          </a:ln>
        </c:spPr>
        <c:txPr>
          <a:bodyPr rot="0" vert="horz"/>
          <a:lstStyle/>
          <a:p>
            <a:pPr>
              <a:defRPr sz="900">
                <a:latin typeface="Arial" panose="020B0604020202020204" pitchFamily="34" charset="0"/>
                <a:cs typeface="Arial" panose="020B0604020202020204" pitchFamily="34" charset="0"/>
              </a:defRPr>
            </a:pPr>
            <a:endParaRPr lang="es-ES"/>
          </a:p>
        </c:txPr>
        <c:crossAx val="387632064"/>
        <c:crosses val="autoZero"/>
        <c:auto val="1"/>
        <c:lblAlgn val="ctr"/>
        <c:lblOffset val="100"/>
        <c:noMultiLvlLbl val="0"/>
      </c:catAx>
      <c:valAx>
        <c:axId val="387632064"/>
        <c:scaling>
          <c:orientation val="minMax"/>
          <c:max val="110"/>
          <c:min val="0"/>
        </c:scaling>
        <c:delete val="1"/>
        <c:axPos val="t"/>
        <c:numFmt formatCode="General" sourceLinked="1"/>
        <c:majorTickMark val="out"/>
        <c:minorTickMark val="none"/>
        <c:tickLblPos val="nextTo"/>
        <c:crossAx val="391122112"/>
        <c:crosses val="autoZero"/>
        <c:crossBetween val="between"/>
        <c:majorUnit val="10"/>
      </c:valAx>
      <c:spPr>
        <a:noFill/>
        <a:ln w="25691">
          <a:noFill/>
        </a:ln>
      </c:spPr>
    </c:plotArea>
    <c:legend>
      <c:legendPos val="r"/>
      <c:layout>
        <c:manualLayout>
          <c:xMode val="edge"/>
          <c:yMode val="edge"/>
          <c:x val="1.5672346688763796E-2"/>
          <c:y val="4.8392129060923647E-2"/>
          <c:w val="6.0443408570142916E-2"/>
          <c:h val="0.14629545755550724"/>
        </c:manualLayout>
      </c:layout>
      <c:overlay val="0"/>
    </c:legend>
    <c:plotVisOnly val="1"/>
    <c:dispBlanksAs val="gap"/>
    <c:showDLblsOverMax val="0"/>
  </c:chart>
  <c:spPr>
    <a:noFill/>
    <a:ln>
      <a:noFill/>
    </a:ln>
  </c:spPr>
  <c:txPr>
    <a:bodyPr/>
    <a:lstStyle/>
    <a:p>
      <a:pPr>
        <a:defRPr sz="1050" b="0" i="0" u="none" strike="noStrike" baseline="0">
          <a:solidFill>
            <a:srgbClr val="000000"/>
          </a:solidFill>
          <a:latin typeface="Arial" panose="020B0604020202020204" pitchFamily="34" charset="0"/>
          <a:ea typeface="Arial"/>
          <a:cs typeface="Gisha" panose="020B0502040204020203"/>
        </a:defRPr>
      </a:pPr>
      <a:endParaRPr lang="es-E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E9A489-BBE9-43E8-888F-42DBF0DEB3BE}" type="datetimeFigureOut">
              <a:rPr lang="es-ES" smtClean="0"/>
              <a:t>02/02/2022</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559723-827B-4F0A-90F0-1ED31E918C4A}" type="slidenum">
              <a:rPr lang="es-ES" smtClean="0"/>
              <a:t>‹Nº›</a:t>
            </a:fld>
            <a:endParaRPr lang="es-ES"/>
          </a:p>
        </p:txBody>
      </p:sp>
    </p:spTree>
    <p:extLst>
      <p:ext uri="{BB962C8B-B14F-4D97-AF65-F5344CB8AC3E}">
        <p14:creationId xmlns:p14="http://schemas.microsoft.com/office/powerpoint/2010/main" val="19028794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781050" y="1201738"/>
            <a:ext cx="5753100" cy="3236912"/>
          </a:xfrm>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61202D6D-C1EC-48A6-BA2E-BC3E7784CA0F}" type="slidenum">
              <a:rPr lang="es-ES" smtClean="0"/>
              <a:t>1</a:t>
            </a:fld>
            <a:endParaRPr lang="es-ES"/>
          </a:p>
        </p:txBody>
      </p:sp>
    </p:spTree>
    <p:extLst>
      <p:ext uri="{BB962C8B-B14F-4D97-AF65-F5344CB8AC3E}">
        <p14:creationId xmlns:p14="http://schemas.microsoft.com/office/powerpoint/2010/main" val="1499262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1202D6D-C1EC-48A6-BA2E-BC3E7784CA0F}" type="slidenum">
              <a:rPr lang="es-ES" smtClean="0"/>
              <a:t>7</a:t>
            </a:fld>
            <a:endParaRPr lang="es-ES"/>
          </a:p>
        </p:txBody>
      </p:sp>
    </p:spTree>
    <p:extLst>
      <p:ext uri="{BB962C8B-B14F-4D97-AF65-F5344CB8AC3E}">
        <p14:creationId xmlns:p14="http://schemas.microsoft.com/office/powerpoint/2010/main" val="13414737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1202D6D-C1EC-48A6-BA2E-BC3E7784CA0F}" type="slidenum">
              <a:rPr lang="es-ES" smtClean="0"/>
              <a:t>19</a:t>
            </a:fld>
            <a:endParaRPr lang="es-ES"/>
          </a:p>
        </p:txBody>
      </p:sp>
    </p:spTree>
    <p:extLst>
      <p:ext uri="{BB962C8B-B14F-4D97-AF65-F5344CB8AC3E}">
        <p14:creationId xmlns:p14="http://schemas.microsoft.com/office/powerpoint/2010/main" val="245665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1202D6D-C1EC-48A6-BA2E-BC3E7784CA0F}" type="slidenum">
              <a:rPr lang="es-ES" smtClean="0"/>
              <a:t>28</a:t>
            </a:fld>
            <a:endParaRPr lang="es-ES"/>
          </a:p>
        </p:txBody>
      </p:sp>
    </p:spTree>
    <p:extLst>
      <p:ext uri="{BB962C8B-B14F-4D97-AF65-F5344CB8AC3E}">
        <p14:creationId xmlns:p14="http://schemas.microsoft.com/office/powerpoint/2010/main" val="4288674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1202D6D-C1EC-48A6-BA2E-BC3E7784CA0F}" type="slidenum">
              <a:rPr lang="es-ES" smtClean="0"/>
              <a:t>34</a:t>
            </a:fld>
            <a:endParaRPr lang="es-ES"/>
          </a:p>
        </p:txBody>
      </p:sp>
    </p:spTree>
    <p:extLst>
      <p:ext uri="{BB962C8B-B14F-4D97-AF65-F5344CB8AC3E}">
        <p14:creationId xmlns:p14="http://schemas.microsoft.com/office/powerpoint/2010/main" val="3414082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61202D6D-C1EC-48A6-BA2E-BC3E7784CA0F}" type="slidenum">
              <a:rPr lang="es-ES" smtClean="0"/>
              <a:t>41</a:t>
            </a:fld>
            <a:endParaRPr lang="es-ES"/>
          </a:p>
        </p:txBody>
      </p:sp>
    </p:spTree>
    <p:extLst>
      <p:ext uri="{BB962C8B-B14F-4D97-AF65-F5344CB8AC3E}">
        <p14:creationId xmlns:p14="http://schemas.microsoft.com/office/powerpoint/2010/main" val="3414082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C1044E-7386-499F-81D0-9896186B891E}"/>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2477BDB-35B3-442F-9DEF-361BF56182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A6E6B451-4D30-491A-A4B4-6CBB2F2D6907}"/>
              </a:ext>
            </a:extLst>
          </p:cNvPr>
          <p:cNvSpPr>
            <a:spLocks noGrp="1"/>
          </p:cNvSpPr>
          <p:nvPr>
            <p:ph type="dt" sz="half" idx="10"/>
          </p:nvPr>
        </p:nvSpPr>
        <p:spPr/>
        <p:txBody>
          <a:bodyPr/>
          <a:lstStyle/>
          <a:p>
            <a:fld id="{7138806C-AB93-4C4D-9CDB-B16BD7593937}" type="datetimeFigureOut">
              <a:rPr lang="es-ES" smtClean="0"/>
              <a:t>02/02/2022</a:t>
            </a:fld>
            <a:endParaRPr lang="es-ES"/>
          </a:p>
        </p:txBody>
      </p:sp>
      <p:sp>
        <p:nvSpPr>
          <p:cNvPr id="5" name="Marcador de pie de página 4">
            <a:extLst>
              <a:ext uri="{FF2B5EF4-FFF2-40B4-BE49-F238E27FC236}">
                <a16:creationId xmlns:a16="http://schemas.microsoft.com/office/drawing/2014/main" id="{CC731E34-7133-44EA-892B-3E8CCB29CA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FA8F6EC-2333-4F6C-9AB7-0BB6A114189C}"/>
              </a:ext>
            </a:extLst>
          </p:cNvPr>
          <p:cNvSpPr>
            <a:spLocks noGrp="1"/>
          </p:cNvSpPr>
          <p:nvPr>
            <p:ph type="sldNum" sz="quarter" idx="12"/>
          </p:nvPr>
        </p:nvSpPr>
        <p:spPr/>
        <p:txBody>
          <a:bodyPr/>
          <a:lstStyle/>
          <a:p>
            <a:fld id="{D49E6389-F44C-49DA-B2E9-6900A33F904C}" type="slidenum">
              <a:rPr lang="es-ES" smtClean="0"/>
              <a:t>‹Nº›</a:t>
            </a:fld>
            <a:endParaRPr lang="es-ES"/>
          </a:p>
        </p:txBody>
      </p:sp>
    </p:spTree>
    <p:extLst>
      <p:ext uri="{BB962C8B-B14F-4D97-AF65-F5344CB8AC3E}">
        <p14:creationId xmlns:p14="http://schemas.microsoft.com/office/powerpoint/2010/main" val="31406697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599CA4-A4BB-4F97-9220-588C562D3B5A}"/>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E43801F-16F1-4B99-965B-F8A50C59BFD6}"/>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76C0CD0-682F-4B5B-ACA9-4053BA80F1BE}"/>
              </a:ext>
            </a:extLst>
          </p:cNvPr>
          <p:cNvSpPr>
            <a:spLocks noGrp="1"/>
          </p:cNvSpPr>
          <p:nvPr>
            <p:ph type="dt" sz="half" idx="10"/>
          </p:nvPr>
        </p:nvSpPr>
        <p:spPr/>
        <p:txBody>
          <a:bodyPr/>
          <a:lstStyle/>
          <a:p>
            <a:fld id="{7138806C-AB93-4C4D-9CDB-B16BD7593937}" type="datetimeFigureOut">
              <a:rPr lang="es-ES" smtClean="0"/>
              <a:t>02/02/2022</a:t>
            </a:fld>
            <a:endParaRPr lang="es-ES"/>
          </a:p>
        </p:txBody>
      </p:sp>
      <p:sp>
        <p:nvSpPr>
          <p:cNvPr id="5" name="Marcador de pie de página 4">
            <a:extLst>
              <a:ext uri="{FF2B5EF4-FFF2-40B4-BE49-F238E27FC236}">
                <a16:creationId xmlns:a16="http://schemas.microsoft.com/office/drawing/2014/main" id="{4B8E1679-FEC6-4173-9318-28C6BD759E2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F182DB2-FD59-4A97-811A-4629EF297935}"/>
              </a:ext>
            </a:extLst>
          </p:cNvPr>
          <p:cNvSpPr>
            <a:spLocks noGrp="1"/>
          </p:cNvSpPr>
          <p:nvPr>
            <p:ph type="sldNum" sz="quarter" idx="12"/>
          </p:nvPr>
        </p:nvSpPr>
        <p:spPr/>
        <p:txBody>
          <a:bodyPr/>
          <a:lstStyle/>
          <a:p>
            <a:fld id="{D49E6389-F44C-49DA-B2E9-6900A33F904C}" type="slidenum">
              <a:rPr lang="es-ES" smtClean="0"/>
              <a:t>‹Nº›</a:t>
            </a:fld>
            <a:endParaRPr lang="es-ES"/>
          </a:p>
        </p:txBody>
      </p:sp>
    </p:spTree>
    <p:extLst>
      <p:ext uri="{BB962C8B-B14F-4D97-AF65-F5344CB8AC3E}">
        <p14:creationId xmlns:p14="http://schemas.microsoft.com/office/powerpoint/2010/main" val="3638887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E80AFF2D-79ED-4C14-AB40-CCDFECA5CBE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6820F30-5115-4664-B46F-1C205C3557C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6158841-32C2-4DDC-8B43-F2A4B922A5E1}"/>
              </a:ext>
            </a:extLst>
          </p:cNvPr>
          <p:cNvSpPr>
            <a:spLocks noGrp="1"/>
          </p:cNvSpPr>
          <p:nvPr>
            <p:ph type="dt" sz="half" idx="10"/>
          </p:nvPr>
        </p:nvSpPr>
        <p:spPr/>
        <p:txBody>
          <a:bodyPr/>
          <a:lstStyle/>
          <a:p>
            <a:fld id="{7138806C-AB93-4C4D-9CDB-B16BD7593937}" type="datetimeFigureOut">
              <a:rPr lang="es-ES" smtClean="0"/>
              <a:t>02/02/2022</a:t>
            </a:fld>
            <a:endParaRPr lang="es-ES"/>
          </a:p>
        </p:txBody>
      </p:sp>
      <p:sp>
        <p:nvSpPr>
          <p:cNvPr id="5" name="Marcador de pie de página 4">
            <a:extLst>
              <a:ext uri="{FF2B5EF4-FFF2-40B4-BE49-F238E27FC236}">
                <a16:creationId xmlns:a16="http://schemas.microsoft.com/office/drawing/2014/main" id="{BFA7711E-2A42-4FBC-8568-6F06E913882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96BD309-5F1D-4715-B3B9-20FC817DF970}"/>
              </a:ext>
            </a:extLst>
          </p:cNvPr>
          <p:cNvSpPr>
            <a:spLocks noGrp="1"/>
          </p:cNvSpPr>
          <p:nvPr>
            <p:ph type="sldNum" sz="quarter" idx="12"/>
          </p:nvPr>
        </p:nvSpPr>
        <p:spPr/>
        <p:txBody>
          <a:bodyPr/>
          <a:lstStyle/>
          <a:p>
            <a:fld id="{D49E6389-F44C-49DA-B2E9-6900A33F904C}" type="slidenum">
              <a:rPr lang="es-ES" smtClean="0"/>
              <a:t>‹Nº›</a:t>
            </a:fld>
            <a:endParaRPr lang="es-ES"/>
          </a:p>
        </p:txBody>
      </p:sp>
    </p:spTree>
    <p:extLst>
      <p:ext uri="{BB962C8B-B14F-4D97-AF65-F5344CB8AC3E}">
        <p14:creationId xmlns:p14="http://schemas.microsoft.com/office/powerpoint/2010/main" val="14897255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ÁGINA GRÁFICO 1">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3518012" y="442684"/>
            <a:ext cx="5155976" cy="339561"/>
          </a:xfrm>
        </p:spPr>
        <p:txBody>
          <a:bodyPr>
            <a:normAutofit/>
          </a:bodyPr>
          <a:lstStyle>
            <a:lvl1pPr algn="ctr">
              <a:defRPr sz="1800" spc="600" baseline="0">
                <a:solidFill>
                  <a:srgbClr val="CD1C28"/>
                </a:solidFill>
                <a:latin typeface="Segoe UI Light" panose="020B0502040204020203" pitchFamily="34" charset="0"/>
                <a:ea typeface="Segoe UI" panose="020B0502040204020203" pitchFamily="34" charset="0"/>
                <a:cs typeface="Segoe UI" panose="020B0502040204020203" pitchFamily="34" charset="0"/>
              </a:defRPr>
            </a:lvl1pPr>
          </a:lstStyle>
          <a:p>
            <a:r>
              <a:rPr lang="es-ES" dirty="0"/>
              <a:t>TITULO DE SECCIÓN</a:t>
            </a:r>
          </a:p>
        </p:txBody>
      </p:sp>
      <p:sp>
        <p:nvSpPr>
          <p:cNvPr id="7" name="Rectángulo 6"/>
          <p:cNvSpPr/>
          <p:nvPr userDrawn="1"/>
        </p:nvSpPr>
        <p:spPr>
          <a:xfrm>
            <a:off x="1" y="0"/>
            <a:ext cx="193524" cy="6858000"/>
          </a:xfrm>
          <a:prstGeom prst="rect">
            <a:avLst/>
          </a:prstGeom>
          <a:solidFill>
            <a:srgbClr val="CD1C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800"/>
          </a:p>
        </p:txBody>
      </p:sp>
      <p:pic>
        <p:nvPicPr>
          <p:cNvPr id="9" name="Imagen 8"/>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a:off x="11352782" y="122991"/>
            <a:ext cx="645695" cy="484271"/>
          </a:xfrm>
          <a:prstGeom prst="rect">
            <a:avLst/>
          </a:prstGeom>
        </p:spPr>
      </p:pic>
      <p:pic>
        <p:nvPicPr>
          <p:cNvPr id="10" name="Imagen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10800000" flipH="1">
            <a:off x="541182" y="122990"/>
            <a:ext cx="645695" cy="484271"/>
          </a:xfrm>
          <a:prstGeom prst="rect">
            <a:avLst/>
          </a:prstGeom>
        </p:spPr>
      </p:pic>
      <p:pic>
        <p:nvPicPr>
          <p:cNvPr id="4" name="Imagen 3"/>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3419130" y="253772"/>
            <a:ext cx="5353741" cy="869983"/>
          </a:xfrm>
          <a:prstGeom prst="rect">
            <a:avLst/>
          </a:prstGeom>
        </p:spPr>
      </p:pic>
      <p:sp>
        <p:nvSpPr>
          <p:cNvPr id="22" name="Marcador de contenido 21"/>
          <p:cNvSpPr>
            <a:spLocks noGrp="1"/>
          </p:cNvSpPr>
          <p:nvPr>
            <p:ph sz="quarter" idx="12" hasCustomPrompt="1"/>
          </p:nvPr>
        </p:nvSpPr>
        <p:spPr>
          <a:xfrm>
            <a:off x="990001" y="1211567"/>
            <a:ext cx="10515600" cy="463760"/>
          </a:xfrm>
        </p:spPr>
        <p:txBody>
          <a:bodyPr>
            <a:noAutofit/>
          </a:bodyPr>
          <a:lstStyle>
            <a:lvl1pPr marL="0" indent="0" algn="ctr">
              <a:buNone/>
              <a:defRPr sz="3200" b="1">
                <a:solidFill>
                  <a:schemeClr val="tx1"/>
                </a:solidFill>
                <a:latin typeface="Arial Narrow" panose="020B0606020202030204"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s-ES" dirty="0"/>
              <a:t>Título Contenido Texto</a:t>
            </a:r>
          </a:p>
        </p:txBody>
      </p:sp>
      <p:sp>
        <p:nvSpPr>
          <p:cNvPr id="11" name="Marcador de contenido 10"/>
          <p:cNvSpPr>
            <a:spLocks noGrp="1"/>
          </p:cNvSpPr>
          <p:nvPr>
            <p:ph sz="quarter" idx="13" hasCustomPrompt="1"/>
          </p:nvPr>
        </p:nvSpPr>
        <p:spPr>
          <a:xfrm>
            <a:off x="990001" y="1834496"/>
            <a:ext cx="10515600" cy="270155"/>
          </a:xfrm>
        </p:spPr>
        <p:txBody>
          <a:bodyPr>
            <a:noAutofit/>
          </a:bodyPr>
          <a:lstStyle>
            <a:lvl1pPr marL="0" indent="0" algn="ctr">
              <a:buNone/>
              <a:defRPr sz="1400" baseline="0">
                <a:solidFill>
                  <a:srgbClr val="575757"/>
                </a:solidFill>
                <a:latin typeface="Segoe UI" panose="020B0502040204020203" pitchFamily="34" charset="0"/>
                <a:ea typeface="Segoe UI" panose="020B0502040204020203" pitchFamily="34" charset="0"/>
                <a:cs typeface="Segoe UI" panose="020B0502040204020203" pitchFamily="34" charset="0"/>
              </a:defRPr>
            </a:lvl1pPr>
            <a:lvl2pPr marL="342900" indent="0">
              <a:buNone/>
              <a:defRPr/>
            </a:lvl2pPr>
            <a:lvl3pPr marL="685800" indent="0">
              <a:buNone/>
              <a:defRPr/>
            </a:lvl3pPr>
            <a:lvl4pPr marL="1028700" indent="0">
              <a:buNone/>
              <a:defRPr/>
            </a:lvl4pPr>
            <a:lvl5pPr marL="1371600" indent="0">
              <a:buNone/>
              <a:defRPr/>
            </a:lvl5pPr>
          </a:lstStyle>
          <a:p>
            <a:pPr lvl="0"/>
            <a:r>
              <a:rPr lang="es-ES" dirty="0"/>
              <a:t>Texto introductorio gráfico</a:t>
            </a:r>
          </a:p>
        </p:txBody>
      </p:sp>
      <p:sp>
        <p:nvSpPr>
          <p:cNvPr id="32" name="Marcador de texto 31"/>
          <p:cNvSpPr>
            <a:spLocks noGrp="1"/>
          </p:cNvSpPr>
          <p:nvPr>
            <p:ph type="body" sz="quarter" idx="14" hasCustomPrompt="1"/>
          </p:nvPr>
        </p:nvSpPr>
        <p:spPr>
          <a:xfrm>
            <a:off x="914285" y="5627166"/>
            <a:ext cx="10515600" cy="313898"/>
          </a:xfrm>
        </p:spPr>
        <p:txBody>
          <a:bodyPr>
            <a:noAutofit/>
          </a:bodyPr>
          <a:lstStyle>
            <a:lvl1pPr marL="0" indent="0">
              <a:buFontTx/>
              <a:buNone/>
              <a:defRPr sz="1050">
                <a:latin typeface="Segoe UI" panose="020B0502040204020203" pitchFamily="34" charset="0"/>
                <a:ea typeface="Segoe UI" panose="020B0502040204020203" pitchFamily="34" charset="0"/>
                <a:cs typeface="Segoe UI" panose="020B0502040204020203" pitchFamily="34" charset="0"/>
              </a:defRPr>
            </a:lvl1pPr>
            <a:lvl5pPr marL="1371600" indent="0">
              <a:buNone/>
              <a:defRPr/>
            </a:lvl5pPr>
          </a:lstStyle>
          <a:p>
            <a:pPr lvl="0"/>
            <a:r>
              <a:rPr lang="es-ES" dirty="0"/>
              <a:t>Aquí iría la fuente del gráfico</a:t>
            </a:r>
          </a:p>
        </p:txBody>
      </p:sp>
      <p:sp>
        <p:nvSpPr>
          <p:cNvPr id="13" name="Marcador de número de diapositiva 5">
            <a:extLst>
              <a:ext uri="{FF2B5EF4-FFF2-40B4-BE49-F238E27FC236}">
                <a16:creationId xmlns:a16="http://schemas.microsoft.com/office/drawing/2014/main" id="{0D65247E-5E06-45F4-89EE-0C6067ABF87B}"/>
              </a:ext>
            </a:extLst>
          </p:cNvPr>
          <p:cNvSpPr>
            <a:spLocks noGrp="1"/>
          </p:cNvSpPr>
          <p:nvPr>
            <p:ph type="sldNum" sz="quarter" idx="4"/>
          </p:nvPr>
        </p:nvSpPr>
        <p:spPr>
          <a:xfrm>
            <a:off x="9484964" y="6356352"/>
            <a:ext cx="2743200" cy="365125"/>
          </a:xfrm>
          <a:prstGeom prst="rect">
            <a:avLst/>
          </a:prstGeom>
        </p:spPr>
        <p:txBody>
          <a:bodyPr vert="horz" lIns="91440" tIns="45720" rIns="91440" bIns="45720" rtlCol="0" anchor="ctr"/>
          <a:lstStyle>
            <a:lvl1pPr algn="r">
              <a:defRPr sz="900" b="1">
                <a:solidFill>
                  <a:schemeClr val="tx1">
                    <a:tint val="75000"/>
                  </a:schemeClr>
                </a:solidFill>
              </a:defRPr>
            </a:lvl1pPr>
          </a:lstStyle>
          <a:p>
            <a:fld id="{3C3F7654-D08C-4677-9048-7C9DC2973DAB}" type="slidenum">
              <a:rPr lang="es-ES" smtClean="0"/>
              <a:pPr/>
              <a:t>‹Nº›</a:t>
            </a:fld>
            <a:endParaRPr lang="es-ES" dirty="0"/>
          </a:p>
        </p:txBody>
      </p:sp>
      <p:pic>
        <p:nvPicPr>
          <p:cNvPr id="15" name="Imagen 14">
            <a:extLst>
              <a:ext uri="{FF2B5EF4-FFF2-40B4-BE49-F238E27FC236}">
                <a16:creationId xmlns:a16="http://schemas.microsoft.com/office/drawing/2014/main" id="{9519EB1E-CF9C-4C60-ADE2-9C765D3E7472}"/>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541182" y="6335689"/>
            <a:ext cx="1813829" cy="388209"/>
          </a:xfrm>
          <a:prstGeom prst="rect">
            <a:avLst/>
          </a:prstGeom>
        </p:spPr>
      </p:pic>
      <p:pic>
        <p:nvPicPr>
          <p:cNvPr id="16" name="Imagen 15">
            <a:extLst>
              <a:ext uri="{FF2B5EF4-FFF2-40B4-BE49-F238E27FC236}">
                <a16:creationId xmlns:a16="http://schemas.microsoft.com/office/drawing/2014/main" id="{F55A2076-2618-4D5C-81AB-1759969D990E}"/>
              </a:ext>
            </a:extLst>
          </p:cNvPr>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a:off x="10489973" y="6335689"/>
            <a:ext cx="1185656" cy="396000"/>
          </a:xfrm>
          <a:prstGeom prst="rect">
            <a:avLst/>
          </a:prstGeom>
        </p:spPr>
      </p:pic>
    </p:spTree>
    <p:extLst>
      <p:ext uri="{BB962C8B-B14F-4D97-AF65-F5344CB8AC3E}">
        <p14:creationId xmlns:p14="http://schemas.microsoft.com/office/powerpoint/2010/main" val="81841562"/>
      </p:ext>
    </p:extLst>
  </p:cSld>
  <p:clrMapOvr>
    <a:masterClrMapping/>
  </p:clrMapOvr>
  <p:transition spd="slow">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PORTADA ESTUDI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851328" y="1099400"/>
            <a:ext cx="10515600" cy="329289"/>
          </a:xfrm>
        </p:spPr>
        <p:txBody>
          <a:bodyPr anchor="b">
            <a:normAutofit/>
          </a:bodyPr>
          <a:lstStyle>
            <a:lvl1pPr algn="ctr" defTabSz="685800" rtl="0" eaLnBrk="1" latinLnBrk="0" hangingPunct="1">
              <a:lnSpc>
                <a:spcPct val="90000"/>
              </a:lnSpc>
              <a:spcBef>
                <a:spcPct val="0"/>
              </a:spcBef>
              <a:buNone/>
              <a:defRPr lang="es-ES" sz="2000" b="0" kern="1200" spc="600" baseline="0" dirty="0">
                <a:solidFill>
                  <a:srgbClr val="CD1C28"/>
                </a:solidFill>
                <a:latin typeface="Segoe UI Light" panose="020B0502040204020203" pitchFamily="34" charset="0"/>
                <a:ea typeface="Segoe UI" panose="020B0502040204020203" pitchFamily="34" charset="0"/>
                <a:cs typeface="Segoe UI" panose="020B0502040204020203" pitchFamily="34" charset="0"/>
              </a:defRPr>
            </a:lvl1pPr>
          </a:lstStyle>
          <a:p>
            <a:r>
              <a:rPr lang="es-ES" dirty="0"/>
              <a:t>AQUÍ VA EL ANTETÍTULO</a:t>
            </a:r>
          </a:p>
        </p:txBody>
      </p:sp>
      <p:sp>
        <p:nvSpPr>
          <p:cNvPr id="3" name="Marcador de texto 2"/>
          <p:cNvSpPr>
            <a:spLocks noGrp="1"/>
          </p:cNvSpPr>
          <p:nvPr>
            <p:ph type="body" idx="1" hasCustomPrompt="1"/>
          </p:nvPr>
        </p:nvSpPr>
        <p:spPr>
          <a:xfrm>
            <a:off x="851328" y="1694035"/>
            <a:ext cx="10515600" cy="480538"/>
          </a:xfrm>
        </p:spPr>
        <p:txBody>
          <a:bodyPr>
            <a:normAutofit/>
          </a:bodyPr>
          <a:lstStyle>
            <a:lvl1pPr marL="0" indent="0" algn="ctr">
              <a:buNone/>
              <a:defRPr sz="3200" b="0" spc="300" baseline="0">
                <a:solidFill>
                  <a:srgbClr val="CD1C28"/>
                </a:solidFill>
                <a:latin typeface="Segoe UI" panose="020B0502040204020203" pitchFamily="34" charset="0"/>
                <a:ea typeface="Segoe UI" panose="020B0502040204020203" pitchFamily="34" charset="0"/>
                <a:cs typeface="Segoe UI" panose="020B050204020402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dirty="0"/>
              <a:t>AQUÍ VA EL TÍTULO DEL ESTUDIO</a:t>
            </a:r>
          </a:p>
        </p:txBody>
      </p:sp>
      <p:sp>
        <p:nvSpPr>
          <p:cNvPr id="8" name="Marcador de texto 7"/>
          <p:cNvSpPr>
            <a:spLocks noGrp="1"/>
          </p:cNvSpPr>
          <p:nvPr>
            <p:ph type="body" sz="quarter" idx="10" hasCustomPrompt="1"/>
          </p:nvPr>
        </p:nvSpPr>
        <p:spPr>
          <a:xfrm>
            <a:off x="3388898" y="6104174"/>
            <a:ext cx="5401505" cy="250627"/>
          </a:xfrm>
        </p:spPr>
        <p:txBody>
          <a:bodyPr/>
          <a:lstStyle>
            <a:lvl1pPr marL="0" indent="0" algn="ctr">
              <a:buNone/>
              <a:defRPr sz="2400" spc="300">
                <a:solidFill>
                  <a:srgbClr val="CD1C28"/>
                </a:solidFill>
                <a:latin typeface="Segoe UI" panose="020B0502040204020203" pitchFamily="34" charset="0"/>
                <a:ea typeface="Segoe UI" panose="020B0502040204020203" pitchFamily="34" charset="0"/>
                <a:cs typeface="Segoe UI" panose="020B0502040204020203" pitchFamily="34" charset="0"/>
              </a:defRPr>
            </a:lvl1pPr>
          </a:lstStyle>
          <a:p>
            <a:r>
              <a:rPr lang="es-ES" sz="1400" dirty="0"/>
              <a:t>FECHA</a:t>
            </a:r>
            <a:r>
              <a:rPr lang="es-ES" sz="1400" baseline="0" dirty="0"/>
              <a:t> DEL ESTUDIO</a:t>
            </a:r>
            <a:endParaRPr lang="es-ES" sz="1400" dirty="0"/>
          </a:p>
        </p:txBody>
      </p:sp>
      <p:sp>
        <p:nvSpPr>
          <p:cNvPr id="7" name="Marcador de contenido 6"/>
          <p:cNvSpPr>
            <a:spLocks noGrp="1"/>
          </p:cNvSpPr>
          <p:nvPr>
            <p:ph sz="quarter" idx="11"/>
          </p:nvPr>
        </p:nvSpPr>
        <p:spPr>
          <a:xfrm>
            <a:off x="0" y="0"/>
            <a:ext cx="12192000" cy="6858000"/>
          </a:xfrm>
          <a:blipFill dpi="0" rotWithShape="1">
            <a:blip r:embed="rId2">
              <a:alphaModFix amt="10000"/>
            </a:blip>
            <a:srcRect/>
            <a:stretch>
              <a:fillRect/>
            </a:stretch>
          </a:blipFill>
        </p:spPr>
        <p:txBody>
          <a:bodyPr/>
          <a:lstStyle>
            <a:lvl1pPr marL="0" indent="0">
              <a:buNone/>
              <a:defRPr/>
            </a:lvl1pPr>
          </a:lstStyle>
          <a:p>
            <a:pPr lvl="0"/>
            <a:endParaRPr lang="es-ES" dirty="0"/>
          </a:p>
        </p:txBody>
      </p:sp>
    </p:spTree>
    <p:extLst>
      <p:ext uri="{BB962C8B-B14F-4D97-AF65-F5344CB8AC3E}">
        <p14:creationId xmlns:p14="http://schemas.microsoft.com/office/powerpoint/2010/main" val="3658792075"/>
      </p:ext>
    </p:extLst>
  </p:cSld>
  <p:clrMapOvr>
    <a:masterClrMapping/>
  </p:clrMapOvr>
  <p:transition spd="slow">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PORTADILLA SECCIÓN">
    <p:spTree>
      <p:nvGrpSpPr>
        <p:cNvPr id="1" name=""/>
        <p:cNvGrpSpPr/>
        <p:nvPr/>
      </p:nvGrpSpPr>
      <p:grpSpPr>
        <a:xfrm>
          <a:off x="0" y="0"/>
          <a:ext cx="0" cy="0"/>
          <a:chOff x="0" y="0"/>
          <a:chExt cx="0" cy="0"/>
        </a:xfrm>
      </p:grpSpPr>
      <p:grpSp>
        <p:nvGrpSpPr>
          <p:cNvPr id="24" name="Grupo 23"/>
          <p:cNvGrpSpPr/>
          <p:nvPr userDrawn="1"/>
        </p:nvGrpSpPr>
        <p:grpSpPr>
          <a:xfrm>
            <a:off x="0" y="0"/>
            <a:ext cx="12192000" cy="6978316"/>
            <a:chOff x="0" y="0"/>
            <a:chExt cx="9144000" cy="6978316"/>
          </a:xfrm>
        </p:grpSpPr>
        <p:pic>
          <p:nvPicPr>
            <p:cNvPr id="22" name="Imagen 2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0"/>
              <a:ext cx="9144000" cy="6978316"/>
            </a:xfrm>
            <a:prstGeom prst="rect">
              <a:avLst/>
            </a:prstGeom>
          </p:spPr>
        </p:pic>
        <p:pic>
          <p:nvPicPr>
            <p:cNvPr id="11" name="Imagen 10"/>
            <p:cNvPicPr>
              <a:picLocks noChangeAspect="1"/>
            </p:cNvPicPr>
            <p:nvPr userDrawn="1"/>
          </p:nvPicPr>
          <p:blipFill>
            <a:blip r:embed="rId3" cstate="email">
              <a:biLevel thresh="25000"/>
              <a:extLst>
                <a:ext uri="{28A0092B-C50C-407E-A947-70E740481C1C}">
                  <a14:useLocalDpi xmlns:a14="http://schemas.microsoft.com/office/drawing/2010/main" val="0"/>
                </a:ext>
              </a:extLst>
            </a:blip>
            <a:stretch>
              <a:fillRect/>
            </a:stretch>
          </p:blipFill>
          <p:spPr>
            <a:xfrm flipH="1">
              <a:off x="8382695" y="6105522"/>
              <a:ext cx="566250" cy="566250"/>
            </a:xfrm>
            <a:prstGeom prst="rect">
              <a:avLst/>
            </a:prstGeom>
          </p:spPr>
        </p:pic>
        <p:pic>
          <p:nvPicPr>
            <p:cNvPr id="12" name="Imagen 11"/>
            <p:cNvPicPr>
              <a:picLocks noChangeAspect="1"/>
            </p:cNvPicPr>
            <p:nvPr userDrawn="1"/>
          </p:nvPicPr>
          <p:blipFill>
            <a:blip r:embed="rId3" cstate="email">
              <a:biLevel thresh="25000"/>
              <a:extLst>
                <a:ext uri="{28A0092B-C50C-407E-A947-70E740481C1C}">
                  <a14:useLocalDpi xmlns:a14="http://schemas.microsoft.com/office/drawing/2010/main" val="0"/>
                </a:ext>
              </a:extLst>
            </a:blip>
            <a:stretch>
              <a:fillRect/>
            </a:stretch>
          </p:blipFill>
          <p:spPr>
            <a:xfrm rot="10800000" flipH="1">
              <a:off x="169017" y="122990"/>
              <a:ext cx="566250" cy="566250"/>
            </a:xfrm>
            <a:prstGeom prst="rect">
              <a:avLst/>
            </a:prstGeom>
          </p:spPr>
        </p:pic>
        <p:pic>
          <p:nvPicPr>
            <p:cNvPr id="13" name="Imagen 12"/>
            <p:cNvPicPr>
              <a:picLocks noChangeAspect="1"/>
            </p:cNvPicPr>
            <p:nvPr userDrawn="1"/>
          </p:nvPicPr>
          <p:blipFill>
            <a:blip r:embed="rId3" cstate="email">
              <a:biLevel thresh="25000"/>
              <a:extLst>
                <a:ext uri="{28A0092B-C50C-407E-A947-70E740481C1C}">
                  <a14:useLocalDpi xmlns:a14="http://schemas.microsoft.com/office/drawing/2010/main" val="0"/>
                </a:ext>
              </a:extLst>
            </a:blip>
            <a:stretch>
              <a:fillRect/>
            </a:stretch>
          </p:blipFill>
          <p:spPr>
            <a:xfrm rot="16200000" flipH="1">
              <a:off x="8382695" y="122990"/>
              <a:ext cx="566250" cy="566250"/>
            </a:xfrm>
            <a:prstGeom prst="rect">
              <a:avLst/>
            </a:prstGeom>
          </p:spPr>
        </p:pic>
        <p:pic>
          <p:nvPicPr>
            <p:cNvPr id="17" name="Imagen 16"/>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69016" y="6131994"/>
              <a:ext cx="2536100" cy="539778"/>
            </a:xfrm>
            <a:prstGeom prst="rect">
              <a:avLst/>
            </a:prstGeom>
          </p:spPr>
        </p:pic>
      </p:grpSp>
      <p:sp>
        <p:nvSpPr>
          <p:cNvPr id="7" name="Marcador de texto 2"/>
          <p:cNvSpPr>
            <a:spLocks noGrp="1"/>
          </p:cNvSpPr>
          <p:nvPr>
            <p:ph type="body" idx="1" hasCustomPrompt="1"/>
          </p:nvPr>
        </p:nvSpPr>
        <p:spPr>
          <a:xfrm>
            <a:off x="829365" y="5157539"/>
            <a:ext cx="10515600" cy="480538"/>
          </a:xfrm>
        </p:spPr>
        <p:txBody>
          <a:bodyPr>
            <a:noAutofit/>
          </a:bodyPr>
          <a:lstStyle>
            <a:lvl1pPr marL="0" indent="0" algn="ctr">
              <a:buNone/>
              <a:defRPr sz="3800" b="1" baseline="0">
                <a:solidFill>
                  <a:schemeClr val="bg1"/>
                </a:solidFill>
                <a:latin typeface="Arial Narrow" panose="020B0606020202030204" pitchFamily="34" charset="0"/>
                <a:ea typeface="Segoe UI" panose="020B0502040204020203" pitchFamily="34" charset="0"/>
                <a:cs typeface="Segoe UI" panose="020B0502040204020203" pitchFamily="34"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dirty="0"/>
              <a:t>Título de sección</a:t>
            </a:r>
          </a:p>
        </p:txBody>
      </p:sp>
      <p:pic>
        <p:nvPicPr>
          <p:cNvPr id="2" name="Imagen 1"/>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rot="13500000">
            <a:off x="2751011" y="5149772"/>
            <a:ext cx="426116" cy="568155"/>
          </a:xfrm>
          <a:prstGeom prst="rect">
            <a:avLst/>
          </a:prstGeom>
        </p:spPr>
      </p:pic>
      <p:pic>
        <p:nvPicPr>
          <p:cNvPr id="14" name="Imagen 13"/>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rot="13500000">
            <a:off x="2536905" y="5156290"/>
            <a:ext cx="426116" cy="568155"/>
          </a:xfrm>
          <a:prstGeom prst="rect">
            <a:avLst/>
          </a:prstGeom>
        </p:spPr>
      </p:pic>
      <p:pic>
        <p:nvPicPr>
          <p:cNvPr id="15" name="Imagen 14"/>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rot="2700000">
            <a:off x="9078565" y="5143254"/>
            <a:ext cx="426116" cy="568155"/>
          </a:xfrm>
          <a:prstGeom prst="rect">
            <a:avLst/>
          </a:prstGeom>
        </p:spPr>
      </p:pic>
      <p:pic>
        <p:nvPicPr>
          <p:cNvPr id="16" name="Imagen 15"/>
          <p:cNvPicPr>
            <a:picLocks noChangeAspect="1"/>
          </p:cNvPicPr>
          <p:nvPr userDrawn="1"/>
        </p:nvPicPr>
        <p:blipFill>
          <a:blip r:embed="rId5" cstate="email">
            <a:extLst>
              <a:ext uri="{28A0092B-C50C-407E-A947-70E740481C1C}">
                <a14:useLocalDpi xmlns:a14="http://schemas.microsoft.com/office/drawing/2010/main" val="0"/>
              </a:ext>
            </a:extLst>
          </a:blip>
          <a:stretch>
            <a:fillRect/>
          </a:stretch>
        </p:blipFill>
        <p:spPr>
          <a:xfrm rot="2700000">
            <a:off x="8864458" y="5149772"/>
            <a:ext cx="426116" cy="568155"/>
          </a:xfrm>
          <a:prstGeom prst="rect">
            <a:avLst/>
          </a:prstGeom>
        </p:spPr>
      </p:pic>
    </p:spTree>
    <p:extLst>
      <p:ext uri="{BB962C8B-B14F-4D97-AF65-F5344CB8AC3E}">
        <p14:creationId xmlns:p14="http://schemas.microsoft.com/office/powerpoint/2010/main" val="2542213501"/>
      </p:ext>
    </p:extLst>
  </p:cSld>
  <p:clrMapOvr>
    <a:masterClrMapping/>
  </p:clrMapOvr>
  <p:transition spd="slow">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Diapositiva de título">
    <p:spTree>
      <p:nvGrpSpPr>
        <p:cNvPr id="1" name=""/>
        <p:cNvGrpSpPr/>
        <p:nvPr/>
      </p:nvGrpSpPr>
      <p:grpSpPr>
        <a:xfrm>
          <a:off x="0" y="0"/>
          <a:ext cx="0" cy="0"/>
          <a:chOff x="0" y="0"/>
          <a:chExt cx="0" cy="0"/>
        </a:xfrm>
      </p:grpSpPr>
      <p:pic>
        <p:nvPicPr>
          <p:cNvPr id="2" name="Imagen 1"/>
          <p:cNvPicPr>
            <a:picLocks noChangeAspect="1"/>
          </p:cNvPicPr>
          <p:nvPr userDrawn="1"/>
        </p:nvPicPr>
        <p:blipFill rotWithShape="1">
          <a:blip r:embed="rId2">
            <a:extLst>
              <a:ext uri="{28A0092B-C50C-407E-A947-70E740481C1C}">
                <a14:useLocalDpi xmlns:a14="http://schemas.microsoft.com/office/drawing/2010/main" val="0"/>
              </a:ext>
            </a:extLst>
          </a:blip>
          <a:srcRect l="5354" r="5646"/>
          <a:stretch/>
        </p:blipFill>
        <p:spPr>
          <a:xfrm>
            <a:off x="-18197" y="0"/>
            <a:ext cx="12210197" cy="6858000"/>
          </a:xfrm>
          <a:prstGeom prst="rect">
            <a:avLst/>
          </a:prstGeom>
        </p:spPr>
      </p:pic>
      <p:pic>
        <p:nvPicPr>
          <p:cNvPr id="9" name="Imagen 8"/>
          <p:cNvPicPr>
            <a:picLocks noChangeAspect="1"/>
          </p:cNvPicPr>
          <p:nvPr userDrawn="1"/>
        </p:nvPicPr>
        <p:blipFill>
          <a:blip r:embed="rId3" cstate="print">
            <a:biLevel thresh="25000"/>
            <a:extLst>
              <a:ext uri="{28A0092B-C50C-407E-A947-70E740481C1C}">
                <a14:useLocalDpi xmlns:a14="http://schemas.microsoft.com/office/drawing/2010/main" val="0"/>
              </a:ext>
            </a:extLst>
          </a:blip>
          <a:stretch>
            <a:fillRect/>
          </a:stretch>
        </p:blipFill>
        <p:spPr>
          <a:xfrm rot="10800000" flipH="1">
            <a:off x="1489521" y="978033"/>
            <a:ext cx="391992" cy="293994"/>
          </a:xfrm>
          <a:prstGeom prst="rect">
            <a:avLst/>
          </a:prstGeom>
        </p:spPr>
      </p:pic>
      <p:pic>
        <p:nvPicPr>
          <p:cNvPr id="11" name="Imagen 10"/>
          <p:cNvPicPr>
            <a:picLocks noChangeAspect="1"/>
          </p:cNvPicPr>
          <p:nvPr userDrawn="1"/>
        </p:nvPicPr>
        <p:blipFill>
          <a:blip r:embed="rId4" cstate="print">
            <a:biLevel thresh="25000"/>
            <a:extLst>
              <a:ext uri="{28A0092B-C50C-407E-A947-70E740481C1C}">
                <a14:useLocalDpi xmlns:a14="http://schemas.microsoft.com/office/drawing/2010/main" val="0"/>
              </a:ext>
            </a:extLst>
          </a:blip>
          <a:stretch>
            <a:fillRect/>
          </a:stretch>
        </p:blipFill>
        <p:spPr>
          <a:xfrm flipH="1">
            <a:off x="10145046" y="1390581"/>
            <a:ext cx="433153" cy="324865"/>
          </a:xfrm>
          <a:prstGeom prst="rect">
            <a:avLst/>
          </a:prstGeom>
        </p:spPr>
      </p:pic>
      <p:pic>
        <p:nvPicPr>
          <p:cNvPr id="15" name="Imagen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90510" y="5319502"/>
            <a:ext cx="2010983" cy="638783"/>
          </a:xfrm>
          <a:prstGeom prst="rect">
            <a:avLst/>
          </a:prstGeom>
        </p:spPr>
      </p:pic>
      <p:sp>
        <p:nvSpPr>
          <p:cNvPr id="16" name="Título 1"/>
          <p:cNvSpPr txBox="1">
            <a:spLocks/>
          </p:cNvSpPr>
          <p:nvPr userDrawn="1"/>
        </p:nvSpPr>
        <p:spPr>
          <a:xfrm>
            <a:off x="827284" y="1225937"/>
            <a:ext cx="10515600" cy="329289"/>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lang="es-ES" sz="2000" b="0" kern="1200" spc="600" baseline="0" dirty="0">
                <a:solidFill>
                  <a:schemeClr val="bg1"/>
                </a:solidFill>
                <a:latin typeface="Segoe UI" panose="020B0502040204020203" pitchFamily="34" charset="0"/>
                <a:ea typeface="Segoe UI" panose="020B0502040204020203" pitchFamily="34" charset="0"/>
                <a:cs typeface="Segoe UI" panose="020B0502040204020203" pitchFamily="34" charset="0"/>
              </a:defRPr>
            </a:lvl1pPr>
          </a:lstStyle>
          <a:p>
            <a:pPr lvl="0"/>
            <a:r>
              <a:rPr lang="es-ES" sz="2400" dirty="0">
                <a:latin typeface="Segoe UI Light" panose="020B0502040204020203" pitchFamily="34" charset="0"/>
              </a:rPr>
              <a:t>PASIÓN POR LA INVESTIGACIÓN</a:t>
            </a:r>
          </a:p>
        </p:txBody>
      </p:sp>
      <p:sp>
        <p:nvSpPr>
          <p:cNvPr id="4" name="Marcador de contenido 3"/>
          <p:cNvSpPr>
            <a:spLocks noGrp="1"/>
          </p:cNvSpPr>
          <p:nvPr>
            <p:ph sz="quarter" idx="10" hasCustomPrompt="1"/>
          </p:nvPr>
        </p:nvSpPr>
        <p:spPr>
          <a:xfrm>
            <a:off x="3422318" y="6096754"/>
            <a:ext cx="5325533" cy="368215"/>
          </a:xfrm>
        </p:spPr>
        <p:txBody>
          <a:bodyPr>
            <a:noAutofit/>
          </a:bodyPr>
          <a:lstStyle>
            <a:lvl1pPr marL="0" indent="0" algn="ctr">
              <a:buFontTx/>
              <a:buNone/>
              <a:defRPr sz="1200" baseline="0">
                <a:solidFill>
                  <a:schemeClr val="bg1"/>
                </a:solidFill>
                <a:latin typeface="Arial Narrow" panose="020B0606020202030204" pitchFamily="34" charset="0"/>
              </a:defRPr>
            </a:lvl1pPr>
          </a:lstStyle>
          <a:p>
            <a:pPr lvl="0"/>
            <a:r>
              <a:rPr lang="es-ES" dirty="0"/>
              <a:t>Barcelona: Córcega, 329. 08037. T: 93 415 20 20</a:t>
            </a:r>
          </a:p>
          <a:p>
            <a:pPr lvl="0"/>
            <a:r>
              <a:rPr lang="es-ES" dirty="0"/>
              <a:t>Madrid: Núñez de Balboa, 120. 28006. T: 91 782 01 20</a:t>
            </a:r>
          </a:p>
        </p:txBody>
      </p:sp>
      <p:pic>
        <p:nvPicPr>
          <p:cNvPr id="10" name="Imagen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05027" y="3429000"/>
            <a:ext cx="633172" cy="474879"/>
          </a:xfrm>
          <a:prstGeom prst="rect">
            <a:avLst/>
          </a:prstGeom>
        </p:spPr>
      </p:pic>
      <p:pic>
        <p:nvPicPr>
          <p:cNvPr id="12" name="Imagen 1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5027" y="4478284"/>
            <a:ext cx="633172" cy="474879"/>
          </a:xfrm>
          <a:prstGeom prst="rect">
            <a:avLst/>
          </a:prstGeom>
        </p:spPr>
      </p:pic>
      <p:pic>
        <p:nvPicPr>
          <p:cNvPr id="13" name="Imagen 12"/>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05029" y="2379718"/>
            <a:ext cx="633172" cy="474879"/>
          </a:xfrm>
          <a:prstGeom prst="rect">
            <a:avLst/>
          </a:prstGeom>
        </p:spPr>
      </p:pic>
    </p:spTree>
    <p:extLst>
      <p:ext uri="{BB962C8B-B14F-4D97-AF65-F5344CB8AC3E}">
        <p14:creationId xmlns:p14="http://schemas.microsoft.com/office/powerpoint/2010/main" val="837170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6A0E49-D3CC-4410-870D-5826EB05ADC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0413F03-37F5-4E2B-BCAB-2ACBF05AEF50}"/>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387AB80-5A82-4054-885E-E95D12353B66}"/>
              </a:ext>
            </a:extLst>
          </p:cNvPr>
          <p:cNvSpPr>
            <a:spLocks noGrp="1"/>
          </p:cNvSpPr>
          <p:nvPr>
            <p:ph type="dt" sz="half" idx="10"/>
          </p:nvPr>
        </p:nvSpPr>
        <p:spPr/>
        <p:txBody>
          <a:bodyPr/>
          <a:lstStyle/>
          <a:p>
            <a:fld id="{7138806C-AB93-4C4D-9CDB-B16BD7593937}" type="datetimeFigureOut">
              <a:rPr lang="es-ES" smtClean="0"/>
              <a:t>02/02/2022</a:t>
            </a:fld>
            <a:endParaRPr lang="es-ES"/>
          </a:p>
        </p:txBody>
      </p:sp>
      <p:sp>
        <p:nvSpPr>
          <p:cNvPr id="5" name="Marcador de pie de página 4">
            <a:extLst>
              <a:ext uri="{FF2B5EF4-FFF2-40B4-BE49-F238E27FC236}">
                <a16:creationId xmlns:a16="http://schemas.microsoft.com/office/drawing/2014/main" id="{F30261AF-8E08-417A-8121-59D5786A1D3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064F13C-43B9-4818-99CC-F53E2EB02750}"/>
              </a:ext>
            </a:extLst>
          </p:cNvPr>
          <p:cNvSpPr>
            <a:spLocks noGrp="1"/>
          </p:cNvSpPr>
          <p:nvPr>
            <p:ph type="sldNum" sz="quarter" idx="12"/>
          </p:nvPr>
        </p:nvSpPr>
        <p:spPr/>
        <p:txBody>
          <a:bodyPr/>
          <a:lstStyle/>
          <a:p>
            <a:fld id="{D49E6389-F44C-49DA-B2E9-6900A33F904C}" type="slidenum">
              <a:rPr lang="es-ES" smtClean="0"/>
              <a:t>‹Nº›</a:t>
            </a:fld>
            <a:endParaRPr lang="es-ES"/>
          </a:p>
        </p:txBody>
      </p:sp>
    </p:spTree>
    <p:extLst>
      <p:ext uri="{BB962C8B-B14F-4D97-AF65-F5344CB8AC3E}">
        <p14:creationId xmlns:p14="http://schemas.microsoft.com/office/powerpoint/2010/main" val="18445756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7E0776-4BE1-4C9C-8D30-8665E88F0EA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535B5DB-6A92-4E86-A35E-0E416D193F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F107BF2-69FC-425D-B0E7-54E94ADD7111}"/>
              </a:ext>
            </a:extLst>
          </p:cNvPr>
          <p:cNvSpPr>
            <a:spLocks noGrp="1"/>
          </p:cNvSpPr>
          <p:nvPr>
            <p:ph type="dt" sz="half" idx="10"/>
          </p:nvPr>
        </p:nvSpPr>
        <p:spPr/>
        <p:txBody>
          <a:bodyPr/>
          <a:lstStyle/>
          <a:p>
            <a:fld id="{7138806C-AB93-4C4D-9CDB-B16BD7593937}" type="datetimeFigureOut">
              <a:rPr lang="es-ES" smtClean="0"/>
              <a:t>02/02/2022</a:t>
            </a:fld>
            <a:endParaRPr lang="es-ES"/>
          </a:p>
        </p:txBody>
      </p:sp>
      <p:sp>
        <p:nvSpPr>
          <p:cNvPr id="5" name="Marcador de pie de página 4">
            <a:extLst>
              <a:ext uri="{FF2B5EF4-FFF2-40B4-BE49-F238E27FC236}">
                <a16:creationId xmlns:a16="http://schemas.microsoft.com/office/drawing/2014/main" id="{7C86BB49-22E2-4439-9CFF-D6382B8E985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320DC557-B4B0-4651-8F49-F7D4C3268966}"/>
              </a:ext>
            </a:extLst>
          </p:cNvPr>
          <p:cNvSpPr>
            <a:spLocks noGrp="1"/>
          </p:cNvSpPr>
          <p:nvPr>
            <p:ph type="sldNum" sz="quarter" idx="12"/>
          </p:nvPr>
        </p:nvSpPr>
        <p:spPr/>
        <p:txBody>
          <a:bodyPr/>
          <a:lstStyle/>
          <a:p>
            <a:fld id="{D49E6389-F44C-49DA-B2E9-6900A33F904C}" type="slidenum">
              <a:rPr lang="es-ES" smtClean="0"/>
              <a:t>‹Nº›</a:t>
            </a:fld>
            <a:endParaRPr lang="es-ES"/>
          </a:p>
        </p:txBody>
      </p:sp>
    </p:spTree>
    <p:extLst>
      <p:ext uri="{BB962C8B-B14F-4D97-AF65-F5344CB8AC3E}">
        <p14:creationId xmlns:p14="http://schemas.microsoft.com/office/powerpoint/2010/main" val="3411739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9328056-2B22-490F-BB2F-DA4ABA210F7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5769239-5285-456E-828E-97D0D9CF3BDC}"/>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75BA6C9-3E4A-4796-A507-93288AB8DE9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AF021A1B-0733-4595-9F55-6A3EBA700485}"/>
              </a:ext>
            </a:extLst>
          </p:cNvPr>
          <p:cNvSpPr>
            <a:spLocks noGrp="1"/>
          </p:cNvSpPr>
          <p:nvPr>
            <p:ph type="dt" sz="half" idx="10"/>
          </p:nvPr>
        </p:nvSpPr>
        <p:spPr/>
        <p:txBody>
          <a:bodyPr/>
          <a:lstStyle/>
          <a:p>
            <a:fld id="{7138806C-AB93-4C4D-9CDB-B16BD7593937}" type="datetimeFigureOut">
              <a:rPr lang="es-ES" smtClean="0"/>
              <a:t>02/02/2022</a:t>
            </a:fld>
            <a:endParaRPr lang="es-ES"/>
          </a:p>
        </p:txBody>
      </p:sp>
      <p:sp>
        <p:nvSpPr>
          <p:cNvPr id="6" name="Marcador de pie de página 5">
            <a:extLst>
              <a:ext uri="{FF2B5EF4-FFF2-40B4-BE49-F238E27FC236}">
                <a16:creationId xmlns:a16="http://schemas.microsoft.com/office/drawing/2014/main" id="{551490F7-1F8C-43A6-A8D2-C61970D08407}"/>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75CF337-7456-44D2-AE56-30912CFD9BD5}"/>
              </a:ext>
            </a:extLst>
          </p:cNvPr>
          <p:cNvSpPr>
            <a:spLocks noGrp="1"/>
          </p:cNvSpPr>
          <p:nvPr>
            <p:ph type="sldNum" sz="quarter" idx="12"/>
          </p:nvPr>
        </p:nvSpPr>
        <p:spPr/>
        <p:txBody>
          <a:bodyPr/>
          <a:lstStyle/>
          <a:p>
            <a:fld id="{D49E6389-F44C-49DA-B2E9-6900A33F904C}" type="slidenum">
              <a:rPr lang="es-ES" smtClean="0"/>
              <a:t>‹Nº›</a:t>
            </a:fld>
            <a:endParaRPr lang="es-ES"/>
          </a:p>
        </p:txBody>
      </p:sp>
    </p:spTree>
    <p:extLst>
      <p:ext uri="{BB962C8B-B14F-4D97-AF65-F5344CB8AC3E}">
        <p14:creationId xmlns:p14="http://schemas.microsoft.com/office/powerpoint/2010/main" val="117412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6B7933-CBEB-47EA-9C5A-8A1D3DB160C0}"/>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C82D737-EFB1-4B19-92AA-8F55835520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F739D68-C131-45E1-B473-F0E90B90091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36F11B7-775C-4EE6-A1B0-6A75701347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CBC8A14-FF54-49D2-8DA5-DEA07EFD73A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AB6A82D-F321-46A2-9554-D3D669C21E0A}"/>
              </a:ext>
            </a:extLst>
          </p:cNvPr>
          <p:cNvSpPr>
            <a:spLocks noGrp="1"/>
          </p:cNvSpPr>
          <p:nvPr>
            <p:ph type="dt" sz="half" idx="10"/>
          </p:nvPr>
        </p:nvSpPr>
        <p:spPr/>
        <p:txBody>
          <a:bodyPr/>
          <a:lstStyle/>
          <a:p>
            <a:fld id="{7138806C-AB93-4C4D-9CDB-B16BD7593937}" type="datetimeFigureOut">
              <a:rPr lang="es-ES" smtClean="0"/>
              <a:t>02/02/2022</a:t>
            </a:fld>
            <a:endParaRPr lang="es-ES"/>
          </a:p>
        </p:txBody>
      </p:sp>
      <p:sp>
        <p:nvSpPr>
          <p:cNvPr id="8" name="Marcador de pie de página 7">
            <a:extLst>
              <a:ext uri="{FF2B5EF4-FFF2-40B4-BE49-F238E27FC236}">
                <a16:creationId xmlns:a16="http://schemas.microsoft.com/office/drawing/2014/main" id="{C4A94F30-A7C8-4699-AD83-93587E38C76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8DC2382-1777-4938-AA85-94177F2161EC}"/>
              </a:ext>
            </a:extLst>
          </p:cNvPr>
          <p:cNvSpPr>
            <a:spLocks noGrp="1"/>
          </p:cNvSpPr>
          <p:nvPr>
            <p:ph type="sldNum" sz="quarter" idx="12"/>
          </p:nvPr>
        </p:nvSpPr>
        <p:spPr/>
        <p:txBody>
          <a:bodyPr/>
          <a:lstStyle/>
          <a:p>
            <a:fld id="{D49E6389-F44C-49DA-B2E9-6900A33F904C}" type="slidenum">
              <a:rPr lang="es-ES" smtClean="0"/>
              <a:t>‹Nº›</a:t>
            </a:fld>
            <a:endParaRPr lang="es-ES"/>
          </a:p>
        </p:txBody>
      </p:sp>
    </p:spTree>
    <p:extLst>
      <p:ext uri="{BB962C8B-B14F-4D97-AF65-F5344CB8AC3E}">
        <p14:creationId xmlns:p14="http://schemas.microsoft.com/office/powerpoint/2010/main" val="1512088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898F78-41F6-4939-AC5A-5A00F3A0702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F89E3542-F9BC-457D-9AD1-C49D7797B4E6}"/>
              </a:ext>
            </a:extLst>
          </p:cNvPr>
          <p:cNvSpPr>
            <a:spLocks noGrp="1"/>
          </p:cNvSpPr>
          <p:nvPr>
            <p:ph type="dt" sz="half" idx="10"/>
          </p:nvPr>
        </p:nvSpPr>
        <p:spPr/>
        <p:txBody>
          <a:bodyPr/>
          <a:lstStyle/>
          <a:p>
            <a:fld id="{7138806C-AB93-4C4D-9CDB-B16BD7593937}" type="datetimeFigureOut">
              <a:rPr lang="es-ES" smtClean="0"/>
              <a:t>02/02/2022</a:t>
            </a:fld>
            <a:endParaRPr lang="es-ES"/>
          </a:p>
        </p:txBody>
      </p:sp>
      <p:sp>
        <p:nvSpPr>
          <p:cNvPr id="4" name="Marcador de pie de página 3">
            <a:extLst>
              <a:ext uri="{FF2B5EF4-FFF2-40B4-BE49-F238E27FC236}">
                <a16:creationId xmlns:a16="http://schemas.microsoft.com/office/drawing/2014/main" id="{893E2EEB-ECC7-4B01-BDB9-61DEFE9ACE93}"/>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F9AFF610-1A7C-4C40-BDA3-F8951F44BF31}"/>
              </a:ext>
            </a:extLst>
          </p:cNvPr>
          <p:cNvSpPr>
            <a:spLocks noGrp="1"/>
          </p:cNvSpPr>
          <p:nvPr>
            <p:ph type="sldNum" sz="quarter" idx="12"/>
          </p:nvPr>
        </p:nvSpPr>
        <p:spPr/>
        <p:txBody>
          <a:bodyPr/>
          <a:lstStyle/>
          <a:p>
            <a:fld id="{D49E6389-F44C-49DA-B2E9-6900A33F904C}" type="slidenum">
              <a:rPr lang="es-ES" smtClean="0"/>
              <a:t>‹Nº›</a:t>
            </a:fld>
            <a:endParaRPr lang="es-ES"/>
          </a:p>
        </p:txBody>
      </p:sp>
    </p:spTree>
    <p:extLst>
      <p:ext uri="{BB962C8B-B14F-4D97-AF65-F5344CB8AC3E}">
        <p14:creationId xmlns:p14="http://schemas.microsoft.com/office/powerpoint/2010/main" val="573153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F78D1B5-CFB2-4946-A215-44ABBBC55E6E}"/>
              </a:ext>
            </a:extLst>
          </p:cNvPr>
          <p:cNvSpPr>
            <a:spLocks noGrp="1"/>
          </p:cNvSpPr>
          <p:nvPr>
            <p:ph type="dt" sz="half" idx="10"/>
          </p:nvPr>
        </p:nvSpPr>
        <p:spPr/>
        <p:txBody>
          <a:bodyPr/>
          <a:lstStyle/>
          <a:p>
            <a:fld id="{7138806C-AB93-4C4D-9CDB-B16BD7593937}" type="datetimeFigureOut">
              <a:rPr lang="es-ES" smtClean="0"/>
              <a:t>02/02/2022</a:t>
            </a:fld>
            <a:endParaRPr lang="es-ES"/>
          </a:p>
        </p:txBody>
      </p:sp>
      <p:sp>
        <p:nvSpPr>
          <p:cNvPr id="3" name="Marcador de pie de página 2">
            <a:extLst>
              <a:ext uri="{FF2B5EF4-FFF2-40B4-BE49-F238E27FC236}">
                <a16:creationId xmlns:a16="http://schemas.microsoft.com/office/drawing/2014/main" id="{E4D25644-163F-4E77-9CFC-6677B37D6A6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AF3764BB-36F9-4FDA-AE8B-8F0974846609}"/>
              </a:ext>
            </a:extLst>
          </p:cNvPr>
          <p:cNvSpPr>
            <a:spLocks noGrp="1"/>
          </p:cNvSpPr>
          <p:nvPr>
            <p:ph type="sldNum" sz="quarter" idx="12"/>
          </p:nvPr>
        </p:nvSpPr>
        <p:spPr/>
        <p:txBody>
          <a:bodyPr/>
          <a:lstStyle/>
          <a:p>
            <a:fld id="{D49E6389-F44C-49DA-B2E9-6900A33F904C}" type="slidenum">
              <a:rPr lang="es-ES" smtClean="0"/>
              <a:t>‹Nº›</a:t>
            </a:fld>
            <a:endParaRPr lang="es-ES"/>
          </a:p>
        </p:txBody>
      </p:sp>
    </p:spTree>
    <p:extLst>
      <p:ext uri="{BB962C8B-B14F-4D97-AF65-F5344CB8AC3E}">
        <p14:creationId xmlns:p14="http://schemas.microsoft.com/office/powerpoint/2010/main" val="2964049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7B31C6-AFFF-410F-A591-1A1FC864C46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4B2847F-71AE-4589-812F-7139CF4718A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7F69CCC-40FB-49BE-8A1A-8FDF4CCB6B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EC16F43-E7D1-4971-BDAE-89B51B8D0A7B}"/>
              </a:ext>
            </a:extLst>
          </p:cNvPr>
          <p:cNvSpPr>
            <a:spLocks noGrp="1"/>
          </p:cNvSpPr>
          <p:nvPr>
            <p:ph type="dt" sz="half" idx="10"/>
          </p:nvPr>
        </p:nvSpPr>
        <p:spPr/>
        <p:txBody>
          <a:bodyPr/>
          <a:lstStyle/>
          <a:p>
            <a:fld id="{7138806C-AB93-4C4D-9CDB-B16BD7593937}" type="datetimeFigureOut">
              <a:rPr lang="es-ES" smtClean="0"/>
              <a:t>02/02/2022</a:t>
            </a:fld>
            <a:endParaRPr lang="es-ES"/>
          </a:p>
        </p:txBody>
      </p:sp>
      <p:sp>
        <p:nvSpPr>
          <p:cNvPr id="6" name="Marcador de pie de página 5">
            <a:extLst>
              <a:ext uri="{FF2B5EF4-FFF2-40B4-BE49-F238E27FC236}">
                <a16:creationId xmlns:a16="http://schemas.microsoft.com/office/drawing/2014/main" id="{685BE746-E678-4512-B13A-D156449CB6F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E6565ED-6D1D-4835-A80B-D79DE11395F2}"/>
              </a:ext>
            </a:extLst>
          </p:cNvPr>
          <p:cNvSpPr>
            <a:spLocks noGrp="1"/>
          </p:cNvSpPr>
          <p:nvPr>
            <p:ph type="sldNum" sz="quarter" idx="12"/>
          </p:nvPr>
        </p:nvSpPr>
        <p:spPr/>
        <p:txBody>
          <a:bodyPr/>
          <a:lstStyle/>
          <a:p>
            <a:fld id="{D49E6389-F44C-49DA-B2E9-6900A33F904C}" type="slidenum">
              <a:rPr lang="es-ES" smtClean="0"/>
              <a:t>‹Nº›</a:t>
            </a:fld>
            <a:endParaRPr lang="es-ES"/>
          </a:p>
        </p:txBody>
      </p:sp>
    </p:spTree>
    <p:extLst>
      <p:ext uri="{BB962C8B-B14F-4D97-AF65-F5344CB8AC3E}">
        <p14:creationId xmlns:p14="http://schemas.microsoft.com/office/powerpoint/2010/main" val="24955446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706A82-FD20-4367-B2EF-AFBA2CA754C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29280FA-4EC5-4AF0-A8A6-BC572D4380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45993FF-1CFA-4776-8A88-3C925DB44C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48F825E-A46D-4D84-A7E0-C4764E27C04D}"/>
              </a:ext>
            </a:extLst>
          </p:cNvPr>
          <p:cNvSpPr>
            <a:spLocks noGrp="1"/>
          </p:cNvSpPr>
          <p:nvPr>
            <p:ph type="dt" sz="half" idx="10"/>
          </p:nvPr>
        </p:nvSpPr>
        <p:spPr/>
        <p:txBody>
          <a:bodyPr/>
          <a:lstStyle/>
          <a:p>
            <a:fld id="{7138806C-AB93-4C4D-9CDB-B16BD7593937}" type="datetimeFigureOut">
              <a:rPr lang="es-ES" smtClean="0"/>
              <a:t>02/02/2022</a:t>
            </a:fld>
            <a:endParaRPr lang="es-ES"/>
          </a:p>
        </p:txBody>
      </p:sp>
      <p:sp>
        <p:nvSpPr>
          <p:cNvPr id="6" name="Marcador de pie de página 5">
            <a:extLst>
              <a:ext uri="{FF2B5EF4-FFF2-40B4-BE49-F238E27FC236}">
                <a16:creationId xmlns:a16="http://schemas.microsoft.com/office/drawing/2014/main" id="{61C094BE-912F-4D82-A3EB-049C7FE8FA8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D8EF6E6E-6982-4A9F-AE78-E5A395F2C12F}"/>
              </a:ext>
            </a:extLst>
          </p:cNvPr>
          <p:cNvSpPr>
            <a:spLocks noGrp="1"/>
          </p:cNvSpPr>
          <p:nvPr>
            <p:ph type="sldNum" sz="quarter" idx="12"/>
          </p:nvPr>
        </p:nvSpPr>
        <p:spPr/>
        <p:txBody>
          <a:bodyPr/>
          <a:lstStyle/>
          <a:p>
            <a:fld id="{D49E6389-F44C-49DA-B2E9-6900A33F904C}" type="slidenum">
              <a:rPr lang="es-ES" smtClean="0"/>
              <a:t>‹Nº›</a:t>
            </a:fld>
            <a:endParaRPr lang="es-ES"/>
          </a:p>
        </p:txBody>
      </p:sp>
    </p:spTree>
    <p:extLst>
      <p:ext uri="{BB962C8B-B14F-4D97-AF65-F5344CB8AC3E}">
        <p14:creationId xmlns:p14="http://schemas.microsoft.com/office/powerpoint/2010/main" val="22809100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F687247-8E2A-444A-9504-7EC141C13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1C3BB4-654D-44B2-83BD-14294994A3E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F788AFF-FAE1-488E-A23E-1F0DE13C54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38806C-AB93-4C4D-9CDB-B16BD7593937}" type="datetimeFigureOut">
              <a:rPr lang="es-ES" smtClean="0"/>
              <a:t>02/02/2022</a:t>
            </a:fld>
            <a:endParaRPr lang="es-ES"/>
          </a:p>
        </p:txBody>
      </p:sp>
      <p:sp>
        <p:nvSpPr>
          <p:cNvPr id="5" name="Marcador de pie de página 4">
            <a:extLst>
              <a:ext uri="{FF2B5EF4-FFF2-40B4-BE49-F238E27FC236}">
                <a16:creationId xmlns:a16="http://schemas.microsoft.com/office/drawing/2014/main" id="{528566FE-6C80-4FC7-ADAD-F740D55634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B4799E63-B178-4AD8-A726-F40DB0A201B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9E6389-F44C-49DA-B2E9-6900A33F904C}" type="slidenum">
              <a:rPr lang="es-ES" smtClean="0"/>
              <a:t>‹Nº›</a:t>
            </a:fld>
            <a:endParaRPr lang="es-ES"/>
          </a:p>
        </p:txBody>
      </p:sp>
    </p:spTree>
    <p:extLst>
      <p:ext uri="{BB962C8B-B14F-4D97-AF65-F5344CB8AC3E}">
        <p14:creationId xmlns:p14="http://schemas.microsoft.com/office/powerpoint/2010/main" val="20483943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9.xml"/><Relationship Id="rId1" Type="http://schemas.openxmlformats.org/officeDocument/2006/relationships/slideLayout" Target="../slideLayouts/slideLayout1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chart" Target="../charts/chart11.xml"/><Relationship Id="rId7" Type="http://schemas.openxmlformats.org/officeDocument/2006/relationships/image" Target="../media/image20.png"/><Relationship Id="rId2" Type="http://schemas.openxmlformats.org/officeDocument/2006/relationships/chart" Target="../charts/chart10.xml"/><Relationship Id="rId1" Type="http://schemas.openxmlformats.org/officeDocument/2006/relationships/slideLayout" Target="../slideLayouts/slideLayout12.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chart" Target="../charts/chart12.xml"/></Relationships>
</file>

<file path=ppt/slides/_rels/slide1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4.xml"/><Relationship Id="rId7" Type="http://schemas.openxmlformats.org/officeDocument/2006/relationships/image" Target="../media/image21.svg"/><Relationship Id="rId2" Type="http://schemas.openxmlformats.org/officeDocument/2006/relationships/chart" Target="../charts/chart13.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chart" Target="../charts/chart16.xml"/><Relationship Id="rId7" Type="http://schemas.openxmlformats.org/officeDocument/2006/relationships/image" Target="../media/image21.svg"/><Relationship Id="rId2" Type="http://schemas.openxmlformats.org/officeDocument/2006/relationships/chart" Target="../charts/chart15.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1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21.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chart" Target="../charts/chart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chart" Target="../charts/chart25.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7" Type="http://schemas.openxmlformats.org/officeDocument/2006/relationships/image" Target="../media/image21.svg"/><Relationship Id="rId2" Type="http://schemas.openxmlformats.org/officeDocument/2006/relationships/chart" Target="../charts/chart26.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chart" Target="../charts/chart29.xml"/><Relationship Id="rId7" Type="http://schemas.openxmlformats.org/officeDocument/2006/relationships/image" Target="../media/image21.svg"/><Relationship Id="rId2" Type="http://schemas.openxmlformats.org/officeDocument/2006/relationships/chart" Target="../charts/chart28.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_rels/slide3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12.xml"/><Relationship Id="rId4" Type="http://schemas.openxmlformats.org/officeDocument/2006/relationships/image" Target="../media/image31.emf"/></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30.xml"/><Relationship Id="rId1" Type="http://schemas.openxmlformats.org/officeDocument/2006/relationships/slideLayout" Target="../slideLayouts/slideLayout1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33.xml.rels><?xml version="1.0" encoding="UTF-8" standalone="yes"?>
<Relationships xmlns="http://schemas.openxmlformats.org/package/2006/relationships"><Relationship Id="rId2" Type="http://schemas.openxmlformats.org/officeDocument/2006/relationships/chart" Target="../charts/chart31.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32.xml"/><Relationship Id="rId1" Type="http://schemas.openxmlformats.org/officeDocument/2006/relationships/slideLayout" Target="../slideLayouts/slideLayout1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36.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33.xml"/><Relationship Id="rId1" Type="http://schemas.openxmlformats.org/officeDocument/2006/relationships/slideLayout" Target="../slideLayouts/slideLayout1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38.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12.xml"/><Relationship Id="rId4" Type="http://schemas.openxmlformats.org/officeDocument/2006/relationships/chart" Target="../charts/chart36.xml"/></Relationships>
</file>

<file path=ppt/slides/_rels/slide3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12.xml"/><Relationship Id="rId4" Type="http://schemas.openxmlformats.org/officeDocument/2006/relationships/chart" Target="../charts/chart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8" Type="http://schemas.openxmlformats.org/officeDocument/2006/relationships/chart" Target="../charts/chart42.xml"/><Relationship Id="rId3" Type="http://schemas.openxmlformats.org/officeDocument/2006/relationships/image" Target="../media/image18.png"/><Relationship Id="rId7" Type="http://schemas.openxmlformats.org/officeDocument/2006/relationships/image" Target="../media/image21.svg"/><Relationship Id="rId2" Type="http://schemas.openxmlformats.org/officeDocument/2006/relationships/chart" Target="../charts/chart40.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chart" Target="../charts/chart41.xml"/><Relationship Id="rId4" Type="http://schemas.openxmlformats.org/officeDocument/2006/relationships/image" Target="../media/image19.svg"/></Relationships>
</file>

<file path=ppt/slides/_rels/slide4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chart" Target="../charts/chart44.xml"/><Relationship Id="rId2" Type="http://schemas.openxmlformats.org/officeDocument/2006/relationships/chart" Target="../charts/chart43.xml"/><Relationship Id="rId1" Type="http://schemas.openxmlformats.org/officeDocument/2006/relationships/slideLayout" Target="../slideLayouts/slideLayout1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44.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hart" Target="../charts/chart46.xml"/><Relationship Id="rId1" Type="http://schemas.openxmlformats.org/officeDocument/2006/relationships/slideLayout" Target="../slideLayouts/slideLayout1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2.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7" Type="http://schemas.openxmlformats.org/officeDocument/2006/relationships/image" Target="../media/image21.svg"/><Relationship Id="rId2" Type="http://schemas.openxmlformats.org/officeDocument/2006/relationships/chart" Target="../charts/chart7.xml"/><Relationship Id="rId1" Type="http://schemas.openxmlformats.org/officeDocument/2006/relationships/slideLayout" Target="../slideLayouts/slideLayout12.xml"/><Relationship Id="rId6" Type="http://schemas.openxmlformats.org/officeDocument/2006/relationships/image" Target="../media/image20.png"/><Relationship Id="rId5" Type="http://schemas.openxmlformats.org/officeDocument/2006/relationships/image" Target="../media/image19.sv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a:extLst>
              <a:ext uri="{FF2B5EF4-FFF2-40B4-BE49-F238E27FC236}">
                <a16:creationId xmlns:a16="http://schemas.microsoft.com/office/drawing/2014/main" id="{E2AA055B-CB0D-4958-82A1-9608FF76BC9F}"/>
              </a:ext>
            </a:extLst>
          </p:cNvPr>
          <p:cNvSpPr>
            <a:spLocks noGrp="1"/>
          </p:cNvSpPr>
          <p:nvPr>
            <p:ph sz="quarter" idx="11"/>
          </p:nvPr>
        </p:nvSpPr>
        <p:spPr/>
        <p:txBody>
          <a:bodyPr/>
          <a:lstStyle/>
          <a:p>
            <a:endParaRPr lang="es-ES" dirty="0"/>
          </a:p>
          <a:p>
            <a:endParaRPr lang="es-ES" dirty="0"/>
          </a:p>
        </p:txBody>
      </p:sp>
      <p:sp>
        <p:nvSpPr>
          <p:cNvPr id="20" name="Título 9"/>
          <p:cNvSpPr>
            <a:spLocks noGrp="1"/>
          </p:cNvSpPr>
          <p:nvPr>
            <p:ph type="title"/>
          </p:nvPr>
        </p:nvSpPr>
        <p:spPr/>
        <p:txBody>
          <a:bodyPr>
            <a:normAutofit fontScale="90000"/>
          </a:bodyPr>
          <a:lstStyle/>
          <a:p>
            <a:pPr>
              <a:lnSpc>
                <a:spcPct val="110000"/>
              </a:lnSpc>
              <a:spcBef>
                <a:spcPct val="50000"/>
              </a:spcBef>
            </a:pPr>
            <a:br>
              <a:rPr lang="es-ES" dirty="0"/>
            </a:br>
            <a:br>
              <a:rPr lang="es-ES" dirty="0"/>
            </a:br>
            <a:br>
              <a:rPr lang="es-ES" dirty="0"/>
            </a:br>
            <a:br>
              <a:rPr lang="es-ES" dirty="0"/>
            </a:br>
            <a:br>
              <a:rPr lang="es-ES" dirty="0"/>
            </a:br>
            <a:br>
              <a:rPr lang="es-ES" dirty="0"/>
            </a:br>
            <a:br>
              <a:rPr lang="es-ES" dirty="0"/>
            </a:br>
            <a:br>
              <a:rPr lang="es-ES" dirty="0"/>
            </a:br>
            <a:br>
              <a:rPr lang="es-ES" dirty="0"/>
            </a:br>
            <a:br>
              <a:rPr lang="es-ES_tradnl" sz="2000" b="1" i="1" dirty="0">
                <a:latin typeface="Arial" charset="0"/>
                <a:cs typeface="Arial" charset="0"/>
              </a:rPr>
            </a:br>
            <a:br>
              <a:rPr lang="es-ES" dirty="0"/>
            </a:br>
            <a:r>
              <a:rPr lang="es-ES" dirty="0"/>
              <a:t>Estudio realizado por DYM </a:t>
            </a:r>
            <a:r>
              <a:rPr lang="es-ES" b="1" dirty="0">
                <a:latin typeface="Arial" charset="0"/>
                <a:cs typeface="Arial" charset="0"/>
              </a:rPr>
              <a:t>COEM</a:t>
            </a:r>
            <a:br>
              <a:rPr lang="es-ES" b="1" dirty="0">
                <a:latin typeface="Arial" charset="0"/>
                <a:cs typeface="Arial" charset="0"/>
              </a:rPr>
            </a:br>
            <a:r>
              <a:rPr lang="es-ES" b="1" dirty="0">
                <a:latin typeface="Arial" charset="0"/>
                <a:cs typeface="Arial" charset="0"/>
              </a:rPr>
              <a:t>E21159</a:t>
            </a:r>
            <a:br>
              <a:rPr lang="es-ES_tradnl" b="1" dirty="0">
                <a:latin typeface="Arial" charset="0"/>
                <a:cs typeface="Arial" charset="0"/>
              </a:rPr>
            </a:br>
            <a:endParaRPr lang="es-ES" dirty="0"/>
          </a:p>
        </p:txBody>
      </p:sp>
      <p:sp>
        <p:nvSpPr>
          <p:cNvPr id="22" name="Marcador de texto 14"/>
          <p:cNvSpPr>
            <a:spLocks noGrp="1"/>
          </p:cNvSpPr>
          <p:nvPr>
            <p:ph type="body" sz="quarter" idx="10"/>
          </p:nvPr>
        </p:nvSpPr>
        <p:spPr>
          <a:xfrm>
            <a:off x="4065674" y="6104173"/>
            <a:ext cx="4051129" cy="480538"/>
          </a:xfrm>
        </p:spPr>
        <p:txBody>
          <a:bodyPr>
            <a:normAutofit fontScale="47500" lnSpcReduction="20000"/>
          </a:bodyPr>
          <a:lstStyle/>
          <a:p>
            <a:r>
              <a:rPr lang="es-ES" dirty="0"/>
              <a:t>E21159</a:t>
            </a:r>
          </a:p>
          <a:p>
            <a:r>
              <a:rPr lang="es-ES" dirty="0"/>
              <a:t>NOVIEMBRE 2021 </a:t>
            </a:r>
          </a:p>
        </p:txBody>
      </p:sp>
      <p:sp>
        <p:nvSpPr>
          <p:cNvPr id="21" name="Marcador de texto 12"/>
          <p:cNvSpPr>
            <a:spLocks noGrp="1"/>
          </p:cNvSpPr>
          <p:nvPr>
            <p:ph type="body" idx="1"/>
          </p:nvPr>
        </p:nvSpPr>
        <p:spPr>
          <a:xfrm>
            <a:off x="2162496" y="1173422"/>
            <a:ext cx="7886700" cy="741262"/>
          </a:xfrm>
        </p:spPr>
        <p:txBody>
          <a:bodyPr>
            <a:noAutofit/>
          </a:bodyPr>
          <a:lstStyle/>
          <a:p>
            <a:endParaRPr lang="es-ES" sz="2400" b="1" dirty="0"/>
          </a:p>
          <a:p>
            <a:r>
              <a:rPr lang="es-ES" sz="2400" b="1" dirty="0"/>
              <a:t>SITUACIÓN ACTUAL DE LA PROFESIÓN E IMAGEN DEL COLEGIO</a:t>
            </a:r>
          </a:p>
        </p:txBody>
      </p:sp>
      <p:pic>
        <p:nvPicPr>
          <p:cNvPr id="24" name="Imagen 2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065674" y="5418620"/>
            <a:ext cx="1071718" cy="453904"/>
          </a:xfrm>
          <a:prstGeom prst="rect">
            <a:avLst/>
          </a:prstGeom>
        </p:spPr>
      </p:pic>
      <p:pic>
        <p:nvPicPr>
          <p:cNvPr id="11" name="Picture 2" descr="https://encrypted-tbn0.gstatic.com/images?q=tbn:ANd9GcSuMR1VzExQ0iU0YtelG8O1aU7QNu7j2-lLXFlSgqWJATgEHkgelw">
            <a:extLst>
              <a:ext uri="{FF2B5EF4-FFF2-40B4-BE49-F238E27FC236}">
                <a16:creationId xmlns:a16="http://schemas.microsoft.com/office/drawing/2014/main" id="{1B0F897A-25A6-4339-A50E-83B85B6FDB87}"/>
              </a:ext>
            </a:extLst>
          </p:cNvPr>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37236" t="32128" r="37062" b="31350"/>
          <a:stretch/>
        </p:blipFill>
        <p:spPr bwMode="auto">
          <a:xfrm>
            <a:off x="6862361" y="5404524"/>
            <a:ext cx="1254442" cy="4680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legio Oficial de Odontólogos y Estomatólogos de la I región | COEM">
            <a:extLst>
              <a:ext uri="{FF2B5EF4-FFF2-40B4-BE49-F238E27FC236}">
                <a16:creationId xmlns:a16="http://schemas.microsoft.com/office/drawing/2014/main" id="{B2A98B06-DDC8-4C5D-9A0D-2E529F29B1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32853" y="2528089"/>
            <a:ext cx="5116770" cy="28020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211856"/>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n-US" sz="1800" u="sng" dirty="0"/>
              <a:t>CENTRO DE TRABAJO PRINCIPAL Y ACCESO AL PUESTO </a:t>
            </a:r>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SITUACIÓN LABORAL ACTUAL</a:t>
            </a:r>
          </a:p>
        </p:txBody>
      </p:sp>
      <p:sp>
        <p:nvSpPr>
          <p:cNvPr id="10" name="CuadroTexto 9"/>
          <p:cNvSpPr txBox="1"/>
          <p:nvPr/>
        </p:nvSpPr>
        <p:spPr>
          <a:xfrm>
            <a:off x="1919536" y="1581361"/>
            <a:ext cx="8488582" cy="553998"/>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P15. Dígame ¿en qué tipo de centro odontológico está trabajando usted?</a:t>
            </a:r>
          </a:p>
          <a:p>
            <a:br>
              <a:rPr lang="es-ES" sz="1000" i="1" dirty="0">
                <a:latin typeface="Gisha" panose="020B0502040204020203" pitchFamily="34" charset="-79"/>
                <a:cs typeface="Gisha" panose="020B0502040204020203" pitchFamily="34" charset="-79"/>
              </a:rPr>
            </a:br>
            <a:endParaRPr lang="es-ES" sz="1000" i="1" dirty="0">
              <a:latin typeface="Gisha" panose="020B0502040204020203" pitchFamily="34" charset="-79"/>
              <a:cs typeface="Gisha" panose="020B0502040204020203" pitchFamily="34" charset="-79"/>
            </a:endParaRPr>
          </a:p>
        </p:txBody>
      </p:sp>
      <p:sp>
        <p:nvSpPr>
          <p:cNvPr id="21" name="CuadroTexto 20"/>
          <p:cNvSpPr txBox="1"/>
          <p:nvPr/>
        </p:nvSpPr>
        <p:spPr>
          <a:xfrm>
            <a:off x="2141568" y="5693118"/>
            <a:ext cx="7908865" cy="261610"/>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La consulta privada continúa siendo el centro más frecuente de trabajo.</a:t>
            </a:r>
          </a:p>
        </p:txBody>
      </p:sp>
      <p:sp>
        <p:nvSpPr>
          <p:cNvPr id="11" name="Text Box 4"/>
          <p:cNvSpPr txBox="1">
            <a:spLocks noChangeArrowheads="1"/>
          </p:cNvSpPr>
          <p:nvPr/>
        </p:nvSpPr>
        <p:spPr bwMode="auto">
          <a:xfrm>
            <a:off x="4890431" y="2008401"/>
            <a:ext cx="2411138"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CENTRO DE TRABAJO PRINCIPAL</a:t>
            </a:r>
          </a:p>
        </p:txBody>
      </p:sp>
      <p:graphicFrame>
        <p:nvGraphicFramePr>
          <p:cNvPr id="14" name="Object 48"/>
          <p:cNvGraphicFramePr>
            <a:graphicFrameLocks noChangeAspect="1"/>
          </p:cNvGraphicFramePr>
          <p:nvPr>
            <p:extLst>
              <p:ext uri="{D42A27DB-BD31-4B8C-83A1-F6EECF244321}">
                <p14:modId xmlns:p14="http://schemas.microsoft.com/office/powerpoint/2010/main" val="3632411488"/>
              </p:ext>
            </p:extLst>
          </p:nvPr>
        </p:nvGraphicFramePr>
        <p:xfrm>
          <a:off x="1902441" y="2508225"/>
          <a:ext cx="8387118" cy="3057935"/>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Box 4">
            <a:extLst>
              <a:ext uri="{FF2B5EF4-FFF2-40B4-BE49-F238E27FC236}">
                <a16:creationId xmlns:a16="http://schemas.microsoft.com/office/drawing/2014/main" id="{F37A2091-FF27-4608-A7AF-26064C24535F}"/>
              </a:ext>
            </a:extLst>
          </p:cNvPr>
          <p:cNvSpPr txBox="1">
            <a:spLocks noChangeArrowheads="1"/>
          </p:cNvSpPr>
          <p:nvPr/>
        </p:nvSpPr>
        <p:spPr bwMode="auto">
          <a:xfrm>
            <a:off x="4457786" y="2199987"/>
            <a:ext cx="3276428" cy="3693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Trabaja como odontólogo 2019 (761).</a:t>
            </a:r>
          </a:p>
          <a:p>
            <a:pPr algn="ctr"/>
            <a:r>
              <a:rPr lang="es-ES" sz="900" dirty="0"/>
              <a:t>Base Trabaja como odontólogo 2021 (748)</a:t>
            </a:r>
          </a:p>
        </p:txBody>
      </p:sp>
      <p:sp>
        <p:nvSpPr>
          <p:cNvPr id="15" name="11 CuadroTexto">
            <a:extLst>
              <a:ext uri="{FF2B5EF4-FFF2-40B4-BE49-F238E27FC236}">
                <a16:creationId xmlns:a16="http://schemas.microsoft.com/office/drawing/2014/main" id="{47B0925A-DF87-4901-AAA3-BFCC63C73A50}"/>
              </a:ext>
            </a:extLst>
          </p:cNvPr>
          <p:cNvSpPr txBox="1"/>
          <p:nvPr/>
        </p:nvSpPr>
        <p:spPr>
          <a:xfrm>
            <a:off x="5367712" y="6266584"/>
            <a:ext cx="1673397"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Subida significativa vs 2019</a:t>
            </a:r>
          </a:p>
        </p:txBody>
      </p:sp>
      <p:pic>
        <p:nvPicPr>
          <p:cNvPr id="17" name="Gráfico 16" descr="Círculo con flecha a la izquierda">
            <a:extLst>
              <a:ext uri="{FF2B5EF4-FFF2-40B4-BE49-F238E27FC236}">
                <a16:creationId xmlns:a16="http://schemas.microsoft.com/office/drawing/2014/main" id="{891ECCB9-40A4-4FE7-B127-687FF052CB18}"/>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5070012" y="6225457"/>
            <a:ext cx="297701" cy="297701"/>
          </a:xfrm>
          <a:prstGeom prst="rect">
            <a:avLst/>
          </a:prstGeom>
        </p:spPr>
      </p:pic>
      <p:pic>
        <p:nvPicPr>
          <p:cNvPr id="18" name="Gráfico 27" descr="Círculo con flecha a la izquierda">
            <a:extLst>
              <a:ext uri="{FF2B5EF4-FFF2-40B4-BE49-F238E27FC236}">
                <a16:creationId xmlns:a16="http://schemas.microsoft.com/office/drawing/2014/main" id="{B29093D4-51E6-40A8-B296-14CAB65978E3}"/>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5070011" y="6523158"/>
            <a:ext cx="297701" cy="297701"/>
          </a:xfrm>
          <a:prstGeom prst="rect">
            <a:avLst/>
          </a:prstGeom>
        </p:spPr>
      </p:pic>
      <p:sp>
        <p:nvSpPr>
          <p:cNvPr id="19" name="11 CuadroTexto">
            <a:extLst>
              <a:ext uri="{FF2B5EF4-FFF2-40B4-BE49-F238E27FC236}">
                <a16:creationId xmlns:a16="http://schemas.microsoft.com/office/drawing/2014/main" id="{FD4AAD86-6216-4189-9704-FB01923CE11B}"/>
              </a:ext>
            </a:extLst>
          </p:cNvPr>
          <p:cNvSpPr txBox="1"/>
          <p:nvPr/>
        </p:nvSpPr>
        <p:spPr>
          <a:xfrm>
            <a:off x="5367712" y="6564285"/>
            <a:ext cx="1811545"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Descenso significativo vs 2019</a:t>
            </a:r>
          </a:p>
        </p:txBody>
      </p:sp>
    </p:spTree>
    <p:extLst>
      <p:ext uri="{BB962C8B-B14F-4D97-AF65-F5344CB8AC3E}">
        <p14:creationId xmlns:p14="http://schemas.microsoft.com/office/powerpoint/2010/main" val="330298937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n-US" sz="1800" u="sng" dirty="0"/>
              <a:t>CENTRO DE TRABAJO PRINCIPAL Y ACCESO AL PUESTO </a:t>
            </a:r>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SITUACIÓN LABORAL ACTUAL</a:t>
            </a:r>
          </a:p>
        </p:txBody>
      </p:sp>
      <p:sp>
        <p:nvSpPr>
          <p:cNvPr id="10" name="CuadroTexto 9"/>
          <p:cNvSpPr txBox="1"/>
          <p:nvPr/>
        </p:nvSpPr>
        <p:spPr>
          <a:xfrm>
            <a:off x="1919536" y="1581361"/>
            <a:ext cx="8488582" cy="553998"/>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P15. Dígame ¿en qué tipo de centro odontológico está trabajando usted?</a:t>
            </a:r>
          </a:p>
          <a:p>
            <a:br>
              <a:rPr lang="es-ES" sz="1000" i="1" dirty="0">
                <a:latin typeface="Gisha" panose="020B0502040204020203" pitchFamily="34" charset="-79"/>
                <a:cs typeface="Gisha" panose="020B0502040204020203" pitchFamily="34" charset="-79"/>
              </a:rPr>
            </a:br>
            <a:endParaRPr lang="es-ES" sz="1000" i="1" dirty="0">
              <a:latin typeface="Gisha" panose="020B0502040204020203" pitchFamily="34" charset="-79"/>
              <a:cs typeface="Gisha" panose="020B0502040204020203" pitchFamily="34" charset="-79"/>
            </a:endParaRPr>
          </a:p>
        </p:txBody>
      </p:sp>
      <p:sp>
        <p:nvSpPr>
          <p:cNvPr id="16" name="CuadroTexto 15">
            <a:extLst>
              <a:ext uri="{FF2B5EF4-FFF2-40B4-BE49-F238E27FC236}">
                <a16:creationId xmlns:a16="http://schemas.microsoft.com/office/drawing/2014/main" id="{3D83E8DD-6488-4EB2-871A-26514843676A}"/>
              </a:ext>
            </a:extLst>
          </p:cNvPr>
          <p:cNvSpPr txBox="1"/>
          <p:nvPr/>
        </p:nvSpPr>
        <p:spPr>
          <a:xfrm>
            <a:off x="2141568" y="5693118"/>
            <a:ext cx="7908865" cy="261610"/>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El trabajo en las clínicas de aseguradoras es más probable en mujeres y en jóvenes.</a:t>
            </a:r>
          </a:p>
        </p:txBody>
      </p:sp>
      <p:pic>
        <p:nvPicPr>
          <p:cNvPr id="4" name="Imagen 3">
            <a:extLst>
              <a:ext uri="{FF2B5EF4-FFF2-40B4-BE49-F238E27FC236}">
                <a16:creationId xmlns:a16="http://schemas.microsoft.com/office/drawing/2014/main" id="{EEB75739-F856-4B9F-8A24-B2D3FB264A85}"/>
              </a:ext>
            </a:extLst>
          </p:cNvPr>
          <p:cNvPicPr>
            <a:picLocks noChangeAspect="1"/>
          </p:cNvPicPr>
          <p:nvPr/>
        </p:nvPicPr>
        <p:blipFill>
          <a:blip r:embed="rId2"/>
          <a:stretch>
            <a:fillRect/>
          </a:stretch>
        </p:blipFill>
        <p:spPr>
          <a:xfrm>
            <a:off x="2305050" y="2368725"/>
            <a:ext cx="7581900" cy="2324100"/>
          </a:xfrm>
          <a:prstGeom prst="rect">
            <a:avLst/>
          </a:prstGeom>
        </p:spPr>
      </p:pic>
      <p:sp>
        <p:nvSpPr>
          <p:cNvPr id="7" name="11 CuadroTexto">
            <a:extLst>
              <a:ext uri="{FF2B5EF4-FFF2-40B4-BE49-F238E27FC236}">
                <a16:creationId xmlns:a16="http://schemas.microsoft.com/office/drawing/2014/main" id="{3D60D2DB-35F7-4CD5-8115-28A4143FF7A8}"/>
              </a:ext>
            </a:extLst>
          </p:cNvPr>
          <p:cNvSpPr txBox="1"/>
          <p:nvPr/>
        </p:nvSpPr>
        <p:spPr>
          <a:xfrm>
            <a:off x="5367712" y="6069039"/>
            <a:ext cx="2661779" cy="307777"/>
          </a:xfrm>
          <a:prstGeom prst="rect">
            <a:avLst/>
          </a:prstGeom>
          <a:noFill/>
        </p:spPr>
        <p:txBody>
          <a:bodyPr wrap="square" rtlCol="0">
            <a:spAutoFit/>
          </a:bodyPr>
          <a:lstStyle/>
          <a:p>
            <a:pPr algn="just"/>
            <a:r>
              <a:rPr lang="es-ES_tradnl" sz="1400" b="1" i="1" dirty="0">
                <a:solidFill>
                  <a:srgbClr val="C00000"/>
                </a:solidFill>
                <a:latin typeface="Segoe UI" panose="020B0502040204020203" pitchFamily="34" charset="0"/>
                <a:cs typeface="Segoe UI" panose="020B0502040204020203" pitchFamily="34" charset="0"/>
              </a:rPr>
              <a:t>&lt; </a:t>
            </a:r>
            <a:r>
              <a:rPr lang="es-ES_tradnl" sz="800" i="1" dirty="0">
                <a:latin typeface="Segoe UI" panose="020B0502040204020203" pitchFamily="34" charset="0"/>
                <a:cs typeface="Segoe UI" panose="020B0502040204020203" pitchFamily="34" charset="0"/>
              </a:rPr>
              <a:t>Diferencia negativa significativa  vs total</a:t>
            </a:r>
          </a:p>
        </p:txBody>
      </p:sp>
      <p:sp>
        <p:nvSpPr>
          <p:cNvPr id="11" name="11 CuadroTexto">
            <a:extLst>
              <a:ext uri="{FF2B5EF4-FFF2-40B4-BE49-F238E27FC236}">
                <a16:creationId xmlns:a16="http://schemas.microsoft.com/office/drawing/2014/main" id="{0668C43F-5E22-48B6-B68F-EF4E051F3EB1}"/>
              </a:ext>
            </a:extLst>
          </p:cNvPr>
          <p:cNvSpPr txBox="1"/>
          <p:nvPr/>
        </p:nvSpPr>
        <p:spPr>
          <a:xfrm>
            <a:off x="5367712" y="6297068"/>
            <a:ext cx="2417751" cy="307777"/>
          </a:xfrm>
          <a:prstGeom prst="rect">
            <a:avLst/>
          </a:prstGeom>
          <a:noFill/>
        </p:spPr>
        <p:txBody>
          <a:bodyPr wrap="square" rtlCol="0">
            <a:spAutoFit/>
          </a:bodyPr>
          <a:lstStyle/>
          <a:p>
            <a:pPr algn="just"/>
            <a:r>
              <a:rPr lang="es-ES_tradnl" sz="1400" b="1" i="1" dirty="0">
                <a:solidFill>
                  <a:schemeClr val="accent6">
                    <a:lumMod val="75000"/>
                  </a:schemeClr>
                </a:solidFill>
                <a:latin typeface="Segoe UI" panose="020B0502040204020203" pitchFamily="34" charset="0"/>
                <a:cs typeface="Segoe UI" panose="020B0502040204020203" pitchFamily="34" charset="0"/>
              </a:rPr>
              <a:t>&gt;</a:t>
            </a:r>
            <a:r>
              <a:rPr lang="es-ES_tradnl" sz="800" i="1" dirty="0">
                <a:latin typeface="Segoe UI" panose="020B0502040204020203" pitchFamily="34" charset="0"/>
                <a:cs typeface="Segoe UI" panose="020B0502040204020203" pitchFamily="34" charset="0"/>
              </a:rPr>
              <a:t> Diferencia positiva significativa vs total</a:t>
            </a:r>
          </a:p>
        </p:txBody>
      </p:sp>
    </p:spTree>
    <p:extLst>
      <p:ext uri="{BB962C8B-B14F-4D97-AF65-F5344CB8AC3E}">
        <p14:creationId xmlns:p14="http://schemas.microsoft.com/office/powerpoint/2010/main" val="140404263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n-US" sz="1800" u="sng" dirty="0"/>
              <a:t>EXPERIENCIA Y TIPO DE CONTRATO/JORNADA</a:t>
            </a:r>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SITUACIÓN LABORAL ACTUAL</a:t>
            </a:r>
          </a:p>
        </p:txBody>
      </p:sp>
      <p:sp>
        <p:nvSpPr>
          <p:cNvPr id="10" name="CuadroTexto 9"/>
          <p:cNvSpPr txBox="1"/>
          <p:nvPr/>
        </p:nvSpPr>
        <p:spPr>
          <a:xfrm>
            <a:off x="1919536" y="1581361"/>
            <a:ext cx="8488582" cy="553998"/>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P15b. ¿Cuánto tiempo lleva usted en su actual trabajo como odontólogo?</a:t>
            </a:r>
            <a:br>
              <a:rPr lang="es-ES" sz="1000" i="1" dirty="0">
                <a:latin typeface="Gisha" panose="020B0502040204020203" pitchFamily="34" charset="-79"/>
                <a:cs typeface="Gisha" panose="020B0502040204020203" pitchFamily="34" charset="-79"/>
              </a:rPr>
            </a:br>
            <a:r>
              <a:rPr lang="es-ES" sz="1000" i="1" dirty="0">
                <a:latin typeface="Gisha" panose="020B0502040204020203" pitchFamily="34" charset="-79"/>
                <a:cs typeface="Gisha" panose="020B0502040204020203" pitchFamily="34" charset="-79"/>
              </a:rPr>
              <a:t>P17. Y ¿qué tipo de contrato tiene usted en la actualidad?</a:t>
            </a:r>
            <a:br>
              <a:rPr lang="es-ES" sz="1000" i="1" dirty="0">
                <a:latin typeface="Gisha" panose="020B0502040204020203" pitchFamily="34" charset="-79"/>
                <a:cs typeface="Gisha" panose="020B0502040204020203" pitchFamily="34" charset="-79"/>
              </a:rPr>
            </a:br>
            <a:r>
              <a:rPr lang="es-ES" sz="1000" i="1" dirty="0">
                <a:latin typeface="Gisha" panose="020B0502040204020203" pitchFamily="34" charset="-79"/>
                <a:cs typeface="Gisha" panose="020B0502040204020203" pitchFamily="34" charset="-79"/>
              </a:rPr>
              <a:t>P16. Y ¿qué tipo de jornada tiene usted? </a:t>
            </a:r>
          </a:p>
        </p:txBody>
      </p:sp>
      <p:sp>
        <p:nvSpPr>
          <p:cNvPr id="21" name="CuadroTexto 20"/>
          <p:cNvSpPr txBox="1"/>
          <p:nvPr/>
        </p:nvSpPr>
        <p:spPr>
          <a:xfrm>
            <a:off x="2096662" y="5567852"/>
            <a:ext cx="7908865" cy="430887"/>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Aunque el perfil laboral de los odontólogos es muy similar al de 2019, se observan algunos cambios relevantes, como son la pérdida de peso del contrato indefinido y el aumento de peso de la jornada parcial</a:t>
            </a:r>
          </a:p>
        </p:txBody>
      </p:sp>
      <p:sp>
        <p:nvSpPr>
          <p:cNvPr id="39" name="Text Box 4"/>
          <p:cNvSpPr txBox="1">
            <a:spLocks noChangeArrowheads="1"/>
          </p:cNvSpPr>
          <p:nvPr/>
        </p:nvSpPr>
        <p:spPr bwMode="auto">
          <a:xfrm>
            <a:off x="2163302" y="2160317"/>
            <a:ext cx="1892270" cy="415498"/>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TIEMPO ACTUAL TRABAJO ODONTÓLOGO</a:t>
            </a:r>
          </a:p>
        </p:txBody>
      </p:sp>
      <p:graphicFrame>
        <p:nvGraphicFramePr>
          <p:cNvPr id="41" name="Object 48"/>
          <p:cNvGraphicFramePr>
            <a:graphicFrameLocks noChangeAspect="1"/>
          </p:cNvGraphicFramePr>
          <p:nvPr>
            <p:extLst>
              <p:ext uri="{D42A27DB-BD31-4B8C-83A1-F6EECF244321}">
                <p14:modId xmlns:p14="http://schemas.microsoft.com/office/powerpoint/2010/main" val="120343679"/>
              </p:ext>
            </p:extLst>
          </p:nvPr>
        </p:nvGraphicFramePr>
        <p:xfrm>
          <a:off x="841822" y="2827813"/>
          <a:ext cx="3542702" cy="2952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4"/>
          <p:cNvSpPr txBox="1">
            <a:spLocks noChangeArrowheads="1"/>
          </p:cNvSpPr>
          <p:nvPr/>
        </p:nvSpPr>
        <p:spPr bwMode="auto">
          <a:xfrm>
            <a:off x="5311846" y="2164281"/>
            <a:ext cx="1892270"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TIPO CONTRATO</a:t>
            </a:r>
          </a:p>
        </p:txBody>
      </p:sp>
      <p:graphicFrame>
        <p:nvGraphicFramePr>
          <p:cNvPr id="14" name="Object 48"/>
          <p:cNvGraphicFramePr>
            <a:graphicFrameLocks noChangeAspect="1"/>
          </p:cNvGraphicFramePr>
          <p:nvPr>
            <p:extLst>
              <p:ext uri="{D42A27DB-BD31-4B8C-83A1-F6EECF244321}">
                <p14:modId xmlns:p14="http://schemas.microsoft.com/office/powerpoint/2010/main" val="3001124844"/>
              </p:ext>
            </p:extLst>
          </p:nvPr>
        </p:nvGraphicFramePr>
        <p:xfrm>
          <a:off x="4384524" y="2809674"/>
          <a:ext cx="3542702" cy="29520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Box 4"/>
          <p:cNvSpPr txBox="1">
            <a:spLocks noChangeArrowheads="1"/>
          </p:cNvSpPr>
          <p:nvPr/>
        </p:nvSpPr>
        <p:spPr bwMode="auto">
          <a:xfrm>
            <a:off x="8111303" y="2160317"/>
            <a:ext cx="1892270"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TIPO JORNADA</a:t>
            </a:r>
          </a:p>
        </p:txBody>
      </p:sp>
      <p:graphicFrame>
        <p:nvGraphicFramePr>
          <p:cNvPr id="15" name="Object 48"/>
          <p:cNvGraphicFramePr>
            <a:graphicFrameLocks noChangeAspect="1"/>
          </p:cNvGraphicFramePr>
          <p:nvPr>
            <p:extLst>
              <p:ext uri="{D42A27DB-BD31-4B8C-83A1-F6EECF244321}">
                <p14:modId xmlns:p14="http://schemas.microsoft.com/office/powerpoint/2010/main" val="750602380"/>
              </p:ext>
            </p:extLst>
          </p:nvPr>
        </p:nvGraphicFramePr>
        <p:xfrm>
          <a:off x="7584714" y="2757149"/>
          <a:ext cx="2763325" cy="2952000"/>
        </p:xfrm>
        <a:graphic>
          <a:graphicData uri="http://schemas.openxmlformats.org/drawingml/2006/chart">
            <c:chart xmlns:c="http://schemas.openxmlformats.org/drawingml/2006/chart" xmlns:r="http://schemas.openxmlformats.org/officeDocument/2006/relationships" r:id="rId4"/>
          </a:graphicData>
        </a:graphic>
      </p:graphicFrame>
      <p:sp>
        <p:nvSpPr>
          <p:cNvPr id="17" name="11 CuadroTexto">
            <a:extLst>
              <a:ext uri="{FF2B5EF4-FFF2-40B4-BE49-F238E27FC236}">
                <a16:creationId xmlns:a16="http://schemas.microsoft.com/office/drawing/2014/main" id="{E549143A-9739-49A2-98B0-75416A8BD7F6}"/>
              </a:ext>
            </a:extLst>
          </p:cNvPr>
          <p:cNvSpPr txBox="1"/>
          <p:nvPr/>
        </p:nvSpPr>
        <p:spPr>
          <a:xfrm>
            <a:off x="5367712" y="6266584"/>
            <a:ext cx="1673397"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Subida significativa vs 2019</a:t>
            </a:r>
          </a:p>
        </p:txBody>
      </p:sp>
      <p:pic>
        <p:nvPicPr>
          <p:cNvPr id="18" name="Gráfico 17" descr="Círculo con flecha a la izquierda">
            <a:extLst>
              <a:ext uri="{FF2B5EF4-FFF2-40B4-BE49-F238E27FC236}">
                <a16:creationId xmlns:a16="http://schemas.microsoft.com/office/drawing/2014/main" id="{26838D02-1427-43EA-B739-1CE5CFC1177E}"/>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5076792" y="6198824"/>
            <a:ext cx="297701" cy="297701"/>
          </a:xfrm>
          <a:prstGeom prst="rect">
            <a:avLst/>
          </a:prstGeom>
        </p:spPr>
      </p:pic>
      <p:pic>
        <p:nvPicPr>
          <p:cNvPr id="23" name="Gráfico 27" descr="Círculo con flecha a la izquierda">
            <a:extLst>
              <a:ext uri="{FF2B5EF4-FFF2-40B4-BE49-F238E27FC236}">
                <a16:creationId xmlns:a16="http://schemas.microsoft.com/office/drawing/2014/main" id="{85584FAF-891E-4C4A-B06A-0ED4372DF02E}"/>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5070011" y="6523158"/>
            <a:ext cx="297701" cy="297701"/>
          </a:xfrm>
          <a:prstGeom prst="rect">
            <a:avLst/>
          </a:prstGeom>
        </p:spPr>
      </p:pic>
      <p:sp>
        <p:nvSpPr>
          <p:cNvPr id="24" name="11 CuadroTexto">
            <a:extLst>
              <a:ext uri="{FF2B5EF4-FFF2-40B4-BE49-F238E27FC236}">
                <a16:creationId xmlns:a16="http://schemas.microsoft.com/office/drawing/2014/main" id="{2178A720-10C1-4CD2-BC5E-F36A868E4D0E}"/>
              </a:ext>
            </a:extLst>
          </p:cNvPr>
          <p:cNvSpPr txBox="1"/>
          <p:nvPr/>
        </p:nvSpPr>
        <p:spPr>
          <a:xfrm>
            <a:off x="5367712" y="6564285"/>
            <a:ext cx="1811545"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Descenso significativo vs 2019</a:t>
            </a:r>
          </a:p>
        </p:txBody>
      </p:sp>
      <p:sp>
        <p:nvSpPr>
          <p:cNvPr id="25" name="Text Box 4">
            <a:extLst>
              <a:ext uri="{FF2B5EF4-FFF2-40B4-BE49-F238E27FC236}">
                <a16:creationId xmlns:a16="http://schemas.microsoft.com/office/drawing/2014/main" id="{6447CAA9-2CA8-4AF4-84B6-D14253D65CB4}"/>
              </a:ext>
            </a:extLst>
          </p:cNvPr>
          <p:cNvSpPr txBox="1">
            <a:spLocks noChangeArrowheads="1"/>
          </p:cNvSpPr>
          <p:nvPr/>
        </p:nvSpPr>
        <p:spPr bwMode="auto">
          <a:xfrm>
            <a:off x="1660023" y="2468095"/>
            <a:ext cx="2908618" cy="507831"/>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Trabaja como odontólogo 2019 (761).</a:t>
            </a:r>
          </a:p>
          <a:p>
            <a:pPr algn="ctr"/>
            <a:r>
              <a:rPr lang="es-ES" sz="900" dirty="0"/>
              <a:t>Base Trabaja como odontólogo 2021</a:t>
            </a:r>
          </a:p>
          <a:p>
            <a:pPr algn="ctr"/>
            <a:r>
              <a:rPr lang="es-ES" sz="900" dirty="0"/>
              <a:t>(748)</a:t>
            </a:r>
          </a:p>
        </p:txBody>
      </p:sp>
      <p:sp>
        <p:nvSpPr>
          <p:cNvPr id="26" name="Text Box 4">
            <a:extLst>
              <a:ext uri="{FF2B5EF4-FFF2-40B4-BE49-F238E27FC236}">
                <a16:creationId xmlns:a16="http://schemas.microsoft.com/office/drawing/2014/main" id="{641AD9CF-A63F-4DBC-8472-E85D14C097E5}"/>
              </a:ext>
            </a:extLst>
          </p:cNvPr>
          <p:cNvSpPr txBox="1">
            <a:spLocks noChangeArrowheads="1"/>
          </p:cNvSpPr>
          <p:nvPr/>
        </p:nvSpPr>
        <p:spPr bwMode="auto">
          <a:xfrm>
            <a:off x="4750101" y="2458671"/>
            <a:ext cx="2908618" cy="507831"/>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Trabaja como odontólogo 2019 (761).</a:t>
            </a:r>
          </a:p>
          <a:p>
            <a:pPr algn="ctr"/>
            <a:r>
              <a:rPr lang="es-ES" sz="900" dirty="0"/>
              <a:t>Base Trabaja como odontólogo 2021</a:t>
            </a:r>
          </a:p>
          <a:p>
            <a:pPr algn="ctr"/>
            <a:r>
              <a:rPr lang="es-ES" sz="900" dirty="0"/>
              <a:t>(748)</a:t>
            </a:r>
          </a:p>
        </p:txBody>
      </p:sp>
      <p:sp>
        <p:nvSpPr>
          <p:cNvPr id="27" name="Text Box 4">
            <a:extLst>
              <a:ext uri="{FF2B5EF4-FFF2-40B4-BE49-F238E27FC236}">
                <a16:creationId xmlns:a16="http://schemas.microsoft.com/office/drawing/2014/main" id="{B9870CCB-EF9D-4CF7-B8C7-39A5D8D305BB}"/>
              </a:ext>
            </a:extLst>
          </p:cNvPr>
          <p:cNvSpPr txBox="1">
            <a:spLocks noChangeArrowheads="1"/>
          </p:cNvSpPr>
          <p:nvPr/>
        </p:nvSpPr>
        <p:spPr bwMode="auto">
          <a:xfrm>
            <a:off x="7971026" y="2458671"/>
            <a:ext cx="2908618" cy="507831"/>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Trabaja como odontólogo 2019 (761).</a:t>
            </a:r>
          </a:p>
          <a:p>
            <a:pPr algn="ctr"/>
            <a:r>
              <a:rPr lang="es-ES" sz="900" dirty="0"/>
              <a:t>Base Trabaja como odontólogo 2021</a:t>
            </a:r>
          </a:p>
          <a:p>
            <a:pPr algn="ctr"/>
            <a:r>
              <a:rPr lang="es-ES" sz="900" dirty="0"/>
              <a:t>(748)</a:t>
            </a:r>
          </a:p>
        </p:txBody>
      </p:sp>
      <p:pic>
        <p:nvPicPr>
          <p:cNvPr id="28" name="Gráfico 27" descr="Círculo con flecha a la izquierda">
            <a:extLst>
              <a:ext uri="{FF2B5EF4-FFF2-40B4-BE49-F238E27FC236}">
                <a16:creationId xmlns:a16="http://schemas.microsoft.com/office/drawing/2014/main" id="{FB0667C1-9931-4081-BE6F-FD858501EE8B}"/>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3744311" y="5268488"/>
            <a:ext cx="297701" cy="297701"/>
          </a:xfrm>
          <a:prstGeom prst="rect">
            <a:avLst/>
          </a:prstGeom>
        </p:spPr>
      </p:pic>
      <p:pic>
        <p:nvPicPr>
          <p:cNvPr id="29" name="Gráfico 27" descr="Círculo con flecha a la izquierda">
            <a:extLst>
              <a:ext uri="{FF2B5EF4-FFF2-40B4-BE49-F238E27FC236}">
                <a16:creationId xmlns:a16="http://schemas.microsoft.com/office/drawing/2014/main" id="{7660190A-6B56-4B73-B16D-13E35C6A9D53}"/>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7053109" y="2956610"/>
            <a:ext cx="297701" cy="297701"/>
          </a:xfrm>
          <a:prstGeom prst="rect">
            <a:avLst/>
          </a:prstGeom>
        </p:spPr>
      </p:pic>
      <p:pic>
        <p:nvPicPr>
          <p:cNvPr id="30" name="Gráfico 29" descr="Círculo con flecha a la izquierda">
            <a:extLst>
              <a:ext uri="{FF2B5EF4-FFF2-40B4-BE49-F238E27FC236}">
                <a16:creationId xmlns:a16="http://schemas.microsoft.com/office/drawing/2014/main" id="{F9A6D2C7-C4A9-4241-924B-954648D58964}"/>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6523535" y="5259769"/>
            <a:ext cx="297701" cy="297701"/>
          </a:xfrm>
          <a:prstGeom prst="rect">
            <a:avLst/>
          </a:prstGeom>
        </p:spPr>
      </p:pic>
      <p:pic>
        <p:nvPicPr>
          <p:cNvPr id="31" name="Gráfico 30" descr="Círculo con flecha a la izquierda">
            <a:extLst>
              <a:ext uri="{FF2B5EF4-FFF2-40B4-BE49-F238E27FC236}">
                <a16:creationId xmlns:a16="http://schemas.microsoft.com/office/drawing/2014/main" id="{DB506E0E-8924-4464-97B9-35F2AD4A6D2B}"/>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5400000">
            <a:off x="10114129" y="3872560"/>
            <a:ext cx="297701" cy="297701"/>
          </a:xfrm>
          <a:prstGeom prst="rect">
            <a:avLst/>
          </a:prstGeom>
        </p:spPr>
      </p:pic>
      <p:pic>
        <p:nvPicPr>
          <p:cNvPr id="32" name="Gráfico 27" descr="Círculo con flecha a la izquierda">
            <a:extLst>
              <a:ext uri="{FF2B5EF4-FFF2-40B4-BE49-F238E27FC236}">
                <a16:creationId xmlns:a16="http://schemas.microsoft.com/office/drawing/2014/main" id="{6A6D6C22-90DD-46CC-8303-9FFADCA0E701}"/>
              </a:ext>
            </a:extLst>
          </p:cNvPr>
          <p:cNvPicPr>
            <a:picLocks noChangeAspect="1"/>
          </p:cNvPicPr>
          <p:nvPr/>
        </p:nvPicPr>
        <p:blipFill>
          <a:blip r:embed="rId7" cstate="email">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9723725" y="5192009"/>
            <a:ext cx="297701" cy="297701"/>
          </a:xfrm>
          <a:prstGeom prst="rect">
            <a:avLst/>
          </a:prstGeom>
        </p:spPr>
      </p:pic>
    </p:spTree>
    <p:extLst>
      <p:ext uri="{BB962C8B-B14F-4D97-AF65-F5344CB8AC3E}">
        <p14:creationId xmlns:p14="http://schemas.microsoft.com/office/powerpoint/2010/main" val="3105615851"/>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n-US" sz="1800" u="sng" dirty="0"/>
              <a:t>TIPO DE CONTRATO</a:t>
            </a:r>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SITUACIÓN LABORAL ACTUAL</a:t>
            </a:r>
          </a:p>
        </p:txBody>
      </p:sp>
      <p:sp>
        <p:nvSpPr>
          <p:cNvPr id="10" name="CuadroTexto 9"/>
          <p:cNvSpPr txBox="1"/>
          <p:nvPr/>
        </p:nvSpPr>
        <p:spPr>
          <a:xfrm>
            <a:off x="1919536" y="1581361"/>
            <a:ext cx="8488582" cy="400110"/>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P17. Y ¿qué tipo de contrato tiene usted en la actualidad?</a:t>
            </a:r>
            <a:br>
              <a:rPr lang="es-ES" sz="1000" i="1" dirty="0">
                <a:latin typeface="Gisha" panose="020B0502040204020203" pitchFamily="34" charset="-79"/>
                <a:cs typeface="Gisha" panose="020B0502040204020203" pitchFamily="34" charset="-79"/>
              </a:rPr>
            </a:br>
            <a:r>
              <a:rPr lang="es-ES" sz="1000" i="1" dirty="0">
                <a:latin typeface="Gisha" panose="020B0502040204020203" pitchFamily="34" charset="-79"/>
                <a:cs typeface="Gisha" panose="020B0502040204020203" pitchFamily="34" charset="-79"/>
              </a:rPr>
              <a:t> </a:t>
            </a:r>
          </a:p>
        </p:txBody>
      </p:sp>
      <p:sp>
        <p:nvSpPr>
          <p:cNvPr id="21" name="CuadroTexto 20"/>
          <p:cNvSpPr txBox="1"/>
          <p:nvPr/>
        </p:nvSpPr>
        <p:spPr>
          <a:xfrm>
            <a:off x="2096662" y="5567852"/>
            <a:ext cx="7908865" cy="430887"/>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El trabajo como autónomo es más frecuente entre los jóvenes.</a:t>
            </a:r>
          </a:p>
          <a:p>
            <a:pPr algn="just"/>
            <a:r>
              <a:rPr lang="es-ES" sz="1100" dirty="0">
                <a:latin typeface="Gisha" panose="020B0502040204020203" pitchFamily="34" charset="-79"/>
                <a:cs typeface="Gisha" panose="020B0502040204020203" pitchFamily="34" charset="-79"/>
              </a:rPr>
              <a:t>La modalidad preferente de relación laboral en las cadenas es el contrato indefinido</a:t>
            </a:r>
          </a:p>
        </p:txBody>
      </p:sp>
      <p:pic>
        <p:nvPicPr>
          <p:cNvPr id="5" name="Imagen 4">
            <a:extLst>
              <a:ext uri="{FF2B5EF4-FFF2-40B4-BE49-F238E27FC236}">
                <a16:creationId xmlns:a16="http://schemas.microsoft.com/office/drawing/2014/main" id="{5F17C5F9-5DF4-4E1D-94B6-4BC0DEE3FDB1}"/>
              </a:ext>
            </a:extLst>
          </p:cNvPr>
          <p:cNvPicPr>
            <a:picLocks noChangeAspect="1"/>
          </p:cNvPicPr>
          <p:nvPr/>
        </p:nvPicPr>
        <p:blipFill>
          <a:blip r:embed="rId2"/>
          <a:stretch>
            <a:fillRect/>
          </a:stretch>
        </p:blipFill>
        <p:spPr>
          <a:xfrm>
            <a:off x="258327" y="2133330"/>
            <a:ext cx="11811000" cy="2743200"/>
          </a:xfrm>
          <a:prstGeom prst="rect">
            <a:avLst/>
          </a:prstGeom>
        </p:spPr>
      </p:pic>
      <p:sp>
        <p:nvSpPr>
          <p:cNvPr id="7" name="11 CuadroTexto">
            <a:extLst>
              <a:ext uri="{FF2B5EF4-FFF2-40B4-BE49-F238E27FC236}">
                <a16:creationId xmlns:a16="http://schemas.microsoft.com/office/drawing/2014/main" id="{2AEA2879-E57C-4006-B64C-F28186BEFC18}"/>
              </a:ext>
            </a:extLst>
          </p:cNvPr>
          <p:cNvSpPr txBox="1"/>
          <p:nvPr/>
        </p:nvSpPr>
        <p:spPr>
          <a:xfrm>
            <a:off x="5367712" y="6069039"/>
            <a:ext cx="2661779" cy="307777"/>
          </a:xfrm>
          <a:prstGeom prst="rect">
            <a:avLst/>
          </a:prstGeom>
          <a:noFill/>
        </p:spPr>
        <p:txBody>
          <a:bodyPr wrap="square" rtlCol="0">
            <a:spAutoFit/>
          </a:bodyPr>
          <a:lstStyle/>
          <a:p>
            <a:pPr algn="just"/>
            <a:r>
              <a:rPr lang="es-ES_tradnl" sz="1400" b="1" i="1" dirty="0">
                <a:solidFill>
                  <a:srgbClr val="C00000"/>
                </a:solidFill>
                <a:latin typeface="Segoe UI" panose="020B0502040204020203" pitchFamily="34" charset="0"/>
                <a:cs typeface="Segoe UI" panose="020B0502040204020203" pitchFamily="34" charset="0"/>
              </a:rPr>
              <a:t>&lt; </a:t>
            </a:r>
            <a:r>
              <a:rPr lang="es-ES_tradnl" sz="800" i="1" dirty="0">
                <a:latin typeface="Segoe UI" panose="020B0502040204020203" pitchFamily="34" charset="0"/>
                <a:cs typeface="Segoe UI" panose="020B0502040204020203" pitchFamily="34" charset="0"/>
              </a:rPr>
              <a:t>Diferencia negativa significativa  vs total</a:t>
            </a:r>
          </a:p>
        </p:txBody>
      </p:sp>
      <p:sp>
        <p:nvSpPr>
          <p:cNvPr id="8" name="11 CuadroTexto">
            <a:extLst>
              <a:ext uri="{FF2B5EF4-FFF2-40B4-BE49-F238E27FC236}">
                <a16:creationId xmlns:a16="http://schemas.microsoft.com/office/drawing/2014/main" id="{C7ADB5C6-D06A-4BC5-AF25-962033413D33}"/>
              </a:ext>
            </a:extLst>
          </p:cNvPr>
          <p:cNvSpPr txBox="1"/>
          <p:nvPr/>
        </p:nvSpPr>
        <p:spPr>
          <a:xfrm>
            <a:off x="5367712" y="6297068"/>
            <a:ext cx="2417751" cy="307777"/>
          </a:xfrm>
          <a:prstGeom prst="rect">
            <a:avLst/>
          </a:prstGeom>
          <a:noFill/>
        </p:spPr>
        <p:txBody>
          <a:bodyPr wrap="square" rtlCol="0">
            <a:spAutoFit/>
          </a:bodyPr>
          <a:lstStyle/>
          <a:p>
            <a:pPr algn="just"/>
            <a:r>
              <a:rPr lang="es-ES_tradnl" sz="1400" b="1" i="1" dirty="0">
                <a:solidFill>
                  <a:schemeClr val="accent6">
                    <a:lumMod val="75000"/>
                  </a:schemeClr>
                </a:solidFill>
                <a:latin typeface="Segoe UI" panose="020B0502040204020203" pitchFamily="34" charset="0"/>
                <a:cs typeface="Segoe UI" panose="020B0502040204020203" pitchFamily="34" charset="0"/>
              </a:rPr>
              <a:t>&gt;</a:t>
            </a:r>
            <a:r>
              <a:rPr lang="es-ES_tradnl" sz="800" i="1" dirty="0">
                <a:latin typeface="Segoe UI" panose="020B0502040204020203" pitchFamily="34" charset="0"/>
                <a:cs typeface="Segoe UI" panose="020B0502040204020203" pitchFamily="34" charset="0"/>
              </a:rPr>
              <a:t> Diferencia positiva significativa vs total</a:t>
            </a:r>
          </a:p>
        </p:txBody>
      </p:sp>
    </p:spTree>
    <p:extLst>
      <p:ext uri="{BB962C8B-B14F-4D97-AF65-F5344CB8AC3E}">
        <p14:creationId xmlns:p14="http://schemas.microsoft.com/office/powerpoint/2010/main" val="126908928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n-US" sz="1800" u="sng" dirty="0"/>
              <a:t>TIPO DE JORNADA</a:t>
            </a:r>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SITUACIÓN LABORAL ACTUAL</a:t>
            </a:r>
          </a:p>
        </p:txBody>
      </p:sp>
      <p:sp>
        <p:nvSpPr>
          <p:cNvPr id="10" name="CuadroTexto 9"/>
          <p:cNvSpPr txBox="1"/>
          <p:nvPr/>
        </p:nvSpPr>
        <p:spPr>
          <a:xfrm>
            <a:off x="1919536" y="1581361"/>
            <a:ext cx="8488582" cy="400110"/>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P17. Y ¿qué tipo de contrato tiene usted en la actualidad?</a:t>
            </a:r>
            <a:br>
              <a:rPr lang="es-ES" sz="1000" i="1" dirty="0">
                <a:latin typeface="Gisha" panose="020B0502040204020203" pitchFamily="34" charset="-79"/>
                <a:cs typeface="Gisha" panose="020B0502040204020203" pitchFamily="34" charset="-79"/>
              </a:rPr>
            </a:br>
            <a:r>
              <a:rPr lang="es-ES" sz="1000" i="1" dirty="0">
                <a:latin typeface="Gisha" panose="020B0502040204020203" pitchFamily="34" charset="-79"/>
                <a:cs typeface="Gisha" panose="020B0502040204020203" pitchFamily="34" charset="-79"/>
              </a:rPr>
              <a:t> </a:t>
            </a:r>
          </a:p>
        </p:txBody>
      </p:sp>
      <p:sp>
        <p:nvSpPr>
          <p:cNvPr id="21" name="CuadroTexto 20"/>
          <p:cNvSpPr txBox="1"/>
          <p:nvPr/>
        </p:nvSpPr>
        <p:spPr>
          <a:xfrm>
            <a:off x="2096662" y="5567852"/>
            <a:ext cx="7908865" cy="261610"/>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La jornada parcial es más frecuente entre los jóvenes y en las cadenas</a:t>
            </a:r>
          </a:p>
        </p:txBody>
      </p:sp>
      <p:pic>
        <p:nvPicPr>
          <p:cNvPr id="2" name="Imagen 1">
            <a:extLst>
              <a:ext uri="{FF2B5EF4-FFF2-40B4-BE49-F238E27FC236}">
                <a16:creationId xmlns:a16="http://schemas.microsoft.com/office/drawing/2014/main" id="{820BC94A-0E1F-4F89-BA54-AA882ED5F71D}"/>
              </a:ext>
            </a:extLst>
          </p:cNvPr>
          <p:cNvPicPr>
            <a:picLocks noChangeAspect="1"/>
          </p:cNvPicPr>
          <p:nvPr/>
        </p:nvPicPr>
        <p:blipFill>
          <a:blip r:embed="rId2"/>
          <a:stretch>
            <a:fillRect/>
          </a:stretch>
        </p:blipFill>
        <p:spPr>
          <a:xfrm>
            <a:off x="258327" y="2292576"/>
            <a:ext cx="11811000" cy="2114550"/>
          </a:xfrm>
          <a:prstGeom prst="rect">
            <a:avLst/>
          </a:prstGeom>
        </p:spPr>
      </p:pic>
      <p:sp>
        <p:nvSpPr>
          <p:cNvPr id="7" name="11 CuadroTexto">
            <a:extLst>
              <a:ext uri="{FF2B5EF4-FFF2-40B4-BE49-F238E27FC236}">
                <a16:creationId xmlns:a16="http://schemas.microsoft.com/office/drawing/2014/main" id="{2F581CBF-8072-4666-8BE0-5036BE4B4772}"/>
              </a:ext>
            </a:extLst>
          </p:cNvPr>
          <p:cNvSpPr txBox="1"/>
          <p:nvPr/>
        </p:nvSpPr>
        <p:spPr>
          <a:xfrm>
            <a:off x="5367712" y="6069039"/>
            <a:ext cx="2661779" cy="307777"/>
          </a:xfrm>
          <a:prstGeom prst="rect">
            <a:avLst/>
          </a:prstGeom>
          <a:noFill/>
        </p:spPr>
        <p:txBody>
          <a:bodyPr wrap="square" rtlCol="0">
            <a:spAutoFit/>
          </a:bodyPr>
          <a:lstStyle/>
          <a:p>
            <a:pPr algn="just"/>
            <a:r>
              <a:rPr lang="es-ES_tradnl" sz="1400" b="1" i="1" dirty="0">
                <a:solidFill>
                  <a:srgbClr val="C00000"/>
                </a:solidFill>
                <a:latin typeface="Segoe UI" panose="020B0502040204020203" pitchFamily="34" charset="0"/>
                <a:cs typeface="Segoe UI" panose="020B0502040204020203" pitchFamily="34" charset="0"/>
              </a:rPr>
              <a:t>&lt; </a:t>
            </a:r>
            <a:r>
              <a:rPr lang="es-ES_tradnl" sz="800" i="1" dirty="0">
                <a:latin typeface="Segoe UI" panose="020B0502040204020203" pitchFamily="34" charset="0"/>
                <a:cs typeface="Segoe UI" panose="020B0502040204020203" pitchFamily="34" charset="0"/>
              </a:rPr>
              <a:t>Diferencia negativa significativa  vs total</a:t>
            </a:r>
          </a:p>
        </p:txBody>
      </p:sp>
      <p:sp>
        <p:nvSpPr>
          <p:cNvPr id="8" name="11 CuadroTexto">
            <a:extLst>
              <a:ext uri="{FF2B5EF4-FFF2-40B4-BE49-F238E27FC236}">
                <a16:creationId xmlns:a16="http://schemas.microsoft.com/office/drawing/2014/main" id="{78F9C648-A022-4CCE-8F02-B9591EF40911}"/>
              </a:ext>
            </a:extLst>
          </p:cNvPr>
          <p:cNvSpPr txBox="1"/>
          <p:nvPr/>
        </p:nvSpPr>
        <p:spPr>
          <a:xfrm>
            <a:off x="5367712" y="6297068"/>
            <a:ext cx="2417751" cy="307777"/>
          </a:xfrm>
          <a:prstGeom prst="rect">
            <a:avLst/>
          </a:prstGeom>
          <a:noFill/>
        </p:spPr>
        <p:txBody>
          <a:bodyPr wrap="square" rtlCol="0">
            <a:spAutoFit/>
          </a:bodyPr>
          <a:lstStyle/>
          <a:p>
            <a:pPr algn="just"/>
            <a:r>
              <a:rPr lang="es-ES_tradnl" sz="1400" b="1" i="1" dirty="0">
                <a:solidFill>
                  <a:schemeClr val="accent6">
                    <a:lumMod val="75000"/>
                  </a:schemeClr>
                </a:solidFill>
                <a:latin typeface="Segoe UI" panose="020B0502040204020203" pitchFamily="34" charset="0"/>
                <a:cs typeface="Segoe UI" panose="020B0502040204020203" pitchFamily="34" charset="0"/>
              </a:rPr>
              <a:t>&gt;</a:t>
            </a:r>
            <a:r>
              <a:rPr lang="es-ES_tradnl" sz="800" i="1" dirty="0">
                <a:latin typeface="Segoe UI" panose="020B0502040204020203" pitchFamily="34" charset="0"/>
                <a:cs typeface="Segoe UI" panose="020B0502040204020203" pitchFamily="34" charset="0"/>
              </a:rPr>
              <a:t> Diferencia positiva significativa vs total</a:t>
            </a:r>
          </a:p>
        </p:txBody>
      </p:sp>
    </p:spTree>
    <p:extLst>
      <p:ext uri="{BB962C8B-B14F-4D97-AF65-F5344CB8AC3E}">
        <p14:creationId xmlns:p14="http://schemas.microsoft.com/office/powerpoint/2010/main" val="138557146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n-US" sz="1800" u="sng" dirty="0"/>
              <a:t>RETRIBUCIÓN</a:t>
            </a:r>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SITUACIÓN LABORAL ACTUAL</a:t>
            </a:r>
          </a:p>
        </p:txBody>
      </p:sp>
      <p:sp>
        <p:nvSpPr>
          <p:cNvPr id="10" name="CuadroTexto 9"/>
          <p:cNvSpPr txBox="1"/>
          <p:nvPr/>
        </p:nvSpPr>
        <p:spPr>
          <a:xfrm>
            <a:off x="1919536" y="1581361"/>
            <a:ext cx="8488582" cy="400110"/>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P18a. ¿Qué tipo de retribución tiene usted? </a:t>
            </a:r>
            <a:br>
              <a:rPr lang="es-ES" sz="1000" i="1" dirty="0">
                <a:latin typeface="Gisha" panose="020B0502040204020203" pitchFamily="34" charset="-79"/>
                <a:cs typeface="Gisha" panose="020B0502040204020203" pitchFamily="34" charset="-79"/>
              </a:rPr>
            </a:br>
            <a:r>
              <a:rPr lang="es-ES" sz="1000" i="1" dirty="0">
                <a:latin typeface="Gisha" panose="020B0502040204020203" pitchFamily="34" charset="-79"/>
                <a:cs typeface="Gisha" panose="020B0502040204020203" pitchFamily="34" charset="-79"/>
              </a:rPr>
              <a:t>P18b. Aproximadamente, ¿a cuánto ascienden sus ingresos mensuales netos derivados de su actual trabajo como odontólogo?</a:t>
            </a:r>
          </a:p>
        </p:txBody>
      </p:sp>
      <p:sp>
        <p:nvSpPr>
          <p:cNvPr id="21" name="CuadroTexto 20"/>
          <p:cNvSpPr txBox="1"/>
          <p:nvPr/>
        </p:nvSpPr>
        <p:spPr>
          <a:xfrm>
            <a:off x="2096662" y="5767877"/>
            <a:ext cx="7908865" cy="430887"/>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En relación a 2019 ha aumentado la proporción de odontólogos que trabajan exclusivamente con un sueldo variable y la de los que cobran más de 3.000 euros netos mensuales</a:t>
            </a:r>
          </a:p>
        </p:txBody>
      </p:sp>
      <p:sp>
        <p:nvSpPr>
          <p:cNvPr id="39" name="Text Box 4"/>
          <p:cNvSpPr txBox="1">
            <a:spLocks noChangeArrowheads="1"/>
          </p:cNvSpPr>
          <p:nvPr/>
        </p:nvSpPr>
        <p:spPr bwMode="auto">
          <a:xfrm>
            <a:off x="2909754" y="2160317"/>
            <a:ext cx="1892270"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TIPO DE RETRIBUCIÓN</a:t>
            </a:r>
          </a:p>
        </p:txBody>
      </p:sp>
      <p:sp>
        <p:nvSpPr>
          <p:cNvPr id="11" name="Text Box 4"/>
          <p:cNvSpPr txBox="1">
            <a:spLocks noChangeArrowheads="1"/>
          </p:cNvSpPr>
          <p:nvPr/>
        </p:nvSpPr>
        <p:spPr bwMode="auto">
          <a:xfrm>
            <a:off x="7167808" y="2148694"/>
            <a:ext cx="1892270" cy="415498"/>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INGRESOS MENSUALES NETOS</a:t>
            </a:r>
          </a:p>
        </p:txBody>
      </p:sp>
      <p:graphicFrame>
        <p:nvGraphicFramePr>
          <p:cNvPr id="14" name="Object 48"/>
          <p:cNvGraphicFramePr>
            <a:graphicFrameLocks noChangeAspect="1"/>
          </p:cNvGraphicFramePr>
          <p:nvPr>
            <p:extLst>
              <p:ext uri="{D42A27DB-BD31-4B8C-83A1-F6EECF244321}">
                <p14:modId xmlns:p14="http://schemas.microsoft.com/office/powerpoint/2010/main" val="3356274295"/>
              </p:ext>
            </p:extLst>
          </p:nvPr>
        </p:nvGraphicFramePr>
        <p:xfrm>
          <a:off x="6342592" y="2841522"/>
          <a:ext cx="3542702" cy="295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6" name="Object 48">
            <a:extLst>
              <a:ext uri="{FF2B5EF4-FFF2-40B4-BE49-F238E27FC236}">
                <a16:creationId xmlns:a16="http://schemas.microsoft.com/office/drawing/2014/main" id="{DEE28A3F-82C7-42B6-9661-937578A80B89}"/>
              </a:ext>
            </a:extLst>
          </p:cNvPr>
          <p:cNvGraphicFramePr>
            <a:graphicFrameLocks noChangeAspect="1"/>
          </p:cNvGraphicFramePr>
          <p:nvPr>
            <p:extLst>
              <p:ext uri="{D42A27DB-BD31-4B8C-83A1-F6EECF244321}">
                <p14:modId xmlns:p14="http://schemas.microsoft.com/office/powerpoint/2010/main" val="1926814558"/>
              </p:ext>
            </p:extLst>
          </p:nvPr>
        </p:nvGraphicFramePr>
        <p:xfrm>
          <a:off x="1170590" y="2687449"/>
          <a:ext cx="5334185" cy="3057935"/>
        </p:xfrm>
        <a:graphic>
          <a:graphicData uri="http://schemas.openxmlformats.org/drawingml/2006/chart">
            <c:chart xmlns:c="http://schemas.openxmlformats.org/drawingml/2006/chart" xmlns:r="http://schemas.openxmlformats.org/officeDocument/2006/relationships" r:id="rId3"/>
          </a:graphicData>
        </a:graphic>
      </p:graphicFrame>
      <p:sp>
        <p:nvSpPr>
          <p:cNvPr id="15" name="11 CuadroTexto">
            <a:extLst>
              <a:ext uri="{FF2B5EF4-FFF2-40B4-BE49-F238E27FC236}">
                <a16:creationId xmlns:a16="http://schemas.microsoft.com/office/drawing/2014/main" id="{7D784779-C9AA-45FB-9730-214E9EA98738}"/>
              </a:ext>
            </a:extLst>
          </p:cNvPr>
          <p:cNvSpPr txBox="1"/>
          <p:nvPr/>
        </p:nvSpPr>
        <p:spPr>
          <a:xfrm>
            <a:off x="5647090" y="6162806"/>
            <a:ext cx="1673397"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Subida significativa vs 2019</a:t>
            </a:r>
          </a:p>
        </p:txBody>
      </p:sp>
      <p:sp>
        <p:nvSpPr>
          <p:cNvPr id="17" name="11 CuadroTexto">
            <a:extLst>
              <a:ext uri="{FF2B5EF4-FFF2-40B4-BE49-F238E27FC236}">
                <a16:creationId xmlns:a16="http://schemas.microsoft.com/office/drawing/2014/main" id="{D8F366B7-3B3F-408F-AA55-860A2ADCA1A5}"/>
              </a:ext>
            </a:extLst>
          </p:cNvPr>
          <p:cNvSpPr txBox="1"/>
          <p:nvPr/>
        </p:nvSpPr>
        <p:spPr>
          <a:xfrm>
            <a:off x="5647090" y="6460507"/>
            <a:ext cx="1811545"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Descenso significativo vs 2019</a:t>
            </a:r>
          </a:p>
        </p:txBody>
      </p:sp>
      <p:pic>
        <p:nvPicPr>
          <p:cNvPr id="18" name="Gráfico 17" descr="Círculo con flecha a la izquierda">
            <a:extLst>
              <a:ext uri="{FF2B5EF4-FFF2-40B4-BE49-F238E27FC236}">
                <a16:creationId xmlns:a16="http://schemas.microsoft.com/office/drawing/2014/main" id="{EE4782A3-3E35-462B-9D64-21EBF56EBB9A}"/>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5349390" y="6162806"/>
            <a:ext cx="297701" cy="297701"/>
          </a:xfrm>
          <a:prstGeom prst="rect">
            <a:avLst/>
          </a:prstGeom>
        </p:spPr>
      </p:pic>
      <p:pic>
        <p:nvPicPr>
          <p:cNvPr id="22" name="Gráfico 27" descr="Círculo con flecha a la izquierda">
            <a:extLst>
              <a:ext uri="{FF2B5EF4-FFF2-40B4-BE49-F238E27FC236}">
                <a16:creationId xmlns:a16="http://schemas.microsoft.com/office/drawing/2014/main" id="{54C82BA1-FF36-4635-B89D-B7D9A06DEB79}"/>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5349389" y="6460507"/>
            <a:ext cx="297701" cy="297701"/>
          </a:xfrm>
          <a:prstGeom prst="rect">
            <a:avLst/>
          </a:prstGeom>
        </p:spPr>
      </p:pic>
      <p:sp>
        <p:nvSpPr>
          <p:cNvPr id="23" name="Text Box 4">
            <a:extLst>
              <a:ext uri="{FF2B5EF4-FFF2-40B4-BE49-F238E27FC236}">
                <a16:creationId xmlns:a16="http://schemas.microsoft.com/office/drawing/2014/main" id="{7EA0EFC0-D4E0-476F-9215-419704CEEB1D}"/>
              </a:ext>
            </a:extLst>
          </p:cNvPr>
          <p:cNvSpPr txBox="1">
            <a:spLocks noChangeArrowheads="1"/>
          </p:cNvSpPr>
          <p:nvPr/>
        </p:nvSpPr>
        <p:spPr bwMode="auto">
          <a:xfrm>
            <a:off x="2243156" y="2350799"/>
            <a:ext cx="3276428" cy="507831"/>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Trabaja como odontólogo 2019 (761).</a:t>
            </a:r>
          </a:p>
          <a:p>
            <a:pPr algn="ctr"/>
            <a:r>
              <a:rPr lang="es-ES" sz="900" dirty="0"/>
              <a:t>Base Trabaja como odontólogo 2021</a:t>
            </a:r>
          </a:p>
          <a:p>
            <a:pPr algn="ctr"/>
            <a:r>
              <a:rPr lang="es-ES" sz="900" dirty="0"/>
              <a:t>(748)</a:t>
            </a:r>
          </a:p>
        </p:txBody>
      </p:sp>
      <p:sp>
        <p:nvSpPr>
          <p:cNvPr id="24" name="Text Box 4">
            <a:extLst>
              <a:ext uri="{FF2B5EF4-FFF2-40B4-BE49-F238E27FC236}">
                <a16:creationId xmlns:a16="http://schemas.microsoft.com/office/drawing/2014/main" id="{71C5DFB6-20FC-4A68-8032-B2A3B73E40D7}"/>
              </a:ext>
            </a:extLst>
          </p:cNvPr>
          <p:cNvSpPr txBox="1">
            <a:spLocks noChangeArrowheads="1"/>
          </p:cNvSpPr>
          <p:nvPr/>
        </p:nvSpPr>
        <p:spPr bwMode="auto">
          <a:xfrm>
            <a:off x="6675095" y="2466877"/>
            <a:ext cx="2877696" cy="507831"/>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Trabaja como odontólogo 2019 (761).</a:t>
            </a:r>
          </a:p>
          <a:p>
            <a:pPr algn="ctr"/>
            <a:r>
              <a:rPr lang="es-ES" sz="900" dirty="0"/>
              <a:t>Base Trabaja como odontólogo 2021</a:t>
            </a:r>
          </a:p>
          <a:p>
            <a:pPr algn="ctr"/>
            <a:r>
              <a:rPr lang="es-ES" sz="900" dirty="0"/>
              <a:t>(748)</a:t>
            </a:r>
          </a:p>
        </p:txBody>
      </p:sp>
      <p:pic>
        <p:nvPicPr>
          <p:cNvPr id="25" name="Gráfico 27" descr="Círculo con flecha a la izquierda">
            <a:extLst>
              <a:ext uri="{FF2B5EF4-FFF2-40B4-BE49-F238E27FC236}">
                <a16:creationId xmlns:a16="http://schemas.microsoft.com/office/drawing/2014/main" id="{780E0F88-F014-44EE-AFAE-E36FCCE78066}"/>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4653173" y="3076418"/>
            <a:ext cx="219456" cy="219456"/>
          </a:xfrm>
          <a:prstGeom prst="rect">
            <a:avLst/>
          </a:prstGeom>
        </p:spPr>
      </p:pic>
      <p:pic>
        <p:nvPicPr>
          <p:cNvPr id="26" name="Gráfico 25" descr="Círculo con flecha a la izquierda">
            <a:extLst>
              <a:ext uri="{FF2B5EF4-FFF2-40B4-BE49-F238E27FC236}">
                <a16:creationId xmlns:a16="http://schemas.microsoft.com/office/drawing/2014/main" id="{1071F1DB-D8D9-4B9B-A3CB-8F9D89C0779A}"/>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5554953" y="3904815"/>
            <a:ext cx="219456" cy="219456"/>
          </a:xfrm>
          <a:prstGeom prst="rect">
            <a:avLst/>
          </a:prstGeom>
        </p:spPr>
      </p:pic>
      <p:pic>
        <p:nvPicPr>
          <p:cNvPr id="27" name="Gráfico 26" descr="Círculo con flecha a la izquierda">
            <a:extLst>
              <a:ext uri="{FF2B5EF4-FFF2-40B4-BE49-F238E27FC236}">
                <a16:creationId xmlns:a16="http://schemas.microsoft.com/office/drawing/2014/main" id="{3F3E2C7E-9FD8-472B-B32A-C61CF9CF9F85}"/>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8890003" y="4998816"/>
            <a:ext cx="219456" cy="219456"/>
          </a:xfrm>
          <a:prstGeom prst="rect">
            <a:avLst/>
          </a:prstGeom>
        </p:spPr>
      </p:pic>
    </p:spTree>
    <p:extLst>
      <p:ext uri="{BB962C8B-B14F-4D97-AF65-F5344CB8AC3E}">
        <p14:creationId xmlns:p14="http://schemas.microsoft.com/office/powerpoint/2010/main" val="1437648590"/>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s-ES" sz="1800" u="sng" dirty="0"/>
              <a:t>TRABAJO ODONTÓLOGO FUERA DE ESPAÑA</a:t>
            </a:r>
            <a:endParaRPr lang="en-US" sz="1800" u="sng" dirty="0"/>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SITUACIÓN LABORAL ACTUAL</a:t>
            </a:r>
          </a:p>
        </p:txBody>
      </p:sp>
      <p:sp>
        <p:nvSpPr>
          <p:cNvPr id="10" name="CuadroTexto 9"/>
          <p:cNvSpPr txBox="1"/>
          <p:nvPr/>
        </p:nvSpPr>
        <p:spPr>
          <a:xfrm>
            <a:off x="1919536" y="1581361"/>
            <a:ext cx="8488582" cy="400110"/>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P20. ¿Ha trabajado en alguna ocasión como odontólogo fuera de España? </a:t>
            </a:r>
            <a:br>
              <a:rPr lang="es-ES" sz="1000" i="1" dirty="0">
                <a:latin typeface="Gisha" panose="020B0502040204020203" pitchFamily="34" charset="-79"/>
                <a:cs typeface="Gisha" panose="020B0502040204020203" pitchFamily="34" charset="-79"/>
              </a:rPr>
            </a:br>
            <a:r>
              <a:rPr lang="es-ES" sz="1000" i="1" dirty="0">
                <a:latin typeface="Gisha" panose="020B0502040204020203" pitchFamily="34" charset="-79"/>
                <a:cs typeface="Gisha" panose="020B0502040204020203" pitchFamily="34" charset="-79"/>
              </a:rPr>
              <a:t>P22. ¿Con qué probabilidad cree que trabajará como odontólogo fuera de España a lo largo de los próximos 5 años? </a:t>
            </a:r>
          </a:p>
        </p:txBody>
      </p:sp>
      <p:sp>
        <p:nvSpPr>
          <p:cNvPr id="21" name="CuadroTexto 20"/>
          <p:cNvSpPr txBox="1"/>
          <p:nvPr/>
        </p:nvSpPr>
        <p:spPr>
          <a:xfrm>
            <a:off x="818406" y="5707955"/>
            <a:ext cx="7908865" cy="261610"/>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Casi la mitad de los odontólogos mayores de 50 años han trabajado fuera de España en alguna ocasión.</a:t>
            </a:r>
          </a:p>
        </p:txBody>
      </p:sp>
      <p:sp>
        <p:nvSpPr>
          <p:cNvPr id="39" name="Text Box 4"/>
          <p:cNvSpPr txBox="1">
            <a:spLocks noChangeArrowheads="1"/>
          </p:cNvSpPr>
          <p:nvPr/>
        </p:nvSpPr>
        <p:spPr bwMode="auto">
          <a:xfrm>
            <a:off x="2734576" y="2160317"/>
            <a:ext cx="2367412" cy="415498"/>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TRABAJÓ COMO ODONTÓLOGO FUERA DE ESPAÑA</a:t>
            </a:r>
          </a:p>
        </p:txBody>
      </p:sp>
      <p:sp>
        <p:nvSpPr>
          <p:cNvPr id="11" name="Text Box 4"/>
          <p:cNvSpPr txBox="1">
            <a:spLocks noChangeArrowheads="1"/>
          </p:cNvSpPr>
          <p:nvPr/>
        </p:nvSpPr>
        <p:spPr bwMode="auto">
          <a:xfrm>
            <a:off x="8290278" y="2252220"/>
            <a:ext cx="1892270"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INTENCIÓN FUTURA</a:t>
            </a:r>
          </a:p>
        </p:txBody>
      </p:sp>
      <p:graphicFrame>
        <p:nvGraphicFramePr>
          <p:cNvPr id="14" name="Object 48"/>
          <p:cNvGraphicFramePr>
            <a:graphicFrameLocks noChangeAspect="1"/>
          </p:cNvGraphicFramePr>
          <p:nvPr>
            <p:extLst>
              <p:ext uri="{D42A27DB-BD31-4B8C-83A1-F6EECF244321}">
                <p14:modId xmlns:p14="http://schemas.microsoft.com/office/powerpoint/2010/main" val="1491809806"/>
              </p:ext>
            </p:extLst>
          </p:nvPr>
        </p:nvGraphicFramePr>
        <p:xfrm>
          <a:off x="7472602" y="2741797"/>
          <a:ext cx="3542702" cy="2952000"/>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 Box 4"/>
          <p:cNvSpPr txBox="1">
            <a:spLocks noChangeArrowheads="1"/>
          </p:cNvSpPr>
          <p:nvPr/>
        </p:nvSpPr>
        <p:spPr bwMode="auto">
          <a:xfrm>
            <a:off x="8165492" y="2598904"/>
            <a:ext cx="2464408" cy="3693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2021 Trabaja como odontólogo (748)</a:t>
            </a:r>
          </a:p>
          <a:p>
            <a:pPr algn="ctr"/>
            <a:r>
              <a:rPr lang="es-ES" sz="900" dirty="0"/>
              <a:t>Base 2019 Trabaja como odontólogo (761)</a:t>
            </a:r>
          </a:p>
        </p:txBody>
      </p:sp>
      <p:sp>
        <p:nvSpPr>
          <p:cNvPr id="18" name="Text Box 4"/>
          <p:cNvSpPr txBox="1">
            <a:spLocks noChangeArrowheads="1"/>
          </p:cNvSpPr>
          <p:nvPr/>
        </p:nvSpPr>
        <p:spPr bwMode="auto">
          <a:xfrm>
            <a:off x="2734576" y="2496440"/>
            <a:ext cx="2242626"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Trabaja como odontólogo (748)</a:t>
            </a:r>
          </a:p>
        </p:txBody>
      </p:sp>
      <p:graphicFrame>
        <p:nvGraphicFramePr>
          <p:cNvPr id="12" name="Gráfico 11"/>
          <p:cNvGraphicFramePr/>
          <p:nvPr/>
        </p:nvGraphicFramePr>
        <p:xfrm>
          <a:off x="2909754" y="3717617"/>
          <a:ext cx="3481830" cy="2392331"/>
        </p:xfrm>
        <a:graphic>
          <a:graphicData uri="http://schemas.openxmlformats.org/drawingml/2006/chart">
            <c:chart xmlns:c="http://schemas.openxmlformats.org/drawingml/2006/chart" xmlns:r="http://schemas.openxmlformats.org/officeDocument/2006/relationships" r:id="rId3"/>
          </a:graphicData>
        </a:graphic>
      </p:graphicFrame>
      <p:sp>
        <p:nvSpPr>
          <p:cNvPr id="24" name="11 CuadroTexto">
            <a:extLst>
              <a:ext uri="{FF2B5EF4-FFF2-40B4-BE49-F238E27FC236}">
                <a16:creationId xmlns:a16="http://schemas.microsoft.com/office/drawing/2014/main" id="{4D457F75-D21D-4CCC-B4C4-A6B41D701195}"/>
              </a:ext>
            </a:extLst>
          </p:cNvPr>
          <p:cNvSpPr txBox="1"/>
          <p:nvPr/>
        </p:nvSpPr>
        <p:spPr>
          <a:xfrm>
            <a:off x="9397696" y="5894504"/>
            <a:ext cx="1673397"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Subida significativa vs 2019</a:t>
            </a:r>
          </a:p>
        </p:txBody>
      </p:sp>
      <p:sp>
        <p:nvSpPr>
          <p:cNvPr id="25" name="11 CuadroTexto">
            <a:extLst>
              <a:ext uri="{FF2B5EF4-FFF2-40B4-BE49-F238E27FC236}">
                <a16:creationId xmlns:a16="http://schemas.microsoft.com/office/drawing/2014/main" id="{CFBBA386-E3F8-4C99-A8D1-1BD79DF18701}"/>
              </a:ext>
            </a:extLst>
          </p:cNvPr>
          <p:cNvSpPr txBox="1"/>
          <p:nvPr/>
        </p:nvSpPr>
        <p:spPr>
          <a:xfrm>
            <a:off x="9397696" y="6200397"/>
            <a:ext cx="1811545"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Descenso significativo vs 2019</a:t>
            </a:r>
          </a:p>
        </p:txBody>
      </p:sp>
      <p:pic>
        <p:nvPicPr>
          <p:cNvPr id="26" name="Gráfico 25" descr="Círculo con flecha a la izquierda">
            <a:extLst>
              <a:ext uri="{FF2B5EF4-FFF2-40B4-BE49-F238E27FC236}">
                <a16:creationId xmlns:a16="http://schemas.microsoft.com/office/drawing/2014/main" id="{9B428C88-A599-4819-8264-240F53276DE7}"/>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9118929" y="5853375"/>
            <a:ext cx="297701" cy="297701"/>
          </a:xfrm>
          <a:prstGeom prst="rect">
            <a:avLst/>
          </a:prstGeom>
        </p:spPr>
      </p:pic>
      <p:pic>
        <p:nvPicPr>
          <p:cNvPr id="27" name="Gráfico 27" descr="Círculo con flecha a la izquierda">
            <a:extLst>
              <a:ext uri="{FF2B5EF4-FFF2-40B4-BE49-F238E27FC236}">
                <a16:creationId xmlns:a16="http://schemas.microsoft.com/office/drawing/2014/main" id="{31BCD9F2-4FBB-4271-A076-0D66B99406E0}"/>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9124803" y="6159268"/>
            <a:ext cx="297701" cy="297701"/>
          </a:xfrm>
          <a:prstGeom prst="rect">
            <a:avLst/>
          </a:prstGeom>
        </p:spPr>
      </p:pic>
      <p:pic>
        <p:nvPicPr>
          <p:cNvPr id="28" name="Gráfico 27" descr="Círculo con flecha a la izquierda">
            <a:extLst>
              <a:ext uri="{FF2B5EF4-FFF2-40B4-BE49-F238E27FC236}">
                <a16:creationId xmlns:a16="http://schemas.microsoft.com/office/drawing/2014/main" id="{E153D550-6EB1-4A60-B8D3-5898FA49F685}"/>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9713038" y="3170765"/>
            <a:ext cx="297701" cy="297701"/>
          </a:xfrm>
          <a:prstGeom prst="rect">
            <a:avLst/>
          </a:prstGeom>
        </p:spPr>
      </p:pic>
      <p:pic>
        <p:nvPicPr>
          <p:cNvPr id="2" name="Imagen 1">
            <a:extLst>
              <a:ext uri="{FF2B5EF4-FFF2-40B4-BE49-F238E27FC236}">
                <a16:creationId xmlns:a16="http://schemas.microsoft.com/office/drawing/2014/main" id="{8BB4CE19-1D3A-44FB-8961-054C31C3613D}"/>
              </a:ext>
            </a:extLst>
          </p:cNvPr>
          <p:cNvPicPr>
            <a:picLocks noChangeAspect="1"/>
          </p:cNvPicPr>
          <p:nvPr/>
        </p:nvPicPr>
        <p:blipFill>
          <a:blip r:embed="rId8"/>
          <a:stretch>
            <a:fillRect/>
          </a:stretch>
        </p:blipFill>
        <p:spPr>
          <a:xfrm>
            <a:off x="818406" y="2900011"/>
            <a:ext cx="5832406" cy="1032753"/>
          </a:xfrm>
          <a:prstGeom prst="rect">
            <a:avLst/>
          </a:prstGeom>
        </p:spPr>
      </p:pic>
    </p:spTree>
    <p:extLst>
      <p:ext uri="{BB962C8B-B14F-4D97-AF65-F5344CB8AC3E}">
        <p14:creationId xmlns:p14="http://schemas.microsoft.com/office/powerpoint/2010/main" val="179863163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n-US" sz="1800" u="sng" dirty="0"/>
              <a:t>EFECTOS DEL COVID EN LA ACTIVIVIDAD DE LA CLINICA</a:t>
            </a:r>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SITUACIÓN LABORAL ACTUAL</a:t>
            </a:r>
          </a:p>
        </p:txBody>
      </p:sp>
      <p:sp>
        <p:nvSpPr>
          <p:cNvPr id="10" name="CuadroTexto 9"/>
          <p:cNvSpPr txBox="1"/>
          <p:nvPr/>
        </p:nvSpPr>
        <p:spPr>
          <a:xfrm>
            <a:off x="1919536" y="1581362"/>
            <a:ext cx="8488582" cy="553998"/>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COV1. ¿Cómo calificaría el impacto del COVID en el volumen de trabajo de su clínica a nivel general?</a:t>
            </a:r>
          </a:p>
          <a:p>
            <a:r>
              <a:rPr lang="es-ES" sz="1000" i="1" dirty="0">
                <a:latin typeface="Gisha" panose="020B0502040204020203" pitchFamily="34" charset="-79"/>
                <a:cs typeface="Gisha" panose="020B0502040204020203" pitchFamily="34" charset="-79"/>
              </a:rPr>
              <a:t>COV2. Y en el momento actual, comparado con el año previo al COVID ¿usted diría que la actividad de su clínica es…?</a:t>
            </a:r>
          </a:p>
          <a:p>
            <a:endParaRPr lang="es-ES" sz="1000" i="1" dirty="0">
              <a:latin typeface="Gisha" panose="020B0502040204020203" pitchFamily="34" charset="-79"/>
              <a:cs typeface="Gisha" panose="020B0502040204020203" pitchFamily="34" charset="-79"/>
            </a:endParaRPr>
          </a:p>
        </p:txBody>
      </p:sp>
      <p:sp>
        <p:nvSpPr>
          <p:cNvPr id="21" name="CuadroTexto 20"/>
          <p:cNvSpPr txBox="1"/>
          <p:nvPr/>
        </p:nvSpPr>
        <p:spPr>
          <a:xfrm>
            <a:off x="2096662" y="5767877"/>
            <a:ext cx="7908865" cy="600164"/>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El 41,6% de los odontólogos considera que el COVID ha tenido un impacto bajo o muy bajo en su volumen de trabajo, frente a un 27,3% que considera que el impacto ha sido alto o muy alto. 24,7% percibe menor actividad que antes del COVID, frente a un 22,6% que percibe mayor actividad.</a:t>
            </a:r>
          </a:p>
        </p:txBody>
      </p:sp>
      <p:sp>
        <p:nvSpPr>
          <p:cNvPr id="39" name="Text Box 4"/>
          <p:cNvSpPr txBox="1">
            <a:spLocks noChangeArrowheads="1"/>
          </p:cNvSpPr>
          <p:nvPr/>
        </p:nvSpPr>
        <p:spPr bwMode="auto">
          <a:xfrm>
            <a:off x="1575778" y="2081942"/>
            <a:ext cx="2886891"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IMPACTO EN VOLUMEN DE TRABAJO</a:t>
            </a:r>
          </a:p>
        </p:txBody>
      </p:sp>
      <p:graphicFrame>
        <p:nvGraphicFramePr>
          <p:cNvPr id="41" name="Object 48"/>
          <p:cNvGraphicFramePr>
            <a:graphicFrameLocks noChangeAspect="1"/>
          </p:cNvGraphicFramePr>
          <p:nvPr/>
        </p:nvGraphicFramePr>
        <p:xfrm>
          <a:off x="21979" y="2488030"/>
          <a:ext cx="4897873" cy="3350795"/>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Box 4"/>
          <p:cNvSpPr txBox="1">
            <a:spLocks noChangeArrowheads="1"/>
          </p:cNvSpPr>
          <p:nvPr/>
        </p:nvSpPr>
        <p:spPr bwMode="auto">
          <a:xfrm>
            <a:off x="1575779" y="2352939"/>
            <a:ext cx="2242626"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Trabaja como odontólogo (748)</a:t>
            </a:r>
          </a:p>
        </p:txBody>
      </p:sp>
      <p:sp>
        <p:nvSpPr>
          <p:cNvPr id="2" name="Cerrar llave 1">
            <a:extLst>
              <a:ext uri="{FF2B5EF4-FFF2-40B4-BE49-F238E27FC236}">
                <a16:creationId xmlns:a16="http://schemas.microsoft.com/office/drawing/2014/main" id="{9C28E244-F80F-438D-9232-176D0B5E969F}"/>
              </a:ext>
            </a:extLst>
          </p:cNvPr>
          <p:cNvSpPr/>
          <p:nvPr/>
        </p:nvSpPr>
        <p:spPr>
          <a:xfrm>
            <a:off x="3460916" y="2759028"/>
            <a:ext cx="174608" cy="9504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1" name="Cerrar llave 10">
            <a:extLst>
              <a:ext uri="{FF2B5EF4-FFF2-40B4-BE49-F238E27FC236}">
                <a16:creationId xmlns:a16="http://schemas.microsoft.com/office/drawing/2014/main" id="{B5E60916-D8EB-4A49-97CF-3EE14A8E5C35}"/>
              </a:ext>
            </a:extLst>
          </p:cNvPr>
          <p:cNvSpPr/>
          <p:nvPr/>
        </p:nvSpPr>
        <p:spPr>
          <a:xfrm>
            <a:off x="3484979" y="4661293"/>
            <a:ext cx="149496" cy="95049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3" name="CuadroTexto 2">
            <a:extLst>
              <a:ext uri="{FF2B5EF4-FFF2-40B4-BE49-F238E27FC236}">
                <a16:creationId xmlns:a16="http://schemas.microsoft.com/office/drawing/2014/main" id="{43756584-3942-4726-81A3-BA98766BFCA2}"/>
              </a:ext>
            </a:extLst>
          </p:cNvPr>
          <p:cNvSpPr txBox="1"/>
          <p:nvPr/>
        </p:nvSpPr>
        <p:spPr>
          <a:xfrm>
            <a:off x="3659587" y="3101380"/>
            <a:ext cx="667601" cy="253916"/>
          </a:xfrm>
          <a:prstGeom prst="rect">
            <a:avLst/>
          </a:prstGeom>
          <a:noFill/>
        </p:spPr>
        <p:txBody>
          <a:bodyPr wrap="square" rtlCol="0">
            <a:spAutoFit/>
          </a:bodyPr>
          <a:lstStyle/>
          <a:p>
            <a:r>
              <a:rPr lang="es-ES" sz="1050" dirty="0">
                <a:latin typeface="Arial" panose="020B0604020202020204" pitchFamily="34" charset="0"/>
                <a:cs typeface="Arial" panose="020B0604020202020204" pitchFamily="34" charset="0"/>
              </a:rPr>
              <a:t>27,3%</a:t>
            </a:r>
          </a:p>
        </p:txBody>
      </p:sp>
      <p:sp>
        <p:nvSpPr>
          <p:cNvPr id="14" name="CuadroTexto 13">
            <a:extLst>
              <a:ext uri="{FF2B5EF4-FFF2-40B4-BE49-F238E27FC236}">
                <a16:creationId xmlns:a16="http://schemas.microsoft.com/office/drawing/2014/main" id="{7EB86491-7DE0-439A-B680-4B77DE8BC09A}"/>
              </a:ext>
            </a:extLst>
          </p:cNvPr>
          <p:cNvSpPr txBox="1"/>
          <p:nvPr/>
        </p:nvSpPr>
        <p:spPr>
          <a:xfrm>
            <a:off x="3659587" y="4998658"/>
            <a:ext cx="667601" cy="253916"/>
          </a:xfrm>
          <a:prstGeom prst="rect">
            <a:avLst/>
          </a:prstGeom>
          <a:noFill/>
        </p:spPr>
        <p:txBody>
          <a:bodyPr wrap="square" rtlCol="0">
            <a:spAutoFit/>
          </a:bodyPr>
          <a:lstStyle/>
          <a:p>
            <a:r>
              <a:rPr lang="es-ES" sz="1050" dirty="0">
                <a:latin typeface="Arial" panose="020B0604020202020204" pitchFamily="34" charset="0"/>
                <a:cs typeface="Arial" panose="020B0604020202020204" pitchFamily="34" charset="0"/>
              </a:rPr>
              <a:t>41,6%</a:t>
            </a:r>
          </a:p>
        </p:txBody>
      </p:sp>
      <p:sp>
        <p:nvSpPr>
          <p:cNvPr id="17" name="Text Box 4">
            <a:extLst>
              <a:ext uri="{FF2B5EF4-FFF2-40B4-BE49-F238E27FC236}">
                <a16:creationId xmlns:a16="http://schemas.microsoft.com/office/drawing/2014/main" id="{C12E0E1B-B5AC-4FB6-87AF-954ECCC22C4A}"/>
              </a:ext>
            </a:extLst>
          </p:cNvPr>
          <p:cNvSpPr txBox="1">
            <a:spLocks noChangeArrowheads="1"/>
          </p:cNvSpPr>
          <p:nvPr/>
        </p:nvSpPr>
        <p:spPr bwMode="auto">
          <a:xfrm>
            <a:off x="6751265" y="2081942"/>
            <a:ext cx="2243856"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EVOLUCIÓN DE LA ACTIVIDAD</a:t>
            </a:r>
          </a:p>
        </p:txBody>
      </p:sp>
      <p:sp>
        <p:nvSpPr>
          <p:cNvPr id="19" name="Text Box 4">
            <a:extLst>
              <a:ext uri="{FF2B5EF4-FFF2-40B4-BE49-F238E27FC236}">
                <a16:creationId xmlns:a16="http://schemas.microsoft.com/office/drawing/2014/main" id="{6A330A34-B906-414D-AC56-9FD4F61702CF}"/>
              </a:ext>
            </a:extLst>
          </p:cNvPr>
          <p:cNvSpPr txBox="1">
            <a:spLocks noChangeArrowheads="1"/>
          </p:cNvSpPr>
          <p:nvPr/>
        </p:nvSpPr>
        <p:spPr bwMode="auto">
          <a:xfrm>
            <a:off x="6751265" y="2352939"/>
            <a:ext cx="2242626"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Trabaja como odontólogo (748)</a:t>
            </a:r>
          </a:p>
        </p:txBody>
      </p:sp>
      <p:graphicFrame>
        <p:nvGraphicFramePr>
          <p:cNvPr id="20" name="Object 48">
            <a:extLst>
              <a:ext uri="{FF2B5EF4-FFF2-40B4-BE49-F238E27FC236}">
                <a16:creationId xmlns:a16="http://schemas.microsoft.com/office/drawing/2014/main" id="{67142EBB-A008-42CE-8A51-29E0E30E0BC8}"/>
              </a:ext>
            </a:extLst>
          </p:cNvPr>
          <p:cNvGraphicFramePr>
            <a:graphicFrameLocks noChangeAspect="1"/>
          </p:cNvGraphicFramePr>
          <p:nvPr/>
        </p:nvGraphicFramePr>
        <p:xfrm>
          <a:off x="5197465" y="2488030"/>
          <a:ext cx="4897873" cy="335079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59347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n-US" sz="1800" u="sng" dirty="0"/>
              <a:t>EFECTOS DEL COVID EN LA ACTIVIVIDAD DE LA CLINICA</a:t>
            </a:r>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SITUACIÓN LABORAL ACTUAL</a:t>
            </a:r>
          </a:p>
        </p:txBody>
      </p:sp>
      <p:sp>
        <p:nvSpPr>
          <p:cNvPr id="10" name="CuadroTexto 9"/>
          <p:cNvSpPr txBox="1"/>
          <p:nvPr/>
        </p:nvSpPr>
        <p:spPr>
          <a:xfrm>
            <a:off x="1919536" y="1581362"/>
            <a:ext cx="8488582" cy="553998"/>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COV1. ¿Cómo calificaría el impacto del COVID en el volumen de trabajo de su clínica a nivel general?</a:t>
            </a:r>
          </a:p>
          <a:p>
            <a:r>
              <a:rPr lang="es-ES" sz="1000" i="1" dirty="0">
                <a:latin typeface="Gisha" panose="020B0502040204020203" pitchFamily="34" charset="-79"/>
                <a:cs typeface="Gisha" panose="020B0502040204020203" pitchFamily="34" charset="-79"/>
              </a:rPr>
              <a:t>COV2. Y en el momento actual, comparado con el año previo al COVID ¿usted diría que la actividad de su clínica es…?</a:t>
            </a:r>
          </a:p>
          <a:p>
            <a:endParaRPr lang="es-ES" sz="1000" i="1" dirty="0">
              <a:latin typeface="Gisha" panose="020B0502040204020203" pitchFamily="34" charset="-79"/>
              <a:cs typeface="Gisha" panose="020B0502040204020203" pitchFamily="34" charset="-79"/>
            </a:endParaRPr>
          </a:p>
        </p:txBody>
      </p:sp>
      <p:sp>
        <p:nvSpPr>
          <p:cNvPr id="21" name="CuadroTexto 20"/>
          <p:cNvSpPr txBox="1"/>
          <p:nvPr/>
        </p:nvSpPr>
        <p:spPr>
          <a:xfrm>
            <a:off x="2096660" y="5468875"/>
            <a:ext cx="7908865" cy="261610"/>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Entre los odontólogos mayores de 50 años el impacto del COVID ha sido mayor y la recuperación está siendo más lenta.</a:t>
            </a:r>
          </a:p>
        </p:txBody>
      </p:sp>
      <p:sp>
        <p:nvSpPr>
          <p:cNvPr id="22" name="11 CuadroTexto">
            <a:extLst>
              <a:ext uri="{FF2B5EF4-FFF2-40B4-BE49-F238E27FC236}">
                <a16:creationId xmlns:a16="http://schemas.microsoft.com/office/drawing/2014/main" id="{C9241F51-CCAA-44FF-9B5B-2B8972F1FC6D}"/>
              </a:ext>
            </a:extLst>
          </p:cNvPr>
          <p:cNvSpPr txBox="1"/>
          <p:nvPr/>
        </p:nvSpPr>
        <p:spPr>
          <a:xfrm>
            <a:off x="5367712" y="6069039"/>
            <a:ext cx="2661779" cy="307777"/>
          </a:xfrm>
          <a:prstGeom prst="rect">
            <a:avLst/>
          </a:prstGeom>
          <a:noFill/>
        </p:spPr>
        <p:txBody>
          <a:bodyPr wrap="square" rtlCol="0">
            <a:spAutoFit/>
          </a:bodyPr>
          <a:lstStyle/>
          <a:p>
            <a:pPr algn="just"/>
            <a:r>
              <a:rPr lang="es-ES_tradnl" sz="1400" b="1" i="1" dirty="0">
                <a:solidFill>
                  <a:srgbClr val="C00000"/>
                </a:solidFill>
                <a:latin typeface="Segoe UI" panose="020B0502040204020203" pitchFamily="34" charset="0"/>
                <a:cs typeface="Segoe UI" panose="020B0502040204020203" pitchFamily="34" charset="0"/>
              </a:rPr>
              <a:t>&lt; </a:t>
            </a:r>
            <a:r>
              <a:rPr lang="es-ES_tradnl" sz="800" i="1" dirty="0">
                <a:latin typeface="Segoe UI" panose="020B0502040204020203" pitchFamily="34" charset="0"/>
                <a:cs typeface="Segoe UI" panose="020B0502040204020203" pitchFamily="34" charset="0"/>
              </a:rPr>
              <a:t>Diferencia negativa significativa  vs total</a:t>
            </a:r>
          </a:p>
        </p:txBody>
      </p:sp>
      <p:sp>
        <p:nvSpPr>
          <p:cNvPr id="23" name="11 CuadroTexto">
            <a:extLst>
              <a:ext uri="{FF2B5EF4-FFF2-40B4-BE49-F238E27FC236}">
                <a16:creationId xmlns:a16="http://schemas.microsoft.com/office/drawing/2014/main" id="{B7B65DB1-0527-4369-9E7B-1BBADAA73738}"/>
              </a:ext>
            </a:extLst>
          </p:cNvPr>
          <p:cNvSpPr txBox="1"/>
          <p:nvPr/>
        </p:nvSpPr>
        <p:spPr>
          <a:xfrm>
            <a:off x="5367712" y="6297068"/>
            <a:ext cx="2417751" cy="307777"/>
          </a:xfrm>
          <a:prstGeom prst="rect">
            <a:avLst/>
          </a:prstGeom>
          <a:noFill/>
        </p:spPr>
        <p:txBody>
          <a:bodyPr wrap="square" rtlCol="0">
            <a:spAutoFit/>
          </a:bodyPr>
          <a:lstStyle/>
          <a:p>
            <a:pPr algn="just"/>
            <a:r>
              <a:rPr lang="es-ES_tradnl" sz="1400" b="1" i="1" dirty="0">
                <a:solidFill>
                  <a:schemeClr val="accent6">
                    <a:lumMod val="75000"/>
                  </a:schemeClr>
                </a:solidFill>
                <a:latin typeface="Segoe UI" panose="020B0502040204020203" pitchFamily="34" charset="0"/>
                <a:cs typeface="Segoe UI" panose="020B0502040204020203" pitchFamily="34" charset="0"/>
              </a:rPr>
              <a:t>&gt;</a:t>
            </a:r>
            <a:r>
              <a:rPr lang="es-ES_tradnl" sz="800" i="1" dirty="0">
                <a:latin typeface="Segoe UI" panose="020B0502040204020203" pitchFamily="34" charset="0"/>
                <a:cs typeface="Segoe UI" panose="020B0502040204020203" pitchFamily="34" charset="0"/>
              </a:rPr>
              <a:t> Diferencia positiva significativa vs total</a:t>
            </a:r>
          </a:p>
        </p:txBody>
      </p:sp>
      <p:pic>
        <p:nvPicPr>
          <p:cNvPr id="7" name="Imagen 6">
            <a:extLst>
              <a:ext uri="{FF2B5EF4-FFF2-40B4-BE49-F238E27FC236}">
                <a16:creationId xmlns:a16="http://schemas.microsoft.com/office/drawing/2014/main" id="{57570E41-2846-4699-9928-E585CE75CBCF}"/>
              </a:ext>
            </a:extLst>
          </p:cNvPr>
          <p:cNvPicPr>
            <a:picLocks noChangeAspect="1"/>
          </p:cNvPicPr>
          <p:nvPr/>
        </p:nvPicPr>
        <p:blipFill>
          <a:blip r:embed="rId2"/>
          <a:stretch>
            <a:fillRect/>
          </a:stretch>
        </p:blipFill>
        <p:spPr>
          <a:xfrm>
            <a:off x="425014" y="2054118"/>
            <a:ext cx="11477625" cy="3114675"/>
          </a:xfrm>
          <a:prstGeom prst="rect">
            <a:avLst/>
          </a:prstGeom>
        </p:spPr>
      </p:pic>
    </p:spTree>
    <p:extLst>
      <p:ext uri="{BB962C8B-B14F-4D97-AF65-F5344CB8AC3E}">
        <p14:creationId xmlns:p14="http://schemas.microsoft.com/office/powerpoint/2010/main" val="341438269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0D9757B2-A312-48B0-9A1C-316AF5942DF6}"/>
              </a:ext>
            </a:extLst>
          </p:cNvPr>
          <p:cNvSpPr>
            <a:spLocks noGrp="1"/>
          </p:cNvSpPr>
          <p:nvPr>
            <p:ph type="body" idx="1"/>
          </p:nvPr>
        </p:nvSpPr>
        <p:spPr>
          <a:xfrm>
            <a:off x="3795010" y="4904958"/>
            <a:ext cx="4601980" cy="480538"/>
          </a:xfrm>
        </p:spPr>
        <p:txBody>
          <a:bodyPr/>
          <a:lstStyle/>
          <a:p>
            <a:r>
              <a:rPr lang="es-ES" sz="3200" dirty="0"/>
              <a:t>ESPECIALIDADES Y ATRIBUCIONES DEL PERSONAL</a:t>
            </a:r>
          </a:p>
        </p:txBody>
      </p:sp>
    </p:spTree>
    <p:extLst>
      <p:ext uri="{BB962C8B-B14F-4D97-AF65-F5344CB8AC3E}">
        <p14:creationId xmlns:p14="http://schemas.microsoft.com/office/powerpoint/2010/main" val="188605101"/>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739E3DE-277C-4793-B925-A95125BCFF8E}"/>
              </a:ext>
            </a:extLst>
          </p:cNvPr>
          <p:cNvSpPr>
            <a:spLocks noGrp="1"/>
          </p:cNvSpPr>
          <p:nvPr>
            <p:ph type="body" idx="1"/>
          </p:nvPr>
        </p:nvSpPr>
        <p:spPr/>
        <p:txBody>
          <a:bodyPr/>
          <a:lstStyle/>
          <a:p>
            <a:r>
              <a:rPr lang="es-ES" dirty="0"/>
              <a:t>METODOLOGÍA</a:t>
            </a:r>
          </a:p>
        </p:txBody>
      </p:sp>
    </p:spTree>
    <p:extLst>
      <p:ext uri="{BB962C8B-B14F-4D97-AF65-F5344CB8AC3E}">
        <p14:creationId xmlns:p14="http://schemas.microsoft.com/office/powerpoint/2010/main" val="2597215515"/>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n-US" sz="1800" u="sng" dirty="0"/>
              <a:t>ESPECIALIDAD ODONTOLÓGICA: PRÁCTICA Y FORMACIÓN DISPONIBLE</a:t>
            </a:r>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ESPECIALIDADES Y ATRIBUCIONES</a:t>
            </a:r>
          </a:p>
        </p:txBody>
      </p:sp>
      <p:sp>
        <p:nvSpPr>
          <p:cNvPr id="10" name="CuadroTexto 9"/>
          <p:cNvSpPr txBox="1"/>
          <p:nvPr/>
        </p:nvSpPr>
        <p:spPr>
          <a:xfrm>
            <a:off x="1919536" y="1581361"/>
            <a:ext cx="8488582" cy="553998"/>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P19. ¿Cuál de las siguientes especialidades odontológicas desarrolla usted en su actual trabajo como odontólogo? </a:t>
            </a:r>
          </a:p>
          <a:p>
            <a:r>
              <a:rPr lang="es-ES" sz="1000" i="1" dirty="0">
                <a:latin typeface="Gisha" panose="020B0502040204020203" pitchFamily="34" charset="-79"/>
                <a:cs typeface="Gisha" panose="020B0502040204020203" pitchFamily="34" charset="-79"/>
              </a:rPr>
              <a:t>P19b. ¿Dispone usted de alguna titulación o formación especifica en [ESPECIALIDAD]?</a:t>
            </a:r>
            <a:br>
              <a:rPr lang="es-ES" sz="1000" i="1" dirty="0">
                <a:latin typeface="Gisha" panose="020B0502040204020203" pitchFamily="34" charset="-79"/>
                <a:cs typeface="Gisha" panose="020B0502040204020203" pitchFamily="34" charset="-79"/>
              </a:rPr>
            </a:br>
            <a:endParaRPr lang="es-ES" sz="1000" i="1" dirty="0">
              <a:latin typeface="Gisha" panose="020B0502040204020203" pitchFamily="34" charset="-79"/>
              <a:cs typeface="Gisha" panose="020B0502040204020203" pitchFamily="34" charset="-79"/>
            </a:endParaRPr>
          </a:p>
        </p:txBody>
      </p:sp>
      <p:sp>
        <p:nvSpPr>
          <p:cNvPr id="21" name="CuadroTexto 20"/>
          <p:cNvSpPr txBox="1"/>
          <p:nvPr/>
        </p:nvSpPr>
        <p:spPr>
          <a:xfrm>
            <a:off x="2078336" y="5658872"/>
            <a:ext cx="7908865" cy="600164"/>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En relación al año 2019 se observa una ligera subida de los odontólogos que trabajan en periodoncias.</a:t>
            </a:r>
          </a:p>
          <a:p>
            <a:pPr algn="just"/>
            <a:r>
              <a:rPr lang="es-ES" sz="1100" dirty="0">
                <a:latin typeface="Gisha" panose="020B0502040204020203" pitchFamily="34" charset="-79"/>
                <a:cs typeface="Gisha" panose="020B0502040204020203" pitchFamily="34" charset="-79"/>
              </a:rPr>
              <a:t>La implantología y la ortodoncia y ortopedia maxilar son las dos especialidades con mayor proporción de especialistas titulados. Mientras que la rehabilitación bucal y la odontopediatría presentan la proporción de especialistas más baja.</a:t>
            </a:r>
          </a:p>
        </p:txBody>
      </p:sp>
      <p:sp>
        <p:nvSpPr>
          <p:cNvPr id="39" name="Text Box 4"/>
          <p:cNvSpPr txBox="1">
            <a:spLocks noChangeArrowheads="1"/>
          </p:cNvSpPr>
          <p:nvPr/>
        </p:nvSpPr>
        <p:spPr bwMode="auto">
          <a:xfrm>
            <a:off x="1995354" y="2090744"/>
            <a:ext cx="1892270"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TIPO DE ESPECIALIDAD</a:t>
            </a:r>
          </a:p>
        </p:txBody>
      </p:sp>
      <p:graphicFrame>
        <p:nvGraphicFramePr>
          <p:cNvPr id="41" name="Object 48"/>
          <p:cNvGraphicFramePr>
            <a:graphicFrameLocks noChangeAspect="1"/>
          </p:cNvGraphicFramePr>
          <p:nvPr>
            <p:extLst>
              <p:ext uri="{D42A27DB-BD31-4B8C-83A1-F6EECF244321}">
                <p14:modId xmlns:p14="http://schemas.microsoft.com/office/powerpoint/2010/main" val="3229971336"/>
              </p:ext>
            </p:extLst>
          </p:nvPr>
        </p:nvGraphicFramePr>
        <p:xfrm>
          <a:off x="-40080" y="2671708"/>
          <a:ext cx="4612080" cy="3098005"/>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 Box 4">
            <a:extLst>
              <a:ext uri="{FF2B5EF4-FFF2-40B4-BE49-F238E27FC236}">
                <a16:creationId xmlns:a16="http://schemas.microsoft.com/office/drawing/2014/main" id="{86F2F114-337F-48B2-9F49-C3F3D9D9AF16}"/>
              </a:ext>
            </a:extLst>
          </p:cNvPr>
          <p:cNvSpPr txBox="1">
            <a:spLocks noChangeArrowheads="1"/>
          </p:cNvSpPr>
          <p:nvPr/>
        </p:nvSpPr>
        <p:spPr bwMode="auto">
          <a:xfrm>
            <a:off x="1691659" y="2309690"/>
            <a:ext cx="2701439" cy="3693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Trabaja como odontólogo 2019 (761).</a:t>
            </a:r>
          </a:p>
          <a:p>
            <a:pPr algn="ctr"/>
            <a:r>
              <a:rPr lang="es-ES" sz="900" dirty="0"/>
              <a:t>Base Trabaja como odontólogo 2021 (748)</a:t>
            </a:r>
          </a:p>
        </p:txBody>
      </p:sp>
      <p:sp>
        <p:nvSpPr>
          <p:cNvPr id="18" name="11 CuadroTexto">
            <a:extLst>
              <a:ext uri="{FF2B5EF4-FFF2-40B4-BE49-F238E27FC236}">
                <a16:creationId xmlns:a16="http://schemas.microsoft.com/office/drawing/2014/main" id="{083966C4-44A8-4DA0-957C-50B329C13C0A}"/>
              </a:ext>
            </a:extLst>
          </p:cNvPr>
          <p:cNvSpPr txBox="1"/>
          <p:nvPr/>
        </p:nvSpPr>
        <p:spPr>
          <a:xfrm>
            <a:off x="5367712" y="6266584"/>
            <a:ext cx="1673397"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Subida significativa vs 2019</a:t>
            </a:r>
          </a:p>
        </p:txBody>
      </p:sp>
      <p:pic>
        <p:nvPicPr>
          <p:cNvPr id="19" name="Gráfico 18" descr="Círculo con flecha a la izquierda">
            <a:extLst>
              <a:ext uri="{FF2B5EF4-FFF2-40B4-BE49-F238E27FC236}">
                <a16:creationId xmlns:a16="http://schemas.microsoft.com/office/drawing/2014/main" id="{E87C8374-5557-42B4-8CFE-E1FDB189354D}"/>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5070012" y="6225457"/>
            <a:ext cx="297701" cy="297701"/>
          </a:xfrm>
          <a:prstGeom prst="rect">
            <a:avLst/>
          </a:prstGeom>
        </p:spPr>
      </p:pic>
      <p:pic>
        <p:nvPicPr>
          <p:cNvPr id="20" name="Gráfico 27" descr="Círculo con flecha a la izquierda">
            <a:extLst>
              <a:ext uri="{FF2B5EF4-FFF2-40B4-BE49-F238E27FC236}">
                <a16:creationId xmlns:a16="http://schemas.microsoft.com/office/drawing/2014/main" id="{D5446F70-1A0B-4254-982A-217B5AA510DC}"/>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5070011" y="6523158"/>
            <a:ext cx="297701" cy="297701"/>
          </a:xfrm>
          <a:prstGeom prst="rect">
            <a:avLst/>
          </a:prstGeom>
        </p:spPr>
      </p:pic>
      <p:sp>
        <p:nvSpPr>
          <p:cNvPr id="22" name="11 CuadroTexto">
            <a:extLst>
              <a:ext uri="{FF2B5EF4-FFF2-40B4-BE49-F238E27FC236}">
                <a16:creationId xmlns:a16="http://schemas.microsoft.com/office/drawing/2014/main" id="{81806A23-48C8-41DA-8378-330C2DCA33E5}"/>
              </a:ext>
            </a:extLst>
          </p:cNvPr>
          <p:cNvSpPr txBox="1"/>
          <p:nvPr/>
        </p:nvSpPr>
        <p:spPr>
          <a:xfrm>
            <a:off x="5367712" y="6564285"/>
            <a:ext cx="1811545"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Descenso significativo vs 2019</a:t>
            </a:r>
          </a:p>
        </p:txBody>
      </p:sp>
      <p:pic>
        <p:nvPicPr>
          <p:cNvPr id="23" name="Gráfico 22" descr="Círculo con flecha a la izquierda">
            <a:extLst>
              <a:ext uri="{FF2B5EF4-FFF2-40B4-BE49-F238E27FC236}">
                <a16:creationId xmlns:a16="http://schemas.microsoft.com/office/drawing/2014/main" id="{C255C943-3FC8-44E2-B3D1-ECFB5BB6615A}"/>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982195" y="3423443"/>
            <a:ext cx="182880" cy="182880"/>
          </a:xfrm>
          <a:prstGeom prst="rect">
            <a:avLst/>
          </a:prstGeom>
        </p:spPr>
      </p:pic>
      <p:graphicFrame>
        <p:nvGraphicFramePr>
          <p:cNvPr id="26" name="Object 48">
            <a:extLst>
              <a:ext uri="{FF2B5EF4-FFF2-40B4-BE49-F238E27FC236}">
                <a16:creationId xmlns:a16="http://schemas.microsoft.com/office/drawing/2014/main" id="{8B201E1E-D457-4AF4-A5A8-2614F34478EA}"/>
              </a:ext>
            </a:extLst>
          </p:cNvPr>
          <p:cNvGraphicFramePr>
            <a:graphicFrameLocks noChangeAspect="1"/>
          </p:cNvGraphicFramePr>
          <p:nvPr>
            <p:extLst>
              <p:ext uri="{D42A27DB-BD31-4B8C-83A1-F6EECF244321}">
                <p14:modId xmlns:p14="http://schemas.microsoft.com/office/powerpoint/2010/main" val="1754273287"/>
              </p:ext>
            </p:extLst>
          </p:nvPr>
        </p:nvGraphicFramePr>
        <p:xfrm>
          <a:off x="5367712" y="2679022"/>
          <a:ext cx="4612080" cy="3098005"/>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 Box 4">
            <a:extLst>
              <a:ext uri="{FF2B5EF4-FFF2-40B4-BE49-F238E27FC236}">
                <a16:creationId xmlns:a16="http://schemas.microsoft.com/office/drawing/2014/main" id="{717B6CB5-21B8-4A44-8792-FA6BF5AEAE47}"/>
              </a:ext>
            </a:extLst>
          </p:cNvPr>
          <p:cNvSpPr txBox="1">
            <a:spLocks noChangeArrowheads="1"/>
          </p:cNvSpPr>
          <p:nvPr/>
        </p:nvSpPr>
        <p:spPr bwMode="auto">
          <a:xfrm>
            <a:off x="7524885" y="2570563"/>
            <a:ext cx="2499659"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practica cada una de las especialidades</a:t>
            </a:r>
          </a:p>
        </p:txBody>
      </p:sp>
      <p:sp>
        <p:nvSpPr>
          <p:cNvPr id="28" name="Text Box 4">
            <a:extLst>
              <a:ext uri="{FF2B5EF4-FFF2-40B4-BE49-F238E27FC236}">
                <a16:creationId xmlns:a16="http://schemas.microsoft.com/office/drawing/2014/main" id="{BD1653FE-EC1D-4105-AC97-554A66B47066}"/>
              </a:ext>
            </a:extLst>
          </p:cNvPr>
          <p:cNvSpPr txBox="1">
            <a:spLocks noChangeArrowheads="1"/>
          </p:cNvSpPr>
          <p:nvPr/>
        </p:nvSpPr>
        <p:spPr bwMode="auto">
          <a:xfrm>
            <a:off x="6468674" y="2167741"/>
            <a:ext cx="4612080" cy="415498"/>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POSESIÓN DE UNA TITULACIÓN O FORMACIÓN ESPECIALIZADA EN ODONTÓLOGOS QUE PRACTICAN ESPECIALIDADES</a:t>
            </a:r>
          </a:p>
        </p:txBody>
      </p:sp>
    </p:spTree>
    <p:extLst>
      <p:ext uri="{BB962C8B-B14F-4D97-AF65-F5344CB8AC3E}">
        <p14:creationId xmlns:p14="http://schemas.microsoft.com/office/powerpoint/2010/main" val="97688783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n-US" sz="1800" u="sng" dirty="0"/>
              <a:t>ESPECIALIDAD ODONTOLÓGICA: PRÁCTICA Y FORMACIÓN DISPONIBLE</a:t>
            </a:r>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ESPECIALIDADES Y ATRIBUCIONES</a:t>
            </a:r>
          </a:p>
        </p:txBody>
      </p:sp>
      <p:sp>
        <p:nvSpPr>
          <p:cNvPr id="10" name="CuadroTexto 9"/>
          <p:cNvSpPr txBox="1"/>
          <p:nvPr/>
        </p:nvSpPr>
        <p:spPr>
          <a:xfrm>
            <a:off x="1919536" y="1581361"/>
            <a:ext cx="8488582" cy="553998"/>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P19. ¿Cuál de las siguientes especialidades odontológicas desarrolla usted en su actual trabajo como odontólogo? </a:t>
            </a:r>
          </a:p>
          <a:p>
            <a:r>
              <a:rPr lang="es-ES" sz="1000" i="1" dirty="0">
                <a:latin typeface="Gisha" panose="020B0502040204020203" pitchFamily="34" charset="-79"/>
                <a:cs typeface="Gisha" panose="020B0502040204020203" pitchFamily="34" charset="-79"/>
              </a:rPr>
              <a:t>P19b. ¿Dispone usted de alguna titulación o formación especifica en [ESPECIALIDAD]?</a:t>
            </a:r>
            <a:br>
              <a:rPr lang="es-ES" sz="1000" i="1" dirty="0">
                <a:latin typeface="Gisha" panose="020B0502040204020203" pitchFamily="34" charset="-79"/>
                <a:cs typeface="Gisha" panose="020B0502040204020203" pitchFamily="34" charset="-79"/>
              </a:rPr>
            </a:br>
            <a:endParaRPr lang="es-ES" sz="1000" i="1" dirty="0">
              <a:latin typeface="Gisha" panose="020B0502040204020203" pitchFamily="34" charset="-79"/>
              <a:cs typeface="Gisha" panose="020B0502040204020203" pitchFamily="34" charset="-79"/>
            </a:endParaRPr>
          </a:p>
        </p:txBody>
      </p:sp>
      <p:sp>
        <p:nvSpPr>
          <p:cNvPr id="24" name="11 CuadroTexto">
            <a:extLst>
              <a:ext uri="{FF2B5EF4-FFF2-40B4-BE49-F238E27FC236}">
                <a16:creationId xmlns:a16="http://schemas.microsoft.com/office/drawing/2014/main" id="{B2E15AB0-D1B2-41F6-B622-C29074F70955}"/>
              </a:ext>
            </a:extLst>
          </p:cNvPr>
          <p:cNvSpPr txBox="1"/>
          <p:nvPr/>
        </p:nvSpPr>
        <p:spPr>
          <a:xfrm>
            <a:off x="5367712" y="6069039"/>
            <a:ext cx="2661779" cy="307777"/>
          </a:xfrm>
          <a:prstGeom prst="rect">
            <a:avLst/>
          </a:prstGeom>
          <a:noFill/>
        </p:spPr>
        <p:txBody>
          <a:bodyPr wrap="square" rtlCol="0">
            <a:spAutoFit/>
          </a:bodyPr>
          <a:lstStyle/>
          <a:p>
            <a:pPr algn="just"/>
            <a:r>
              <a:rPr lang="es-ES_tradnl" sz="1400" b="1" i="1" dirty="0">
                <a:solidFill>
                  <a:srgbClr val="C00000"/>
                </a:solidFill>
                <a:latin typeface="Segoe UI" panose="020B0502040204020203" pitchFamily="34" charset="0"/>
                <a:cs typeface="Segoe UI" panose="020B0502040204020203" pitchFamily="34" charset="0"/>
              </a:rPr>
              <a:t>&lt; </a:t>
            </a:r>
            <a:r>
              <a:rPr lang="es-ES_tradnl" sz="800" i="1" dirty="0">
                <a:latin typeface="Segoe UI" panose="020B0502040204020203" pitchFamily="34" charset="0"/>
                <a:cs typeface="Segoe UI" panose="020B0502040204020203" pitchFamily="34" charset="0"/>
              </a:rPr>
              <a:t>Diferencia negativa significativa  vs total</a:t>
            </a:r>
          </a:p>
        </p:txBody>
      </p:sp>
      <p:sp>
        <p:nvSpPr>
          <p:cNvPr id="25" name="11 CuadroTexto">
            <a:extLst>
              <a:ext uri="{FF2B5EF4-FFF2-40B4-BE49-F238E27FC236}">
                <a16:creationId xmlns:a16="http://schemas.microsoft.com/office/drawing/2014/main" id="{F535AB19-61D9-45DB-900C-D3EB06DFE664}"/>
              </a:ext>
            </a:extLst>
          </p:cNvPr>
          <p:cNvSpPr txBox="1"/>
          <p:nvPr/>
        </p:nvSpPr>
        <p:spPr>
          <a:xfrm>
            <a:off x="5367712" y="6297068"/>
            <a:ext cx="2417751" cy="307777"/>
          </a:xfrm>
          <a:prstGeom prst="rect">
            <a:avLst/>
          </a:prstGeom>
          <a:noFill/>
        </p:spPr>
        <p:txBody>
          <a:bodyPr wrap="square" rtlCol="0">
            <a:spAutoFit/>
          </a:bodyPr>
          <a:lstStyle/>
          <a:p>
            <a:pPr algn="just"/>
            <a:r>
              <a:rPr lang="es-ES_tradnl" sz="1400" b="1" i="1" dirty="0">
                <a:solidFill>
                  <a:schemeClr val="accent6">
                    <a:lumMod val="75000"/>
                  </a:schemeClr>
                </a:solidFill>
                <a:latin typeface="Segoe UI" panose="020B0502040204020203" pitchFamily="34" charset="0"/>
                <a:cs typeface="Segoe UI" panose="020B0502040204020203" pitchFamily="34" charset="0"/>
              </a:rPr>
              <a:t>&gt;</a:t>
            </a:r>
            <a:r>
              <a:rPr lang="es-ES_tradnl" sz="800" i="1" dirty="0">
                <a:latin typeface="Segoe UI" panose="020B0502040204020203" pitchFamily="34" charset="0"/>
                <a:cs typeface="Segoe UI" panose="020B0502040204020203" pitchFamily="34" charset="0"/>
              </a:rPr>
              <a:t> Diferencia positiva significativa vs total</a:t>
            </a:r>
          </a:p>
        </p:txBody>
      </p:sp>
      <p:sp>
        <p:nvSpPr>
          <p:cNvPr id="29" name="CuadroTexto 28">
            <a:extLst>
              <a:ext uri="{FF2B5EF4-FFF2-40B4-BE49-F238E27FC236}">
                <a16:creationId xmlns:a16="http://schemas.microsoft.com/office/drawing/2014/main" id="{24632B59-4B7F-491F-92F1-67823674A0D7}"/>
              </a:ext>
            </a:extLst>
          </p:cNvPr>
          <p:cNvSpPr txBox="1"/>
          <p:nvPr/>
        </p:nvSpPr>
        <p:spPr>
          <a:xfrm>
            <a:off x="2141566" y="5538246"/>
            <a:ext cx="7908865" cy="430887"/>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Las actividades especializadas son más probables entre los hombres y entre los odontólogos de mayor edad. También se observa que las clínicas que pertenecen a una aseguradora presentan una menor probabilidad de actividades especializadas.</a:t>
            </a:r>
          </a:p>
        </p:txBody>
      </p:sp>
      <p:pic>
        <p:nvPicPr>
          <p:cNvPr id="4" name="Imagen 3">
            <a:extLst>
              <a:ext uri="{FF2B5EF4-FFF2-40B4-BE49-F238E27FC236}">
                <a16:creationId xmlns:a16="http://schemas.microsoft.com/office/drawing/2014/main" id="{BC659171-AF31-4953-9C15-5DD134CCFDCC}"/>
              </a:ext>
            </a:extLst>
          </p:cNvPr>
          <p:cNvPicPr>
            <a:picLocks noChangeAspect="1"/>
          </p:cNvPicPr>
          <p:nvPr/>
        </p:nvPicPr>
        <p:blipFill>
          <a:blip r:embed="rId2"/>
          <a:stretch>
            <a:fillRect/>
          </a:stretch>
        </p:blipFill>
        <p:spPr>
          <a:xfrm>
            <a:off x="357185" y="1976467"/>
            <a:ext cx="11477625" cy="3333750"/>
          </a:xfrm>
          <a:prstGeom prst="rect">
            <a:avLst/>
          </a:prstGeom>
        </p:spPr>
      </p:pic>
    </p:spTree>
    <p:extLst>
      <p:ext uri="{BB962C8B-B14F-4D97-AF65-F5344CB8AC3E}">
        <p14:creationId xmlns:p14="http://schemas.microsoft.com/office/powerpoint/2010/main" val="1889637942"/>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A8D2A4-49B9-45D0-B73B-7E73DEC94D54}"/>
              </a:ext>
            </a:extLst>
          </p:cNvPr>
          <p:cNvSpPr>
            <a:spLocks noGrp="1"/>
          </p:cNvSpPr>
          <p:nvPr>
            <p:ph type="title"/>
          </p:nvPr>
        </p:nvSpPr>
        <p:spPr/>
        <p:txBody>
          <a:bodyPr>
            <a:normAutofit fontScale="90000"/>
          </a:bodyPr>
          <a:lstStyle/>
          <a:p>
            <a:r>
              <a:rPr lang="es-ES" dirty="0"/>
              <a:t>ESPECIALIDADES Y ATRIBUCIONES</a:t>
            </a:r>
          </a:p>
        </p:txBody>
      </p:sp>
      <p:sp>
        <p:nvSpPr>
          <p:cNvPr id="5" name="Marcador de texto 4">
            <a:extLst>
              <a:ext uri="{FF2B5EF4-FFF2-40B4-BE49-F238E27FC236}">
                <a16:creationId xmlns:a16="http://schemas.microsoft.com/office/drawing/2014/main" id="{48949703-5BFF-49E9-8F9E-3C3016549D1D}"/>
              </a:ext>
            </a:extLst>
          </p:cNvPr>
          <p:cNvSpPr>
            <a:spLocks noGrp="1"/>
          </p:cNvSpPr>
          <p:nvPr>
            <p:ph type="body" sz="quarter" idx="14"/>
          </p:nvPr>
        </p:nvSpPr>
        <p:spPr/>
        <p:txBody>
          <a:bodyPr/>
          <a:lstStyle/>
          <a:p>
            <a:r>
              <a:rPr lang="es-ES" sz="1100" dirty="0">
                <a:latin typeface="Gisha" panose="020B0502040204020203" pitchFamily="34" charset="-79"/>
                <a:cs typeface="Gisha" panose="020B0502040204020203" pitchFamily="34" charset="-79"/>
              </a:rPr>
              <a:t>Entre los odontólogos de más de 50 años hay una percepción más débil de la necesidad de formación especializada.</a:t>
            </a:r>
          </a:p>
        </p:txBody>
      </p:sp>
      <p:sp>
        <p:nvSpPr>
          <p:cNvPr id="7" name="Text Box 4">
            <a:extLst>
              <a:ext uri="{FF2B5EF4-FFF2-40B4-BE49-F238E27FC236}">
                <a16:creationId xmlns:a16="http://schemas.microsoft.com/office/drawing/2014/main" id="{9E3613D9-11A1-4F3A-B2F7-E67DE2054DC0}"/>
              </a:ext>
            </a:extLst>
          </p:cNvPr>
          <p:cNvSpPr txBox="1">
            <a:spLocks noChangeArrowheads="1"/>
          </p:cNvSpPr>
          <p:nvPr/>
        </p:nvSpPr>
        <p:spPr bwMode="auto">
          <a:xfrm>
            <a:off x="1807853" y="1931869"/>
            <a:ext cx="1892270" cy="415498"/>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OBLIGACIÓN DE UNA FORMACIÓN ESPECÍFICA</a:t>
            </a:r>
          </a:p>
        </p:txBody>
      </p:sp>
      <p:sp>
        <p:nvSpPr>
          <p:cNvPr id="8" name="CuadroTexto 7">
            <a:extLst>
              <a:ext uri="{FF2B5EF4-FFF2-40B4-BE49-F238E27FC236}">
                <a16:creationId xmlns:a16="http://schemas.microsoft.com/office/drawing/2014/main" id="{5965E833-026F-4053-8497-0F4650D3A3E2}"/>
              </a:ext>
            </a:extLst>
          </p:cNvPr>
          <p:cNvSpPr txBox="1"/>
          <p:nvPr/>
        </p:nvSpPr>
        <p:spPr>
          <a:xfrm>
            <a:off x="1919536" y="1581361"/>
            <a:ext cx="8488582" cy="246221"/>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P19c  ¿Considera que debería ser obligatoria una formación especifica para trabajar en ese tipo de especialidades?</a:t>
            </a:r>
          </a:p>
        </p:txBody>
      </p:sp>
      <p:sp>
        <p:nvSpPr>
          <p:cNvPr id="12" name="12 CuadroTexto">
            <a:extLst>
              <a:ext uri="{FF2B5EF4-FFF2-40B4-BE49-F238E27FC236}">
                <a16:creationId xmlns:a16="http://schemas.microsoft.com/office/drawing/2014/main" id="{4FB744DA-75B7-4F38-8B94-71082891B5D0}"/>
              </a:ext>
            </a:extLst>
          </p:cNvPr>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n-US" sz="1800" u="sng" dirty="0"/>
              <a:t>ESPECIALIDAD ODONTOLÓGICA: NECESIDAD DE FORMACIÓN ESPECÍFICA</a:t>
            </a:r>
          </a:p>
        </p:txBody>
      </p:sp>
      <p:graphicFrame>
        <p:nvGraphicFramePr>
          <p:cNvPr id="20" name="Gráfico 19">
            <a:extLst>
              <a:ext uri="{FF2B5EF4-FFF2-40B4-BE49-F238E27FC236}">
                <a16:creationId xmlns:a16="http://schemas.microsoft.com/office/drawing/2014/main" id="{68786375-8FB9-4D48-9286-CE429C05BBDE}"/>
              </a:ext>
            </a:extLst>
          </p:cNvPr>
          <p:cNvGraphicFramePr/>
          <p:nvPr>
            <p:extLst>
              <p:ext uri="{D42A27DB-BD31-4B8C-83A1-F6EECF244321}">
                <p14:modId xmlns:p14="http://schemas.microsoft.com/office/powerpoint/2010/main" val="642895024"/>
              </p:ext>
            </p:extLst>
          </p:nvPr>
        </p:nvGraphicFramePr>
        <p:xfrm>
          <a:off x="762373" y="2687711"/>
          <a:ext cx="3804678" cy="2719782"/>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 Box 4">
            <a:extLst>
              <a:ext uri="{FF2B5EF4-FFF2-40B4-BE49-F238E27FC236}">
                <a16:creationId xmlns:a16="http://schemas.microsoft.com/office/drawing/2014/main" id="{742874BA-9F6E-4C91-857D-A59A30947038}"/>
              </a:ext>
            </a:extLst>
          </p:cNvPr>
          <p:cNvSpPr txBox="1">
            <a:spLocks noChangeArrowheads="1"/>
          </p:cNvSpPr>
          <p:nvPr/>
        </p:nvSpPr>
        <p:spPr bwMode="auto">
          <a:xfrm>
            <a:off x="1504158" y="2312183"/>
            <a:ext cx="2499659"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trabaja como odontólogo (748)</a:t>
            </a:r>
          </a:p>
        </p:txBody>
      </p:sp>
      <p:pic>
        <p:nvPicPr>
          <p:cNvPr id="3" name="Imagen 2">
            <a:extLst>
              <a:ext uri="{FF2B5EF4-FFF2-40B4-BE49-F238E27FC236}">
                <a16:creationId xmlns:a16="http://schemas.microsoft.com/office/drawing/2014/main" id="{6BC77780-8916-4459-8531-6654BF3EEB41}"/>
              </a:ext>
            </a:extLst>
          </p:cNvPr>
          <p:cNvPicPr>
            <a:picLocks noChangeAspect="1"/>
          </p:cNvPicPr>
          <p:nvPr/>
        </p:nvPicPr>
        <p:blipFill>
          <a:blip r:embed="rId3"/>
          <a:stretch>
            <a:fillRect/>
          </a:stretch>
        </p:blipFill>
        <p:spPr>
          <a:xfrm>
            <a:off x="4708041" y="3095929"/>
            <a:ext cx="6791325" cy="1485900"/>
          </a:xfrm>
          <a:prstGeom prst="rect">
            <a:avLst/>
          </a:prstGeom>
        </p:spPr>
      </p:pic>
    </p:spTree>
    <p:extLst>
      <p:ext uri="{BB962C8B-B14F-4D97-AF65-F5344CB8AC3E}">
        <p14:creationId xmlns:p14="http://schemas.microsoft.com/office/powerpoint/2010/main" val="3696546295"/>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ESPECIALIDADES Y ATRIBUCIONES</a:t>
            </a:r>
          </a:p>
        </p:txBody>
      </p:sp>
      <p:sp>
        <p:nvSpPr>
          <p:cNvPr id="21" name="CuadroTexto 20"/>
          <p:cNvSpPr txBox="1"/>
          <p:nvPr/>
        </p:nvSpPr>
        <p:spPr>
          <a:xfrm>
            <a:off x="2060175" y="5993781"/>
            <a:ext cx="7908865" cy="430887"/>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Las radiografías intraorales y el raspado radicular son las tareas que menos delegan los odontólogos. Las que más delegan son la limpieza bucal y las radiografías extraorales.</a:t>
            </a:r>
          </a:p>
        </p:txBody>
      </p:sp>
      <p:sp>
        <p:nvSpPr>
          <p:cNvPr id="20" name="CuadroTexto 19">
            <a:extLst>
              <a:ext uri="{FF2B5EF4-FFF2-40B4-BE49-F238E27FC236}">
                <a16:creationId xmlns:a16="http://schemas.microsoft.com/office/drawing/2014/main" id="{653AD326-9AE5-4BE7-B0E9-F76E8B0AED07}"/>
              </a:ext>
            </a:extLst>
          </p:cNvPr>
          <p:cNvSpPr txBox="1"/>
          <p:nvPr/>
        </p:nvSpPr>
        <p:spPr>
          <a:xfrm>
            <a:off x="1851709" y="1494998"/>
            <a:ext cx="8488582" cy="400110"/>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AT1. Hablemos de las actividades que se realizan en la clínica donde trabaja. ¿Podría indicarme quién o quiénes realiza de manera habitual las siguientes actividades que le voy a indicar? (POSIBLE RESPUESTA MÚLTIPLE)</a:t>
            </a:r>
          </a:p>
        </p:txBody>
      </p:sp>
      <p:sp>
        <p:nvSpPr>
          <p:cNvPr id="24" name="12 CuadroTexto">
            <a:extLst>
              <a:ext uri="{FF2B5EF4-FFF2-40B4-BE49-F238E27FC236}">
                <a16:creationId xmlns:a16="http://schemas.microsoft.com/office/drawing/2014/main" id="{54924293-AE84-421C-BF9D-DA0C11B35316}"/>
              </a:ext>
            </a:extLst>
          </p:cNvPr>
          <p:cNvSpPr txBox="1"/>
          <p:nvPr/>
        </p:nvSpPr>
        <p:spPr>
          <a:xfrm>
            <a:off x="1919536" y="1089602"/>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s-ES" sz="1800" u="sng" dirty="0"/>
              <a:t>ATRIBUCIONES DE PERSONAL</a:t>
            </a:r>
            <a:endParaRPr lang="en-US" sz="1800" u="sng" dirty="0"/>
          </a:p>
        </p:txBody>
      </p:sp>
      <p:graphicFrame>
        <p:nvGraphicFramePr>
          <p:cNvPr id="10" name="Object 48">
            <a:extLst>
              <a:ext uri="{FF2B5EF4-FFF2-40B4-BE49-F238E27FC236}">
                <a16:creationId xmlns:a16="http://schemas.microsoft.com/office/drawing/2014/main" id="{FC943BC2-485C-4F81-ADA3-C76885D15819}"/>
              </a:ext>
            </a:extLst>
          </p:cNvPr>
          <p:cNvGraphicFramePr>
            <a:graphicFrameLocks noChangeAspect="1"/>
          </p:cNvGraphicFramePr>
          <p:nvPr>
            <p:extLst>
              <p:ext uri="{D42A27DB-BD31-4B8C-83A1-F6EECF244321}">
                <p14:modId xmlns:p14="http://schemas.microsoft.com/office/powerpoint/2010/main" val="1730573830"/>
              </p:ext>
            </p:extLst>
          </p:nvPr>
        </p:nvGraphicFramePr>
        <p:xfrm>
          <a:off x="2663470" y="2035282"/>
          <a:ext cx="7504261" cy="4068974"/>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4">
            <a:extLst>
              <a:ext uri="{FF2B5EF4-FFF2-40B4-BE49-F238E27FC236}">
                <a16:creationId xmlns:a16="http://schemas.microsoft.com/office/drawing/2014/main" id="{8C745C4E-503A-4287-8D43-50266447B263}"/>
              </a:ext>
            </a:extLst>
          </p:cNvPr>
          <p:cNvSpPr txBox="1">
            <a:spLocks noChangeArrowheads="1"/>
          </p:cNvSpPr>
          <p:nvPr/>
        </p:nvSpPr>
        <p:spPr bwMode="auto">
          <a:xfrm>
            <a:off x="2951922" y="1781366"/>
            <a:ext cx="7215809"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PROFESIONAL QUE ASUME CADA UNA DE LAS TAREAS</a:t>
            </a:r>
          </a:p>
        </p:txBody>
      </p:sp>
      <p:sp>
        <p:nvSpPr>
          <p:cNvPr id="12" name="Text Box 4">
            <a:extLst>
              <a:ext uri="{FF2B5EF4-FFF2-40B4-BE49-F238E27FC236}">
                <a16:creationId xmlns:a16="http://schemas.microsoft.com/office/drawing/2014/main" id="{D0337877-F7BD-4349-BA68-1BFAF538129E}"/>
              </a:ext>
            </a:extLst>
          </p:cNvPr>
          <p:cNvSpPr txBox="1">
            <a:spLocks noChangeArrowheads="1"/>
          </p:cNvSpPr>
          <p:nvPr/>
        </p:nvSpPr>
        <p:spPr bwMode="auto">
          <a:xfrm>
            <a:off x="5309996" y="1950644"/>
            <a:ext cx="2499659"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Trabaja como odontólogo (748)</a:t>
            </a:r>
          </a:p>
        </p:txBody>
      </p:sp>
    </p:spTree>
    <p:extLst>
      <p:ext uri="{BB962C8B-B14F-4D97-AF65-F5344CB8AC3E}">
        <p14:creationId xmlns:p14="http://schemas.microsoft.com/office/powerpoint/2010/main" val="1882803501"/>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ESPECIALIDADES Y ATRIBUCIONES 	</a:t>
            </a:r>
          </a:p>
        </p:txBody>
      </p:sp>
      <p:sp>
        <p:nvSpPr>
          <p:cNvPr id="21" name="CuadroTexto 20"/>
          <p:cNvSpPr txBox="1"/>
          <p:nvPr/>
        </p:nvSpPr>
        <p:spPr>
          <a:xfrm>
            <a:off x="2042758" y="5792040"/>
            <a:ext cx="7908865" cy="430887"/>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Las radiografías extraorales son realizadas entre los odontólogos mayores de 50 años con mayor probabilidad que entre los más jóvenes.</a:t>
            </a:r>
          </a:p>
        </p:txBody>
      </p:sp>
      <p:sp>
        <p:nvSpPr>
          <p:cNvPr id="20" name="CuadroTexto 19">
            <a:extLst>
              <a:ext uri="{FF2B5EF4-FFF2-40B4-BE49-F238E27FC236}">
                <a16:creationId xmlns:a16="http://schemas.microsoft.com/office/drawing/2014/main" id="{653AD326-9AE5-4BE7-B0E9-F76E8B0AED07}"/>
              </a:ext>
            </a:extLst>
          </p:cNvPr>
          <p:cNvSpPr txBox="1"/>
          <p:nvPr/>
        </p:nvSpPr>
        <p:spPr>
          <a:xfrm>
            <a:off x="1851709" y="1494998"/>
            <a:ext cx="8488582" cy="400110"/>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AT1. Hablemos de las actividades que se realizan en la clínica donde trabaja. ¿Podría indicarme quién o quiénes realiza de manera habitual las siguientes actividades que le voy a indicar? (POSIBLE RESPUESTA MÚLTIPLE)</a:t>
            </a:r>
          </a:p>
        </p:txBody>
      </p:sp>
      <p:sp>
        <p:nvSpPr>
          <p:cNvPr id="24" name="12 CuadroTexto">
            <a:extLst>
              <a:ext uri="{FF2B5EF4-FFF2-40B4-BE49-F238E27FC236}">
                <a16:creationId xmlns:a16="http://schemas.microsoft.com/office/drawing/2014/main" id="{54924293-AE84-421C-BF9D-DA0C11B35316}"/>
              </a:ext>
            </a:extLst>
          </p:cNvPr>
          <p:cNvSpPr txBox="1"/>
          <p:nvPr/>
        </p:nvSpPr>
        <p:spPr>
          <a:xfrm>
            <a:off x="1919536" y="1089602"/>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s-ES" sz="1800" u="sng" dirty="0"/>
              <a:t>ATRIBUCIONES DE PERSONAL</a:t>
            </a:r>
            <a:endParaRPr lang="en-US" sz="1800" u="sng" dirty="0"/>
          </a:p>
        </p:txBody>
      </p:sp>
      <p:sp>
        <p:nvSpPr>
          <p:cNvPr id="11" name="Text Box 4">
            <a:extLst>
              <a:ext uri="{FF2B5EF4-FFF2-40B4-BE49-F238E27FC236}">
                <a16:creationId xmlns:a16="http://schemas.microsoft.com/office/drawing/2014/main" id="{8C745C4E-503A-4287-8D43-50266447B263}"/>
              </a:ext>
            </a:extLst>
          </p:cNvPr>
          <p:cNvSpPr txBox="1">
            <a:spLocks noChangeArrowheads="1"/>
          </p:cNvSpPr>
          <p:nvPr/>
        </p:nvSpPr>
        <p:spPr bwMode="auto">
          <a:xfrm>
            <a:off x="2951922" y="1781366"/>
            <a:ext cx="7215809"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TAREAS ASUMIDAS POR EL ODONTÓLOGO</a:t>
            </a:r>
          </a:p>
        </p:txBody>
      </p:sp>
      <p:sp>
        <p:nvSpPr>
          <p:cNvPr id="13" name="11 CuadroTexto">
            <a:extLst>
              <a:ext uri="{FF2B5EF4-FFF2-40B4-BE49-F238E27FC236}">
                <a16:creationId xmlns:a16="http://schemas.microsoft.com/office/drawing/2014/main" id="{B7243141-0183-446B-8A05-9A06CEF4A9A7}"/>
              </a:ext>
            </a:extLst>
          </p:cNvPr>
          <p:cNvSpPr txBox="1"/>
          <p:nvPr/>
        </p:nvSpPr>
        <p:spPr>
          <a:xfrm>
            <a:off x="5367712" y="6069039"/>
            <a:ext cx="2661779" cy="307777"/>
          </a:xfrm>
          <a:prstGeom prst="rect">
            <a:avLst/>
          </a:prstGeom>
          <a:noFill/>
        </p:spPr>
        <p:txBody>
          <a:bodyPr wrap="square" rtlCol="0">
            <a:spAutoFit/>
          </a:bodyPr>
          <a:lstStyle/>
          <a:p>
            <a:pPr algn="just"/>
            <a:r>
              <a:rPr lang="es-ES_tradnl" sz="1400" b="1" i="1" dirty="0">
                <a:solidFill>
                  <a:srgbClr val="C00000"/>
                </a:solidFill>
                <a:latin typeface="Segoe UI" panose="020B0502040204020203" pitchFamily="34" charset="0"/>
                <a:cs typeface="Segoe UI" panose="020B0502040204020203" pitchFamily="34" charset="0"/>
              </a:rPr>
              <a:t>&lt; </a:t>
            </a:r>
            <a:r>
              <a:rPr lang="es-ES_tradnl" sz="800" i="1" dirty="0">
                <a:latin typeface="Segoe UI" panose="020B0502040204020203" pitchFamily="34" charset="0"/>
                <a:cs typeface="Segoe UI" panose="020B0502040204020203" pitchFamily="34" charset="0"/>
              </a:rPr>
              <a:t>Diferencia negativa significativa  vs total</a:t>
            </a:r>
          </a:p>
        </p:txBody>
      </p:sp>
      <p:sp>
        <p:nvSpPr>
          <p:cNvPr id="14" name="11 CuadroTexto">
            <a:extLst>
              <a:ext uri="{FF2B5EF4-FFF2-40B4-BE49-F238E27FC236}">
                <a16:creationId xmlns:a16="http://schemas.microsoft.com/office/drawing/2014/main" id="{560F0A8E-6901-4873-9037-23660A062E18}"/>
              </a:ext>
            </a:extLst>
          </p:cNvPr>
          <p:cNvSpPr txBox="1"/>
          <p:nvPr/>
        </p:nvSpPr>
        <p:spPr>
          <a:xfrm>
            <a:off x="5367712" y="6297068"/>
            <a:ext cx="2417751" cy="307777"/>
          </a:xfrm>
          <a:prstGeom prst="rect">
            <a:avLst/>
          </a:prstGeom>
          <a:noFill/>
        </p:spPr>
        <p:txBody>
          <a:bodyPr wrap="square" rtlCol="0">
            <a:spAutoFit/>
          </a:bodyPr>
          <a:lstStyle/>
          <a:p>
            <a:pPr algn="just"/>
            <a:r>
              <a:rPr lang="es-ES_tradnl" sz="1400" b="1" i="1" dirty="0">
                <a:solidFill>
                  <a:schemeClr val="accent6">
                    <a:lumMod val="75000"/>
                  </a:schemeClr>
                </a:solidFill>
                <a:latin typeface="Segoe UI" panose="020B0502040204020203" pitchFamily="34" charset="0"/>
                <a:cs typeface="Segoe UI" panose="020B0502040204020203" pitchFamily="34" charset="0"/>
              </a:rPr>
              <a:t>&gt;</a:t>
            </a:r>
            <a:r>
              <a:rPr lang="es-ES_tradnl" sz="800" i="1" dirty="0">
                <a:latin typeface="Segoe UI" panose="020B0502040204020203" pitchFamily="34" charset="0"/>
                <a:cs typeface="Segoe UI" panose="020B0502040204020203" pitchFamily="34" charset="0"/>
              </a:rPr>
              <a:t> Diferencia positiva significativa vs total</a:t>
            </a:r>
          </a:p>
        </p:txBody>
      </p:sp>
      <p:pic>
        <p:nvPicPr>
          <p:cNvPr id="3" name="Imagen 2">
            <a:extLst>
              <a:ext uri="{FF2B5EF4-FFF2-40B4-BE49-F238E27FC236}">
                <a16:creationId xmlns:a16="http://schemas.microsoft.com/office/drawing/2014/main" id="{67AF9921-78A4-488A-ACC3-4F9463155BF1}"/>
              </a:ext>
            </a:extLst>
          </p:cNvPr>
          <p:cNvPicPr>
            <a:picLocks noChangeAspect="1"/>
          </p:cNvPicPr>
          <p:nvPr/>
        </p:nvPicPr>
        <p:blipFill>
          <a:blip r:embed="rId2"/>
          <a:stretch>
            <a:fillRect/>
          </a:stretch>
        </p:blipFill>
        <p:spPr>
          <a:xfrm>
            <a:off x="228600" y="2109423"/>
            <a:ext cx="11575774" cy="3316609"/>
          </a:xfrm>
          <a:prstGeom prst="rect">
            <a:avLst/>
          </a:prstGeom>
        </p:spPr>
      </p:pic>
    </p:spTree>
    <p:extLst>
      <p:ext uri="{BB962C8B-B14F-4D97-AF65-F5344CB8AC3E}">
        <p14:creationId xmlns:p14="http://schemas.microsoft.com/office/powerpoint/2010/main" val="83356874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3FDE0430-D2DD-4214-9809-FA828826863E}"/>
              </a:ext>
            </a:extLst>
          </p:cNvPr>
          <p:cNvSpPr>
            <a:spLocks noGrp="1"/>
          </p:cNvSpPr>
          <p:nvPr>
            <p:ph type="body" idx="1"/>
          </p:nvPr>
        </p:nvSpPr>
        <p:spPr>
          <a:xfrm>
            <a:off x="1955800" y="5157539"/>
            <a:ext cx="8293100" cy="354261"/>
          </a:xfrm>
        </p:spPr>
        <p:txBody>
          <a:bodyPr/>
          <a:lstStyle/>
          <a:p>
            <a:r>
              <a:rPr lang="es-ES" sz="3200" dirty="0"/>
              <a:t>NUEVAS TECNOLOGÍAS</a:t>
            </a:r>
          </a:p>
        </p:txBody>
      </p:sp>
    </p:spTree>
    <p:extLst>
      <p:ext uri="{BB962C8B-B14F-4D97-AF65-F5344CB8AC3E}">
        <p14:creationId xmlns:p14="http://schemas.microsoft.com/office/powerpoint/2010/main" val="991075753"/>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132D1-CB42-429C-A92B-8C9D11B27A32}"/>
              </a:ext>
            </a:extLst>
          </p:cNvPr>
          <p:cNvSpPr>
            <a:spLocks noGrp="1"/>
          </p:cNvSpPr>
          <p:nvPr>
            <p:ph type="title"/>
          </p:nvPr>
        </p:nvSpPr>
        <p:spPr/>
        <p:txBody>
          <a:bodyPr/>
          <a:lstStyle/>
          <a:p>
            <a:r>
              <a:rPr lang="es-ES" dirty="0"/>
              <a:t>NUEVAS TECNOLOGÍAS</a:t>
            </a:r>
          </a:p>
        </p:txBody>
      </p:sp>
      <p:sp>
        <p:nvSpPr>
          <p:cNvPr id="5" name="Marcador de texto 4">
            <a:extLst>
              <a:ext uri="{FF2B5EF4-FFF2-40B4-BE49-F238E27FC236}">
                <a16:creationId xmlns:a16="http://schemas.microsoft.com/office/drawing/2014/main" id="{5097E75C-05A2-4537-8330-B8951ADA500B}"/>
              </a:ext>
            </a:extLst>
          </p:cNvPr>
          <p:cNvSpPr>
            <a:spLocks noGrp="1"/>
          </p:cNvSpPr>
          <p:nvPr>
            <p:ph type="body" sz="quarter" idx="14"/>
          </p:nvPr>
        </p:nvSpPr>
        <p:spPr>
          <a:xfrm>
            <a:off x="914285" y="5704789"/>
            <a:ext cx="10515600" cy="313898"/>
          </a:xfrm>
        </p:spPr>
        <p:txBody>
          <a:bodyPr/>
          <a:lstStyle/>
          <a:p>
            <a:r>
              <a:rPr lang="es-ES" dirty="0"/>
              <a:t>Los equipos de fotografía y vídeo y el panorámico son las tecnologías más implantadas. El láser y el motor de endodoncia, por el contrario, tienen un uso residual</a:t>
            </a:r>
          </a:p>
        </p:txBody>
      </p:sp>
      <p:graphicFrame>
        <p:nvGraphicFramePr>
          <p:cNvPr id="6" name="Object 48">
            <a:extLst>
              <a:ext uri="{FF2B5EF4-FFF2-40B4-BE49-F238E27FC236}">
                <a16:creationId xmlns:a16="http://schemas.microsoft.com/office/drawing/2014/main" id="{2B05504B-E533-48DF-B33E-2D100AFEEFEA}"/>
              </a:ext>
            </a:extLst>
          </p:cNvPr>
          <p:cNvGraphicFramePr>
            <a:graphicFrameLocks noChangeAspect="1"/>
          </p:cNvGraphicFramePr>
          <p:nvPr>
            <p:extLst>
              <p:ext uri="{D42A27DB-BD31-4B8C-83A1-F6EECF244321}">
                <p14:modId xmlns:p14="http://schemas.microsoft.com/office/powerpoint/2010/main" val="702075533"/>
              </p:ext>
            </p:extLst>
          </p:nvPr>
        </p:nvGraphicFramePr>
        <p:xfrm>
          <a:off x="953642" y="2502924"/>
          <a:ext cx="3542702" cy="2952000"/>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a16="http://schemas.microsoft.com/office/drawing/2014/main" id="{591BAB57-80E5-46D6-A890-BB453ADBFE38}"/>
              </a:ext>
            </a:extLst>
          </p:cNvPr>
          <p:cNvSpPr txBox="1"/>
          <p:nvPr/>
        </p:nvSpPr>
        <p:spPr>
          <a:xfrm>
            <a:off x="1851709" y="1652364"/>
            <a:ext cx="8488582" cy="246221"/>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NT1. Indíqueme ahora por favor con que tipo de tecnologías cuentan o usan en su clínica en la actualidad de las que le vamos a indicar</a:t>
            </a:r>
          </a:p>
        </p:txBody>
      </p:sp>
      <p:sp>
        <p:nvSpPr>
          <p:cNvPr id="9" name="Text Box 4">
            <a:extLst>
              <a:ext uri="{FF2B5EF4-FFF2-40B4-BE49-F238E27FC236}">
                <a16:creationId xmlns:a16="http://schemas.microsoft.com/office/drawing/2014/main" id="{3AC684EE-C5BC-4BDE-82BD-813108DDDB04}"/>
              </a:ext>
            </a:extLst>
          </p:cNvPr>
          <p:cNvSpPr txBox="1">
            <a:spLocks noChangeArrowheads="1"/>
          </p:cNvSpPr>
          <p:nvPr/>
        </p:nvSpPr>
        <p:spPr bwMode="auto">
          <a:xfrm>
            <a:off x="1541287" y="2087426"/>
            <a:ext cx="2367412"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TIPOS DE TECNOLOGÍA</a:t>
            </a:r>
          </a:p>
        </p:txBody>
      </p:sp>
      <p:sp>
        <p:nvSpPr>
          <p:cNvPr id="10" name="12 CuadroTexto">
            <a:extLst>
              <a:ext uri="{FF2B5EF4-FFF2-40B4-BE49-F238E27FC236}">
                <a16:creationId xmlns:a16="http://schemas.microsoft.com/office/drawing/2014/main" id="{776C8852-82E1-4699-8D00-EEAAD0571E0E}"/>
              </a:ext>
            </a:extLst>
          </p:cNvPr>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s-ES" sz="1800" u="sng" dirty="0"/>
              <a:t>NUEVAS TECNOLOGÍAS</a:t>
            </a:r>
            <a:endParaRPr lang="en-US" sz="1800" u="sng" dirty="0"/>
          </a:p>
        </p:txBody>
      </p:sp>
      <p:sp>
        <p:nvSpPr>
          <p:cNvPr id="11" name="Text Box 4">
            <a:extLst>
              <a:ext uri="{FF2B5EF4-FFF2-40B4-BE49-F238E27FC236}">
                <a16:creationId xmlns:a16="http://schemas.microsoft.com/office/drawing/2014/main" id="{8B8F6FEB-929A-46D3-A6B2-54576B802D88}"/>
              </a:ext>
            </a:extLst>
          </p:cNvPr>
          <p:cNvSpPr txBox="1">
            <a:spLocks noChangeArrowheads="1"/>
          </p:cNvSpPr>
          <p:nvPr/>
        </p:nvSpPr>
        <p:spPr bwMode="auto">
          <a:xfrm>
            <a:off x="1666073" y="2371050"/>
            <a:ext cx="2242626"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Trabaja como odontólogo (748)</a:t>
            </a:r>
          </a:p>
        </p:txBody>
      </p:sp>
      <p:sp>
        <p:nvSpPr>
          <p:cNvPr id="12" name="Text Box 4">
            <a:extLst>
              <a:ext uri="{FF2B5EF4-FFF2-40B4-BE49-F238E27FC236}">
                <a16:creationId xmlns:a16="http://schemas.microsoft.com/office/drawing/2014/main" id="{0A00D6AC-F59B-4CE3-A521-DA750BB9D1B0}"/>
              </a:ext>
            </a:extLst>
          </p:cNvPr>
          <p:cNvSpPr txBox="1">
            <a:spLocks noChangeArrowheads="1"/>
          </p:cNvSpPr>
          <p:nvPr/>
        </p:nvSpPr>
        <p:spPr bwMode="auto">
          <a:xfrm>
            <a:off x="6254255" y="2121271"/>
            <a:ext cx="1892270" cy="415498"/>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USO DE RECETA ELECTRÓNICA</a:t>
            </a:r>
          </a:p>
        </p:txBody>
      </p:sp>
      <p:sp>
        <p:nvSpPr>
          <p:cNvPr id="13" name="CuadroTexto 12">
            <a:extLst>
              <a:ext uri="{FF2B5EF4-FFF2-40B4-BE49-F238E27FC236}">
                <a16:creationId xmlns:a16="http://schemas.microsoft.com/office/drawing/2014/main" id="{FC79C468-231D-4980-BE2D-C4B3CBC97000}"/>
              </a:ext>
            </a:extLst>
          </p:cNvPr>
          <p:cNvSpPr txBox="1"/>
          <p:nvPr/>
        </p:nvSpPr>
        <p:spPr>
          <a:xfrm>
            <a:off x="914285" y="1849889"/>
            <a:ext cx="8488582" cy="246221"/>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	NT2 ¿Usan en su clínica la receta electrónica?</a:t>
            </a:r>
          </a:p>
        </p:txBody>
      </p:sp>
      <p:graphicFrame>
        <p:nvGraphicFramePr>
          <p:cNvPr id="14" name="Gráfico 13">
            <a:extLst>
              <a:ext uri="{FF2B5EF4-FFF2-40B4-BE49-F238E27FC236}">
                <a16:creationId xmlns:a16="http://schemas.microsoft.com/office/drawing/2014/main" id="{D0514090-20E5-437B-8C37-BA993276CB6D}"/>
              </a:ext>
            </a:extLst>
          </p:cNvPr>
          <p:cNvGraphicFramePr/>
          <p:nvPr>
            <p:extLst>
              <p:ext uri="{D42A27DB-BD31-4B8C-83A1-F6EECF244321}">
                <p14:modId xmlns:p14="http://schemas.microsoft.com/office/powerpoint/2010/main" val="1277614232"/>
              </p:ext>
            </p:extLst>
          </p:nvPr>
        </p:nvGraphicFramePr>
        <p:xfrm>
          <a:off x="5208775" y="2877113"/>
          <a:ext cx="3804678" cy="2719782"/>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 Box 4">
            <a:extLst>
              <a:ext uri="{FF2B5EF4-FFF2-40B4-BE49-F238E27FC236}">
                <a16:creationId xmlns:a16="http://schemas.microsoft.com/office/drawing/2014/main" id="{72F91124-6F21-4B88-9723-F9EB6A30729A}"/>
              </a:ext>
            </a:extLst>
          </p:cNvPr>
          <p:cNvSpPr txBox="1">
            <a:spLocks noChangeArrowheads="1"/>
          </p:cNvSpPr>
          <p:nvPr/>
        </p:nvSpPr>
        <p:spPr bwMode="auto">
          <a:xfrm>
            <a:off x="5950560" y="2501585"/>
            <a:ext cx="2499659"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Trabaja como odontólogo (748)</a:t>
            </a:r>
          </a:p>
        </p:txBody>
      </p:sp>
    </p:spTree>
    <p:extLst>
      <p:ext uri="{BB962C8B-B14F-4D97-AF65-F5344CB8AC3E}">
        <p14:creationId xmlns:p14="http://schemas.microsoft.com/office/powerpoint/2010/main" val="4165953983"/>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132D1-CB42-429C-A92B-8C9D11B27A32}"/>
              </a:ext>
            </a:extLst>
          </p:cNvPr>
          <p:cNvSpPr>
            <a:spLocks noGrp="1"/>
          </p:cNvSpPr>
          <p:nvPr>
            <p:ph type="title"/>
          </p:nvPr>
        </p:nvSpPr>
        <p:spPr/>
        <p:txBody>
          <a:bodyPr/>
          <a:lstStyle/>
          <a:p>
            <a:r>
              <a:rPr lang="es-ES" dirty="0"/>
              <a:t>NUEVAS TECNOLOGÍAS</a:t>
            </a:r>
          </a:p>
        </p:txBody>
      </p:sp>
      <p:sp>
        <p:nvSpPr>
          <p:cNvPr id="5" name="Marcador de texto 4">
            <a:extLst>
              <a:ext uri="{FF2B5EF4-FFF2-40B4-BE49-F238E27FC236}">
                <a16:creationId xmlns:a16="http://schemas.microsoft.com/office/drawing/2014/main" id="{5097E75C-05A2-4537-8330-B8951ADA500B}"/>
              </a:ext>
            </a:extLst>
          </p:cNvPr>
          <p:cNvSpPr>
            <a:spLocks noGrp="1"/>
          </p:cNvSpPr>
          <p:nvPr>
            <p:ph type="body" sz="quarter" idx="14"/>
          </p:nvPr>
        </p:nvSpPr>
        <p:spPr>
          <a:xfrm>
            <a:off x="914285" y="5731079"/>
            <a:ext cx="10515600" cy="313898"/>
          </a:xfrm>
        </p:spPr>
        <p:txBody>
          <a:bodyPr/>
          <a:lstStyle/>
          <a:p>
            <a:r>
              <a:rPr lang="es-ES" dirty="0"/>
              <a:t>Las clínicas pertenecientes a aseguradoras suelen estar mejor equipadas.</a:t>
            </a:r>
          </a:p>
        </p:txBody>
      </p:sp>
      <p:graphicFrame>
        <p:nvGraphicFramePr>
          <p:cNvPr id="6" name="Object 48">
            <a:extLst>
              <a:ext uri="{FF2B5EF4-FFF2-40B4-BE49-F238E27FC236}">
                <a16:creationId xmlns:a16="http://schemas.microsoft.com/office/drawing/2014/main" id="{2B05504B-E533-48DF-B33E-2D100AFEEFEA}"/>
              </a:ext>
            </a:extLst>
          </p:cNvPr>
          <p:cNvGraphicFramePr>
            <a:graphicFrameLocks noChangeAspect="1"/>
          </p:cNvGraphicFramePr>
          <p:nvPr/>
        </p:nvGraphicFramePr>
        <p:xfrm>
          <a:off x="3865802" y="2314083"/>
          <a:ext cx="3542702" cy="2952000"/>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a:extLst>
              <a:ext uri="{FF2B5EF4-FFF2-40B4-BE49-F238E27FC236}">
                <a16:creationId xmlns:a16="http://schemas.microsoft.com/office/drawing/2014/main" id="{591BAB57-80E5-46D6-A890-BB453ADBFE38}"/>
              </a:ext>
            </a:extLst>
          </p:cNvPr>
          <p:cNvSpPr txBox="1"/>
          <p:nvPr/>
        </p:nvSpPr>
        <p:spPr>
          <a:xfrm>
            <a:off x="1851709" y="1652364"/>
            <a:ext cx="8488582" cy="246221"/>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NT1. Indíqueme ahora por favor con que tipo de tecnologías cuentan o usan en su clínica en la actualidad de las que le vamos a indicar</a:t>
            </a:r>
          </a:p>
        </p:txBody>
      </p:sp>
      <p:sp>
        <p:nvSpPr>
          <p:cNvPr id="10" name="12 CuadroTexto">
            <a:extLst>
              <a:ext uri="{FF2B5EF4-FFF2-40B4-BE49-F238E27FC236}">
                <a16:creationId xmlns:a16="http://schemas.microsoft.com/office/drawing/2014/main" id="{776C8852-82E1-4699-8D00-EEAAD0571E0E}"/>
              </a:ext>
            </a:extLst>
          </p:cNvPr>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s-ES" sz="1800" u="sng" dirty="0"/>
              <a:t>NUEVAS TECNOLOGÍAS</a:t>
            </a:r>
            <a:endParaRPr lang="en-US" sz="1800" u="sng" dirty="0"/>
          </a:p>
        </p:txBody>
      </p:sp>
      <p:sp>
        <p:nvSpPr>
          <p:cNvPr id="12" name="CuadroTexto 11">
            <a:extLst>
              <a:ext uri="{FF2B5EF4-FFF2-40B4-BE49-F238E27FC236}">
                <a16:creationId xmlns:a16="http://schemas.microsoft.com/office/drawing/2014/main" id="{BF79C57B-4339-44B0-B093-FE0EC1B56817}"/>
              </a:ext>
            </a:extLst>
          </p:cNvPr>
          <p:cNvSpPr txBox="1"/>
          <p:nvPr/>
        </p:nvSpPr>
        <p:spPr>
          <a:xfrm>
            <a:off x="914285" y="1849889"/>
            <a:ext cx="8488582" cy="246221"/>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	NT2 ¿Usan en su clínica la receta electrónica?</a:t>
            </a:r>
          </a:p>
        </p:txBody>
      </p:sp>
      <p:pic>
        <p:nvPicPr>
          <p:cNvPr id="3" name="Imagen 2">
            <a:extLst>
              <a:ext uri="{FF2B5EF4-FFF2-40B4-BE49-F238E27FC236}">
                <a16:creationId xmlns:a16="http://schemas.microsoft.com/office/drawing/2014/main" id="{C2CD0A4A-F315-4C4C-B2AB-02E800F80949}"/>
              </a:ext>
            </a:extLst>
          </p:cNvPr>
          <p:cNvPicPr>
            <a:picLocks noChangeAspect="1"/>
          </p:cNvPicPr>
          <p:nvPr/>
        </p:nvPicPr>
        <p:blipFill>
          <a:blip r:embed="rId3"/>
          <a:stretch>
            <a:fillRect/>
          </a:stretch>
        </p:blipFill>
        <p:spPr>
          <a:xfrm>
            <a:off x="357187" y="2102916"/>
            <a:ext cx="11477625" cy="3524250"/>
          </a:xfrm>
          <a:prstGeom prst="rect">
            <a:avLst/>
          </a:prstGeom>
        </p:spPr>
      </p:pic>
      <p:sp>
        <p:nvSpPr>
          <p:cNvPr id="13" name="11 CuadroTexto">
            <a:extLst>
              <a:ext uri="{FF2B5EF4-FFF2-40B4-BE49-F238E27FC236}">
                <a16:creationId xmlns:a16="http://schemas.microsoft.com/office/drawing/2014/main" id="{26461114-6194-42E7-984C-6B6F1BACDF57}"/>
              </a:ext>
            </a:extLst>
          </p:cNvPr>
          <p:cNvSpPr txBox="1"/>
          <p:nvPr/>
        </p:nvSpPr>
        <p:spPr>
          <a:xfrm>
            <a:off x="5367712" y="6069039"/>
            <a:ext cx="2661779" cy="307777"/>
          </a:xfrm>
          <a:prstGeom prst="rect">
            <a:avLst/>
          </a:prstGeom>
          <a:noFill/>
        </p:spPr>
        <p:txBody>
          <a:bodyPr wrap="square" rtlCol="0">
            <a:spAutoFit/>
          </a:bodyPr>
          <a:lstStyle/>
          <a:p>
            <a:pPr algn="just"/>
            <a:r>
              <a:rPr lang="es-ES_tradnl" sz="1400" b="1" i="1" dirty="0">
                <a:solidFill>
                  <a:srgbClr val="C00000"/>
                </a:solidFill>
                <a:latin typeface="Segoe UI" panose="020B0502040204020203" pitchFamily="34" charset="0"/>
                <a:cs typeface="Segoe UI" panose="020B0502040204020203" pitchFamily="34" charset="0"/>
              </a:rPr>
              <a:t>&lt; </a:t>
            </a:r>
            <a:r>
              <a:rPr lang="es-ES_tradnl" sz="800" i="1" dirty="0">
                <a:latin typeface="Segoe UI" panose="020B0502040204020203" pitchFamily="34" charset="0"/>
                <a:cs typeface="Segoe UI" panose="020B0502040204020203" pitchFamily="34" charset="0"/>
              </a:rPr>
              <a:t>Diferencia negativa significativa  vs total</a:t>
            </a:r>
          </a:p>
        </p:txBody>
      </p:sp>
      <p:sp>
        <p:nvSpPr>
          <p:cNvPr id="14" name="11 CuadroTexto">
            <a:extLst>
              <a:ext uri="{FF2B5EF4-FFF2-40B4-BE49-F238E27FC236}">
                <a16:creationId xmlns:a16="http://schemas.microsoft.com/office/drawing/2014/main" id="{21AD0ED0-70A1-4622-87AF-F7D395D94B01}"/>
              </a:ext>
            </a:extLst>
          </p:cNvPr>
          <p:cNvSpPr txBox="1"/>
          <p:nvPr/>
        </p:nvSpPr>
        <p:spPr>
          <a:xfrm>
            <a:off x="5367712" y="6297068"/>
            <a:ext cx="2417751" cy="307777"/>
          </a:xfrm>
          <a:prstGeom prst="rect">
            <a:avLst/>
          </a:prstGeom>
          <a:noFill/>
        </p:spPr>
        <p:txBody>
          <a:bodyPr wrap="square" rtlCol="0">
            <a:spAutoFit/>
          </a:bodyPr>
          <a:lstStyle/>
          <a:p>
            <a:pPr algn="just"/>
            <a:r>
              <a:rPr lang="es-ES_tradnl" sz="1400" b="1" i="1" dirty="0">
                <a:solidFill>
                  <a:schemeClr val="accent6">
                    <a:lumMod val="75000"/>
                  </a:schemeClr>
                </a:solidFill>
                <a:latin typeface="Segoe UI" panose="020B0502040204020203" pitchFamily="34" charset="0"/>
                <a:cs typeface="Segoe UI" panose="020B0502040204020203" pitchFamily="34" charset="0"/>
              </a:rPr>
              <a:t>&gt;</a:t>
            </a:r>
            <a:r>
              <a:rPr lang="es-ES_tradnl" sz="800" i="1" dirty="0">
                <a:latin typeface="Segoe UI" panose="020B0502040204020203" pitchFamily="34" charset="0"/>
                <a:cs typeface="Segoe UI" panose="020B0502040204020203" pitchFamily="34" charset="0"/>
              </a:rPr>
              <a:t> Diferencia positiva significativa vs total</a:t>
            </a:r>
          </a:p>
        </p:txBody>
      </p:sp>
    </p:spTree>
    <p:extLst>
      <p:ext uri="{BB962C8B-B14F-4D97-AF65-F5344CB8AC3E}">
        <p14:creationId xmlns:p14="http://schemas.microsoft.com/office/powerpoint/2010/main" val="4019165712"/>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0D9757B2-A312-48B0-9A1C-316AF5942DF6}"/>
              </a:ext>
            </a:extLst>
          </p:cNvPr>
          <p:cNvSpPr>
            <a:spLocks noGrp="1"/>
          </p:cNvSpPr>
          <p:nvPr>
            <p:ph type="body" idx="1"/>
          </p:nvPr>
        </p:nvSpPr>
        <p:spPr>
          <a:xfrm>
            <a:off x="3795010" y="4904958"/>
            <a:ext cx="4601980" cy="480538"/>
          </a:xfrm>
        </p:spPr>
        <p:txBody>
          <a:bodyPr/>
          <a:lstStyle/>
          <a:p>
            <a:r>
              <a:rPr lang="es-ES" sz="3200" dirty="0"/>
              <a:t>ACTITUDES Y EXPECTATIVAS</a:t>
            </a:r>
          </a:p>
        </p:txBody>
      </p:sp>
    </p:spTree>
    <p:extLst>
      <p:ext uri="{BB962C8B-B14F-4D97-AF65-F5344CB8AC3E}">
        <p14:creationId xmlns:p14="http://schemas.microsoft.com/office/powerpoint/2010/main" val="859668863"/>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n-US" sz="1800" u="sng" dirty="0"/>
              <a:t>GRADO DE SATISFACCIÓN Y MOTIVOS</a:t>
            </a:r>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ACTITUDES Y EXPECTATIVAS</a:t>
            </a:r>
          </a:p>
        </p:txBody>
      </p:sp>
      <p:sp>
        <p:nvSpPr>
          <p:cNvPr id="10" name="CuadroTexto 9"/>
          <p:cNvSpPr txBox="1"/>
          <p:nvPr/>
        </p:nvSpPr>
        <p:spPr>
          <a:xfrm>
            <a:off x="1919536" y="1581361"/>
            <a:ext cx="8488582" cy="400110"/>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P31. En términos generales en qué medida se encuentra satisfecho con su actividad profesional como odontólogo</a:t>
            </a:r>
            <a:br>
              <a:rPr lang="es-ES" sz="1000" i="1" dirty="0">
                <a:latin typeface="Gisha" panose="020B0502040204020203" pitchFamily="34" charset="-79"/>
                <a:cs typeface="Gisha" panose="020B0502040204020203" pitchFamily="34" charset="-79"/>
              </a:rPr>
            </a:br>
            <a:r>
              <a:rPr lang="es-ES" sz="1000" i="1" dirty="0">
                <a:latin typeface="Gisha" panose="020B0502040204020203" pitchFamily="34" charset="-79"/>
                <a:cs typeface="Gisha" panose="020B0502040204020203" pitchFamily="34" charset="-79"/>
              </a:rPr>
              <a:t>P32. ¿Por qué motivos se encuentra satisfecho con su actividad profesional como odontólogo?</a:t>
            </a:r>
          </a:p>
        </p:txBody>
      </p:sp>
      <p:sp>
        <p:nvSpPr>
          <p:cNvPr id="21" name="CuadroTexto 20"/>
          <p:cNvSpPr txBox="1"/>
          <p:nvPr/>
        </p:nvSpPr>
        <p:spPr>
          <a:xfrm>
            <a:off x="2060175" y="5993781"/>
            <a:ext cx="7908865" cy="600164"/>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La satisfacción con el trabajo de odontólogo sigue siendo muy alta y se ha incrementado en relación a 2019. La vocación sigue siendo el principal motivo para una alta satisfacción. Mejora significativamente el trato con el paciente como motivo de satisfacción.</a:t>
            </a:r>
          </a:p>
        </p:txBody>
      </p:sp>
      <p:sp>
        <p:nvSpPr>
          <p:cNvPr id="39" name="Text Box 4"/>
          <p:cNvSpPr txBox="1">
            <a:spLocks noChangeArrowheads="1"/>
          </p:cNvSpPr>
          <p:nvPr/>
        </p:nvSpPr>
        <p:spPr bwMode="auto">
          <a:xfrm>
            <a:off x="2685818" y="2160317"/>
            <a:ext cx="1892270"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SATISFACCIÓN</a:t>
            </a:r>
          </a:p>
        </p:txBody>
      </p:sp>
      <p:graphicFrame>
        <p:nvGraphicFramePr>
          <p:cNvPr id="41" name="Object 48"/>
          <p:cNvGraphicFramePr>
            <a:graphicFrameLocks noChangeAspect="1"/>
          </p:cNvGraphicFramePr>
          <p:nvPr>
            <p:extLst>
              <p:ext uri="{D42A27DB-BD31-4B8C-83A1-F6EECF244321}">
                <p14:modId xmlns:p14="http://schemas.microsoft.com/office/powerpoint/2010/main" val="1740292070"/>
              </p:ext>
            </p:extLst>
          </p:nvPr>
        </p:nvGraphicFramePr>
        <p:xfrm>
          <a:off x="1364338" y="2749294"/>
          <a:ext cx="3542702" cy="2952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4"/>
          <p:cNvSpPr txBox="1">
            <a:spLocks noChangeArrowheads="1"/>
          </p:cNvSpPr>
          <p:nvPr/>
        </p:nvSpPr>
        <p:spPr bwMode="auto">
          <a:xfrm>
            <a:off x="7327263" y="2020353"/>
            <a:ext cx="1801191"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MOTIVOS SATISFACCIÓN</a:t>
            </a:r>
          </a:p>
        </p:txBody>
      </p:sp>
      <p:graphicFrame>
        <p:nvGraphicFramePr>
          <p:cNvPr id="14" name="Object 48"/>
          <p:cNvGraphicFramePr>
            <a:graphicFrameLocks noChangeAspect="1"/>
          </p:cNvGraphicFramePr>
          <p:nvPr>
            <p:extLst>
              <p:ext uri="{D42A27DB-BD31-4B8C-83A1-F6EECF244321}">
                <p14:modId xmlns:p14="http://schemas.microsoft.com/office/powerpoint/2010/main" val="4018089381"/>
              </p:ext>
            </p:extLst>
          </p:nvPr>
        </p:nvGraphicFramePr>
        <p:xfrm>
          <a:off x="6277857" y="2556787"/>
          <a:ext cx="3715247" cy="3318635"/>
        </p:xfrm>
        <a:graphic>
          <a:graphicData uri="http://schemas.openxmlformats.org/drawingml/2006/chart">
            <c:chart xmlns:c="http://schemas.openxmlformats.org/drawingml/2006/chart" xmlns:r="http://schemas.openxmlformats.org/officeDocument/2006/relationships" r:id="rId3"/>
          </a:graphicData>
        </a:graphic>
      </p:graphicFrame>
      <p:sp>
        <p:nvSpPr>
          <p:cNvPr id="17" name="Text Box 4"/>
          <p:cNvSpPr txBox="1">
            <a:spLocks noChangeArrowheads="1"/>
          </p:cNvSpPr>
          <p:nvPr/>
        </p:nvSpPr>
        <p:spPr bwMode="auto">
          <a:xfrm>
            <a:off x="7106544" y="2271661"/>
            <a:ext cx="2735956" cy="3693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2021 Satisfechos trabajo odontólogo (635)</a:t>
            </a:r>
          </a:p>
          <a:p>
            <a:pPr algn="ctr"/>
            <a:r>
              <a:rPr lang="es-ES" sz="900" dirty="0"/>
              <a:t>Base 2019 Satisfechos trabajo odontólogos (610)</a:t>
            </a:r>
          </a:p>
        </p:txBody>
      </p:sp>
      <p:sp>
        <p:nvSpPr>
          <p:cNvPr id="18" name="Text Box 4"/>
          <p:cNvSpPr txBox="1">
            <a:spLocks noChangeArrowheads="1"/>
          </p:cNvSpPr>
          <p:nvPr/>
        </p:nvSpPr>
        <p:spPr bwMode="auto">
          <a:xfrm>
            <a:off x="2487806" y="2380456"/>
            <a:ext cx="2419234" cy="3693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2021 Trabaja como odontólogo (748)</a:t>
            </a:r>
          </a:p>
          <a:p>
            <a:pPr algn="ctr"/>
            <a:r>
              <a:rPr lang="es-ES" sz="900" dirty="0"/>
              <a:t>Base 2019 Trabaja como odontólogo (761)</a:t>
            </a:r>
          </a:p>
        </p:txBody>
      </p:sp>
      <p:sp>
        <p:nvSpPr>
          <p:cNvPr id="2" name="Flecha derecha 1"/>
          <p:cNvSpPr/>
          <p:nvPr/>
        </p:nvSpPr>
        <p:spPr>
          <a:xfrm>
            <a:off x="4831112" y="3135086"/>
            <a:ext cx="1704983" cy="335902"/>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errar llave 2"/>
          <p:cNvSpPr/>
          <p:nvPr/>
        </p:nvSpPr>
        <p:spPr>
          <a:xfrm>
            <a:off x="4558394" y="2929618"/>
            <a:ext cx="161598" cy="727788"/>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8" name="19 Flecha abajo">
            <a:extLst>
              <a:ext uri="{FF2B5EF4-FFF2-40B4-BE49-F238E27FC236}">
                <a16:creationId xmlns:a16="http://schemas.microsoft.com/office/drawing/2014/main" id="{BFCE51E5-ED8C-4DB7-B951-63345FA72DBE}"/>
              </a:ext>
            </a:extLst>
          </p:cNvPr>
          <p:cNvSpPr>
            <a:spLocks noChangeArrowheads="1"/>
          </p:cNvSpPr>
          <p:nvPr/>
        </p:nvSpPr>
        <p:spPr bwMode="auto">
          <a:xfrm rot="10800000">
            <a:off x="4430311" y="3111950"/>
            <a:ext cx="132682" cy="110286"/>
          </a:xfrm>
          <a:prstGeom prst="downArrow">
            <a:avLst>
              <a:gd name="adj1" fmla="val 50000"/>
              <a:gd name="adj2" fmla="val 50000"/>
            </a:avLst>
          </a:prstGeom>
          <a:solidFill>
            <a:srgbClr val="00B050"/>
          </a:solidFill>
          <a:ln w="12700" algn="ctr">
            <a:solidFill>
              <a:srgbClr val="00B050"/>
            </a:solidFill>
            <a:round/>
            <a:headEnd type="none" w="sm" len="sm"/>
            <a:tailEnd type="none" w="sm" len="sm"/>
          </a:ln>
        </p:spPr>
        <p:txBody>
          <a:bodyPr/>
          <a:lstStyle>
            <a:lvl1pPr>
              <a:spcBef>
                <a:spcPct val="20000"/>
              </a:spcBef>
              <a:buClr>
                <a:schemeClr val="tx2"/>
              </a:buClr>
              <a:buChar char="•"/>
              <a:defRPr sz="1000" b="1">
                <a:solidFill>
                  <a:schemeClr val="tx1"/>
                </a:solidFill>
                <a:latin typeface="Tahoma" panose="020B0604030504040204" pitchFamily="34" charset="0"/>
              </a:defRPr>
            </a:lvl1pPr>
            <a:lvl2pPr marL="742950" indent="-285750">
              <a:spcBef>
                <a:spcPct val="20000"/>
              </a:spcBef>
              <a:buClr>
                <a:schemeClr val="tx2"/>
              </a:buClr>
              <a:buChar char="–"/>
              <a:defRPr sz="1700" b="1">
                <a:solidFill>
                  <a:srgbClr val="FF0000"/>
                </a:solidFill>
                <a:latin typeface="Arial" panose="020B0604020202020204" pitchFamily="34" charset="0"/>
              </a:defRPr>
            </a:lvl2pPr>
            <a:lvl3pPr marL="1143000" indent="-228600">
              <a:spcBef>
                <a:spcPct val="20000"/>
              </a:spcBef>
              <a:buClr>
                <a:schemeClr val="tx2"/>
              </a:buClr>
              <a:defRPr sz="1600" b="1">
                <a:solidFill>
                  <a:srgbClr val="FF0000"/>
                </a:solidFill>
                <a:latin typeface="Arial" panose="020B0604020202020204" pitchFamily="34" charset="0"/>
              </a:defRPr>
            </a:lvl3pPr>
            <a:lvl4pPr marL="1600200" indent="-228600">
              <a:spcBef>
                <a:spcPct val="20000"/>
              </a:spcBef>
              <a:buClr>
                <a:schemeClr val="tx2"/>
              </a:buClr>
              <a:buChar char="–"/>
              <a:defRPr sz="1400" b="1">
                <a:solidFill>
                  <a:schemeClr val="tx1"/>
                </a:solidFill>
                <a:latin typeface="Arial" panose="020B0604020202020204" pitchFamily="34" charset="0"/>
              </a:defRPr>
            </a:lvl4pPr>
            <a:lvl5pPr marL="2057400" indent="-228600">
              <a:spcBef>
                <a:spcPct val="20000"/>
              </a:spcBef>
              <a:buClr>
                <a:schemeClr val="tx2"/>
              </a:buClr>
              <a:buChar char="•"/>
              <a:defRPr sz="2000">
                <a:solidFill>
                  <a:srgbClr val="FF0000"/>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9pPr>
          </a:lstStyle>
          <a:p>
            <a:pPr>
              <a:spcBef>
                <a:spcPct val="0"/>
              </a:spcBef>
              <a:buClrTx/>
              <a:buFontTx/>
              <a:buNone/>
            </a:pPr>
            <a:endParaRPr lang="es-ES" altLang="es-ES" sz="4400" b="0">
              <a:solidFill>
                <a:srgbClr val="CC0000"/>
              </a:solidFill>
              <a:latin typeface="Univers" panose="020B0603020202030204" pitchFamily="34" charset="0"/>
            </a:endParaRPr>
          </a:p>
        </p:txBody>
      </p:sp>
      <p:sp>
        <p:nvSpPr>
          <p:cNvPr id="29" name="18 Flecha abajo">
            <a:extLst>
              <a:ext uri="{FF2B5EF4-FFF2-40B4-BE49-F238E27FC236}">
                <a16:creationId xmlns:a16="http://schemas.microsoft.com/office/drawing/2014/main" id="{FED1F0E5-B3FA-408F-89A6-F055178B2C3F}"/>
              </a:ext>
            </a:extLst>
          </p:cNvPr>
          <p:cNvSpPr>
            <a:spLocks noChangeArrowheads="1"/>
          </p:cNvSpPr>
          <p:nvPr/>
        </p:nvSpPr>
        <p:spPr bwMode="auto">
          <a:xfrm>
            <a:off x="4010776" y="4927501"/>
            <a:ext cx="132683" cy="110284"/>
          </a:xfrm>
          <a:prstGeom prst="downArrow">
            <a:avLst>
              <a:gd name="adj1" fmla="val 50000"/>
              <a:gd name="adj2" fmla="val 50442"/>
            </a:avLst>
          </a:prstGeom>
          <a:solidFill>
            <a:srgbClr val="FF0000"/>
          </a:solidFill>
          <a:ln w="12700" algn="ctr">
            <a:solidFill>
              <a:srgbClr val="FF0000"/>
            </a:solidFill>
            <a:round/>
            <a:headEnd type="none" w="sm" len="sm"/>
            <a:tailEnd type="none" w="sm" len="sm"/>
          </a:ln>
        </p:spPr>
        <p:txBody>
          <a:bodyPr/>
          <a:lstStyle>
            <a:lvl1pPr>
              <a:spcBef>
                <a:spcPct val="20000"/>
              </a:spcBef>
              <a:buClr>
                <a:schemeClr val="tx2"/>
              </a:buClr>
              <a:buChar char="•"/>
              <a:defRPr sz="1000" b="1">
                <a:solidFill>
                  <a:schemeClr val="tx1"/>
                </a:solidFill>
                <a:latin typeface="Tahoma" panose="020B0604030504040204" pitchFamily="34" charset="0"/>
              </a:defRPr>
            </a:lvl1pPr>
            <a:lvl2pPr marL="742950" indent="-285750">
              <a:spcBef>
                <a:spcPct val="20000"/>
              </a:spcBef>
              <a:buClr>
                <a:schemeClr val="tx2"/>
              </a:buClr>
              <a:buChar char="–"/>
              <a:defRPr sz="1700" b="1">
                <a:solidFill>
                  <a:srgbClr val="FF0000"/>
                </a:solidFill>
                <a:latin typeface="Arial" panose="020B0604020202020204" pitchFamily="34" charset="0"/>
              </a:defRPr>
            </a:lvl2pPr>
            <a:lvl3pPr marL="1143000" indent="-228600">
              <a:spcBef>
                <a:spcPct val="20000"/>
              </a:spcBef>
              <a:buClr>
                <a:schemeClr val="tx2"/>
              </a:buClr>
              <a:defRPr sz="1600" b="1">
                <a:solidFill>
                  <a:srgbClr val="FF0000"/>
                </a:solidFill>
                <a:latin typeface="Arial" panose="020B0604020202020204" pitchFamily="34" charset="0"/>
              </a:defRPr>
            </a:lvl3pPr>
            <a:lvl4pPr marL="1600200" indent="-228600">
              <a:spcBef>
                <a:spcPct val="20000"/>
              </a:spcBef>
              <a:buClr>
                <a:schemeClr val="tx2"/>
              </a:buClr>
              <a:buChar char="–"/>
              <a:defRPr sz="1400" b="1">
                <a:solidFill>
                  <a:schemeClr val="tx1"/>
                </a:solidFill>
                <a:latin typeface="Arial" panose="020B0604020202020204" pitchFamily="34" charset="0"/>
              </a:defRPr>
            </a:lvl4pPr>
            <a:lvl5pPr marL="2057400" indent="-228600">
              <a:spcBef>
                <a:spcPct val="20000"/>
              </a:spcBef>
              <a:buClr>
                <a:schemeClr val="tx2"/>
              </a:buClr>
              <a:buChar char="•"/>
              <a:defRPr sz="2000">
                <a:solidFill>
                  <a:srgbClr val="FF0000"/>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9pPr>
          </a:lstStyle>
          <a:p>
            <a:pPr>
              <a:spcBef>
                <a:spcPct val="0"/>
              </a:spcBef>
              <a:buClrTx/>
              <a:buFontTx/>
              <a:buNone/>
            </a:pPr>
            <a:endParaRPr lang="es-ES" altLang="es-ES" sz="4400" b="0">
              <a:solidFill>
                <a:srgbClr val="CC0000"/>
              </a:solidFill>
              <a:latin typeface="Univers" panose="020B0603020202030204" pitchFamily="34" charset="0"/>
            </a:endParaRPr>
          </a:p>
        </p:txBody>
      </p:sp>
      <p:sp>
        <p:nvSpPr>
          <p:cNvPr id="30" name="11 CuadroTexto">
            <a:extLst>
              <a:ext uri="{FF2B5EF4-FFF2-40B4-BE49-F238E27FC236}">
                <a16:creationId xmlns:a16="http://schemas.microsoft.com/office/drawing/2014/main" id="{E500AD0D-9031-477A-8B3A-DFF1D26DC108}"/>
              </a:ext>
            </a:extLst>
          </p:cNvPr>
          <p:cNvSpPr txBox="1"/>
          <p:nvPr/>
        </p:nvSpPr>
        <p:spPr>
          <a:xfrm>
            <a:off x="10408118" y="5542491"/>
            <a:ext cx="1673397"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Subida significativa vs 2019</a:t>
            </a:r>
          </a:p>
        </p:txBody>
      </p:sp>
      <p:sp>
        <p:nvSpPr>
          <p:cNvPr id="31" name="11 CuadroTexto">
            <a:extLst>
              <a:ext uri="{FF2B5EF4-FFF2-40B4-BE49-F238E27FC236}">
                <a16:creationId xmlns:a16="http://schemas.microsoft.com/office/drawing/2014/main" id="{8FE182C9-C048-4B2C-84E5-5344CDC585C4}"/>
              </a:ext>
            </a:extLst>
          </p:cNvPr>
          <p:cNvSpPr txBox="1"/>
          <p:nvPr/>
        </p:nvSpPr>
        <p:spPr>
          <a:xfrm>
            <a:off x="10397485" y="5810232"/>
            <a:ext cx="1811545"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Descenso significativo vs 2019</a:t>
            </a:r>
          </a:p>
        </p:txBody>
      </p:sp>
      <p:pic>
        <p:nvPicPr>
          <p:cNvPr id="32" name="Gráfico 31" descr="Círculo con flecha a la izquierda">
            <a:extLst>
              <a:ext uri="{FF2B5EF4-FFF2-40B4-BE49-F238E27FC236}">
                <a16:creationId xmlns:a16="http://schemas.microsoft.com/office/drawing/2014/main" id="{F503AC24-22EB-48FF-8412-1818327A7BAE}"/>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10121119" y="5511995"/>
            <a:ext cx="297701" cy="297701"/>
          </a:xfrm>
          <a:prstGeom prst="rect">
            <a:avLst/>
          </a:prstGeom>
        </p:spPr>
      </p:pic>
      <p:pic>
        <p:nvPicPr>
          <p:cNvPr id="33" name="Gráfico 27" descr="Círculo con flecha a la izquierda">
            <a:extLst>
              <a:ext uri="{FF2B5EF4-FFF2-40B4-BE49-F238E27FC236}">
                <a16:creationId xmlns:a16="http://schemas.microsoft.com/office/drawing/2014/main" id="{B7176A8C-88F1-4387-A7E1-F1743BB981FE}"/>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10128575" y="5768836"/>
            <a:ext cx="297701" cy="297701"/>
          </a:xfrm>
          <a:prstGeom prst="rect">
            <a:avLst/>
          </a:prstGeom>
        </p:spPr>
      </p:pic>
      <p:pic>
        <p:nvPicPr>
          <p:cNvPr id="34" name="Gráfico 33" descr="Círculo con flecha a la izquierda">
            <a:extLst>
              <a:ext uri="{FF2B5EF4-FFF2-40B4-BE49-F238E27FC236}">
                <a16:creationId xmlns:a16="http://schemas.microsoft.com/office/drawing/2014/main" id="{B1AA5894-142B-4CE0-9065-545EE2881F2D}"/>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8994521" y="2921620"/>
            <a:ext cx="297701" cy="297701"/>
          </a:xfrm>
          <a:prstGeom prst="rect">
            <a:avLst/>
          </a:prstGeom>
        </p:spPr>
      </p:pic>
      <p:pic>
        <p:nvPicPr>
          <p:cNvPr id="35" name="Gráfico 34" descr="Círculo con flecha a la izquierda">
            <a:extLst>
              <a:ext uri="{FF2B5EF4-FFF2-40B4-BE49-F238E27FC236}">
                <a16:creationId xmlns:a16="http://schemas.microsoft.com/office/drawing/2014/main" id="{473A5722-EBA5-4891-BB72-9D0A6D5AAE2B}"/>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8751674" y="4398521"/>
            <a:ext cx="297701" cy="297701"/>
          </a:xfrm>
          <a:prstGeom prst="rect">
            <a:avLst/>
          </a:prstGeom>
        </p:spPr>
      </p:pic>
      <p:pic>
        <p:nvPicPr>
          <p:cNvPr id="36" name="Gráfico 35" descr="Círculo con flecha a la izquierda">
            <a:extLst>
              <a:ext uri="{FF2B5EF4-FFF2-40B4-BE49-F238E27FC236}">
                <a16:creationId xmlns:a16="http://schemas.microsoft.com/office/drawing/2014/main" id="{2CB74CFE-D9E8-40A3-897A-5336C6EBF9ED}"/>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8773149" y="4686094"/>
            <a:ext cx="297701" cy="297701"/>
          </a:xfrm>
          <a:prstGeom prst="rect">
            <a:avLst/>
          </a:prstGeom>
        </p:spPr>
      </p:pic>
      <p:pic>
        <p:nvPicPr>
          <p:cNvPr id="37" name="Gráfico 36" descr="Círculo con flecha a la izquierda">
            <a:extLst>
              <a:ext uri="{FF2B5EF4-FFF2-40B4-BE49-F238E27FC236}">
                <a16:creationId xmlns:a16="http://schemas.microsoft.com/office/drawing/2014/main" id="{A91A0E10-E85C-47FD-AFCA-7C1FBC7128D2}"/>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8742866" y="5271710"/>
            <a:ext cx="297701" cy="297701"/>
          </a:xfrm>
          <a:prstGeom prst="rect">
            <a:avLst/>
          </a:prstGeom>
        </p:spPr>
      </p:pic>
      <p:pic>
        <p:nvPicPr>
          <p:cNvPr id="38" name="Gráfico 27" descr="Círculo con flecha a la izquierda">
            <a:extLst>
              <a:ext uri="{FF2B5EF4-FFF2-40B4-BE49-F238E27FC236}">
                <a16:creationId xmlns:a16="http://schemas.microsoft.com/office/drawing/2014/main" id="{093C95B3-EC3C-4085-A899-E3BF6C21B570}"/>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8757478" y="5561895"/>
            <a:ext cx="297701" cy="297701"/>
          </a:xfrm>
          <a:prstGeom prst="rect">
            <a:avLst/>
          </a:prstGeom>
        </p:spPr>
      </p:pic>
    </p:spTree>
    <p:extLst>
      <p:ext uri="{BB962C8B-B14F-4D97-AF65-F5344CB8AC3E}">
        <p14:creationId xmlns:p14="http://schemas.microsoft.com/office/powerpoint/2010/main" val="330265800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AC840A-4792-4DB0-B4A4-82CBB088A138}"/>
              </a:ext>
            </a:extLst>
          </p:cNvPr>
          <p:cNvSpPr>
            <a:spLocks noGrp="1"/>
          </p:cNvSpPr>
          <p:nvPr>
            <p:ph type="title"/>
          </p:nvPr>
        </p:nvSpPr>
        <p:spPr/>
        <p:txBody>
          <a:bodyPr/>
          <a:lstStyle/>
          <a:p>
            <a:r>
              <a:rPr lang="es-ES" dirty="0"/>
              <a:t>FICHA TÉCNICA</a:t>
            </a:r>
          </a:p>
        </p:txBody>
      </p:sp>
      <p:graphicFrame>
        <p:nvGraphicFramePr>
          <p:cNvPr id="6" name="Group 79">
            <a:extLst>
              <a:ext uri="{FF2B5EF4-FFF2-40B4-BE49-F238E27FC236}">
                <a16:creationId xmlns:a16="http://schemas.microsoft.com/office/drawing/2014/main" id="{2FD38557-0380-4509-90CD-530FF284CE1A}"/>
              </a:ext>
            </a:extLst>
          </p:cNvPr>
          <p:cNvGraphicFramePr>
            <a:graphicFrameLocks noGrp="1"/>
          </p:cNvGraphicFramePr>
          <p:nvPr>
            <p:extLst>
              <p:ext uri="{D42A27DB-BD31-4B8C-83A1-F6EECF244321}">
                <p14:modId xmlns:p14="http://schemas.microsoft.com/office/powerpoint/2010/main" val="1615662447"/>
              </p:ext>
            </p:extLst>
          </p:nvPr>
        </p:nvGraphicFramePr>
        <p:xfrm>
          <a:off x="1725060" y="1475231"/>
          <a:ext cx="8251259" cy="3907537"/>
        </p:xfrm>
        <a:graphic>
          <a:graphicData uri="http://schemas.openxmlformats.org/drawingml/2006/table">
            <a:tbl>
              <a:tblPr/>
              <a:tblGrid>
                <a:gridCol w="2257782">
                  <a:extLst>
                    <a:ext uri="{9D8B030D-6E8A-4147-A177-3AD203B41FA5}">
                      <a16:colId xmlns:a16="http://schemas.microsoft.com/office/drawing/2014/main" val="20000"/>
                    </a:ext>
                  </a:extLst>
                </a:gridCol>
                <a:gridCol w="5993477">
                  <a:extLst>
                    <a:ext uri="{9D8B030D-6E8A-4147-A177-3AD203B41FA5}">
                      <a16:colId xmlns:a16="http://schemas.microsoft.com/office/drawing/2014/main" val="20001"/>
                    </a:ext>
                  </a:extLst>
                </a:gridCol>
              </a:tblGrid>
              <a:tr h="519113">
                <a:tc>
                  <a:txBody>
                    <a:bodyPr/>
                    <a:lstStyle>
                      <a:defPPr>
                        <a:defRPr lang="es-E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a:ln>
                            <a:noFill/>
                          </a:ln>
                          <a:solidFill>
                            <a:srgbClr val="C00000"/>
                          </a:solidFill>
                          <a:effectLst/>
                          <a:latin typeface="Arial" charset="0"/>
                        </a:rPr>
                        <a:t>ÁMBITO</a:t>
                      </a:r>
                    </a:p>
                  </a:txBody>
                  <a:tcPr anchor="ctr" anchorCtr="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defPPr>
                        <a:defRPr lang="es-E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rPr>
                        <a:t>Madrid</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191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a:ln>
                            <a:noFill/>
                          </a:ln>
                          <a:solidFill>
                            <a:srgbClr val="C00000"/>
                          </a:solidFill>
                          <a:effectLst/>
                          <a:latin typeface="Arial" charset="0"/>
                        </a:rPr>
                        <a:t>UNIVERSO</a:t>
                      </a:r>
                    </a:p>
                  </a:txBody>
                  <a:tcPr anchor="ctr" anchorCtr="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rPr>
                        <a:t>Colegiados COEM</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19113">
                <a:tc>
                  <a:txBody>
                    <a:bodyPr/>
                    <a:lstStyle>
                      <a:defPPr>
                        <a:defRPr lang="es-E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a:ln>
                            <a:noFill/>
                          </a:ln>
                          <a:solidFill>
                            <a:srgbClr val="C00000"/>
                          </a:solidFill>
                          <a:effectLst/>
                          <a:latin typeface="Arial" charset="0"/>
                        </a:rPr>
                        <a:t>RECOGIDA DE INFORMACIÓN</a:t>
                      </a:r>
                    </a:p>
                  </a:txBody>
                  <a:tcPr anchor="ctr" anchorCtr="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defPPr>
                        <a:defRPr lang="es-E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_tradnl" sz="1200" b="1" i="0" u="none" strike="noStrike" kern="1200" cap="none" normalizeH="0" baseline="0" dirty="0">
                          <a:ln>
                            <a:noFill/>
                          </a:ln>
                          <a:solidFill>
                            <a:schemeClr val="tx1"/>
                          </a:solidFill>
                          <a:effectLst/>
                          <a:latin typeface="Arial" charset="0"/>
                          <a:ea typeface="+mn-ea"/>
                          <a:cs typeface="+mn-cs"/>
                        </a:rPr>
                        <a:t>Se ha utilizado la técnica de recogida de información CATI.</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s-ES_tradnl" sz="1200" b="0" i="0" u="none" strike="noStrike" kern="1200" cap="none" normalizeH="0" baseline="0" dirty="0">
                          <a:ln>
                            <a:noFill/>
                          </a:ln>
                          <a:solidFill>
                            <a:schemeClr val="tx1"/>
                          </a:solidFill>
                          <a:effectLst/>
                          <a:latin typeface="Arial" charset="0"/>
                          <a:ea typeface="+mn-ea"/>
                          <a:cs typeface="+mn-cs"/>
                        </a:rPr>
                        <a:t>Entrevista telefónica asistida de ordenador</a:t>
                      </a:r>
                      <a:r>
                        <a:rPr kumimoji="0" lang="es-ES" sz="1200" b="0" i="0" u="none" strike="noStrike" kern="1200" cap="none" normalizeH="0" baseline="0" dirty="0">
                          <a:ln>
                            <a:noFill/>
                          </a:ln>
                          <a:solidFill>
                            <a:schemeClr val="tx1"/>
                          </a:solidFill>
                          <a:effectLst/>
                          <a:latin typeface="Arial" charset="0"/>
                          <a:ea typeface="+mn-ea"/>
                          <a:cs typeface="+mn-cs"/>
                        </a:rPr>
                        <a:t> realizadas a teléfonos fijos y móviles a partir del listado proporcionado por COEM</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17525">
                <a:tc>
                  <a:txBody>
                    <a:bodyPr/>
                    <a:lstStyle>
                      <a:defPPr>
                        <a:defRPr lang="es-E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a:ln>
                            <a:noFill/>
                          </a:ln>
                          <a:solidFill>
                            <a:srgbClr val="C00000"/>
                          </a:solidFill>
                          <a:effectLst/>
                          <a:latin typeface="Arial" charset="0"/>
                        </a:rPr>
                        <a:t>TAMAÑO Y DISTRIBUCIÓN DE LA MUESTRA</a:t>
                      </a:r>
                    </a:p>
                  </a:txBody>
                  <a:tcPr anchor="ctr" anchorCtr="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defPPr>
                        <a:defRPr lang="es-E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rPr>
                        <a:t>807 entrevistas. Se han aplicado cuotas específicas de la población representada por sexo y edad.</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525">
                <a:tc>
                  <a:txBody>
                    <a:bodyPr/>
                    <a:lstStyle>
                      <a:defPPr>
                        <a:defRPr lang="es-E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kern="1200" cap="none" normalizeH="0" baseline="0" dirty="0">
                          <a:ln>
                            <a:noFill/>
                          </a:ln>
                          <a:solidFill>
                            <a:srgbClr val="C00000"/>
                          </a:solidFill>
                          <a:effectLst/>
                          <a:latin typeface="Arial" charset="0"/>
                          <a:ea typeface="+mn-ea"/>
                          <a:cs typeface="+mn-cs"/>
                        </a:rPr>
                        <a:t>ERROR MUESTRAL</a:t>
                      </a:r>
                    </a:p>
                  </a:txBody>
                  <a:tcPr anchor="ctr" anchorCtr="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defPPr>
                        <a:defRPr lang="es-E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0" i="0" u="none" strike="noStrike" kern="1200" cap="none" normalizeH="0" baseline="0" dirty="0">
                          <a:ln>
                            <a:noFill/>
                          </a:ln>
                          <a:solidFill>
                            <a:schemeClr val="tx1"/>
                          </a:solidFill>
                          <a:effectLst/>
                          <a:latin typeface="Arial" charset="0"/>
                          <a:ea typeface="+mn-ea"/>
                          <a:cs typeface="+mn-cs"/>
                        </a:rPr>
                        <a:t>Partiendo de los criterios del muestreo aleatorio simple y para un nivel de confianza del 95.5% (dos sigmas) y en la hipótesis más desfavorable (p=q=50), el margen de error para los datos en el total de la muestra es del ±3,1%.</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517525">
                <a:tc>
                  <a:txBody>
                    <a:bodyPr/>
                    <a:lstStyle>
                      <a:defPPr>
                        <a:defRPr lang="es-E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kern="1200" cap="none" normalizeH="0" baseline="0" dirty="0">
                          <a:ln>
                            <a:noFill/>
                          </a:ln>
                          <a:solidFill>
                            <a:srgbClr val="C00000"/>
                          </a:solidFill>
                          <a:effectLst/>
                          <a:latin typeface="Arial" charset="0"/>
                          <a:ea typeface="+mn-ea"/>
                          <a:cs typeface="+mn-cs"/>
                        </a:rPr>
                        <a:t>TRABAJO DE CAMPO</a:t>
                      </a:r>
                    </a:p>
                  </a:txBody>
                  <a:tcPr anchor="ctr" anchorCtr="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tc>
                  <a:txBody>
                    <a:bodyPr/>
                    <a:lstStyle>
                      <a:defPPr>
                        <a:defRPr lang="es-E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_tradnl" sz="1200" b="0" i="0" u="none" strike="noStrike" kern="1200" cap="none" normalizeH="0" baseline="0" dirty="0">
                          <a:ln>
                            <a:noFill/>
                          </a:ln>
                          <a:solidFill>
                            <a:schemeClr val="tx1"/>
                          </a:solidFill>
                          <a:effectLst/>
                          <a:latin typeface="Arial" charset="0"/>
                          <a:ea typeface="+mn-ea"/>
                          <a:cs typeface="+mn-cs"/>
                        </a:rPr>
                        <a:t>Llevado a cabo por entrevistadores de Dymphone, división de DYM especializada en estudios telefónicos, </a:t>
                      </a:r>
                      <a:r>
                        <a:rPr kumimoji="0" lang="es-ES" sz="1200" b="0" i="0" u="none" strike="noStrike" kern="1200" cap="none" normalizeH="0" baseline="0" dirty="0">
                          <a:ln>
                            <a:noFill/>
                          </a:ln>
                          <a:solidFill>
                            <a:schemeClr val="tx1"/>
                          </a:solidFill>
                          <a:effectLst/>
                          <a:latin typeface="Arial" charset="0"/>
                          <a:ea typeface="+mn-ea"/>
                          <a:cs typeface="+mn-cs"/>
                        </a:rPr>
                        <a:t>entre el  </a:t>
                      </a:r>
                      <a:r>
                        <a:rPr kumimoji="0" lang="es-ES" sz="1200" b="1" i="0" u="none" strike="noStrike" kern="1200" cap="none" normalizeH="0" baseline="0" dirty="0">
                          <a:ln>
                            <a:noFill/>
                          </a:ln>
                          <a:solidFill>
                            <a:schemeClr val="tx1"/>
                          </a:solidFill>
                          <a:effectLst/>
                          <a:latin typeface="Arial" charset="0"/>
                          <a:ea typeface="+mn-ea"/>
                          <a:cs typeface="+mn-cs"/>
                        </a:rPr>
                        <a:t>9 y el 17 de diciembre de 2021</a:t>
                      </a:r>
                      <a:endParaRPr kumimoji="0" lang="es-ES" sz="1200" b="0" i="0" u="none" strike="noStrike" kern="1200" cap="none" normalizeH="0" baseline="0" dirty="0">
                        <a:ln>
                          <a:noFill/>
                        </a:ln>
                        <a:solidFill>
                          <a:schemeClr val="tx1"/>
                        </a:solidFill>
                        <a:effectLst/>
                        <a:latin typeface="Arial" charset="0"/>
                        <a:ea typeface="+mn-ea"/>
                        <a:cs typeface="+mn-cs"/>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517525">
                <a:tc>
                  <a:txBody>
                    <a:bodyPr/>
                    <a:lstStyle>
                      <a:defPPr>
                        <a:defRPr lang="es-E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200" b="1" i="0" u="none" strike="noStrike" cap="none" normalizeH="0" baseline="0" dirty="0">
                          <a:ln>
                            <a:noFill/>
                          </a:ln>
                          <a:solidFill>
                            <a:srgbClr val="C00000"/>
                          </a:solidFill>
                          <a:effectLst/>
                          <a:latin typeface="Arial" charset="0"/>
                        </a:rPr>
                        <a:t>PROCESO DE DATOS</a:t>
                      </a:r>
                    </a:p>
                  </a:txBody>
                  <a:tcPr anchor="ctr" anchorCtr="1"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a:txBody>
                    <a:bodyPr/>
                    <a:lstStyle>
                      <a:defPPr>
                        <a:defRPr lang="es-ES"/>
                      </a:defPPr>
                      <a:lvl1pPr marL="0" algn="l" defTabSz="914400" rtl="0" eaLnBrk="1" latinLnBrk="0" hangingPunct="1">
                        <a:defRPr sz="1800" kern="1200">
                          <a:solidFill>
                            <a:schemeClr val="tx1"/>
                          </a:solidFill>
                          <a:latin typeface="Times New Roman"/>
                        </a:defRPr>
                      </a:lvl1pPr>
                      <a:lvl2pPr marL="457200" algn="l" defTabSz="914400" rtl="0" eaLnBrk="1" latinLnBrk="0" hangingPunct="1">
                        <a:defRPr sz="1800" kern="1200">
                          <a:solidFill>
                            <a:schemeClr val="tx1"/>
                          </a:solidFill>
                          <a:latin typeface="Times New Roman"/>
                        </a:defRPr>
                      </a:lvl2pPr>
                      <a:lvl3pPr marL="914400" algn="l" defTabSz="914400" rtl="0" eaLnBrk="1" latinLnBrk="0" hangingPunct="1">
                        <a:defRPr sz="1800" kern="1200">
                          <a:solidFill>
                            <a:schemeClr val="tx1"/>
                          </a:solidFill>
                          <a:latin typeface="Times New Roman"/>
                        </a:defRPr>
                      </a:lvl3pPr>
                      <a:lvl4pPr marL="1371600" algn="l" defTabSz="914400" rtl="0" eaLnBrk="1" latinLnBrk="0" hangingPunct="1">
                        <a:defRPr sz="1800" kern="1200">
                          <a:solidFill>
                            <a:schemeClr val="tx1"/>
                          </a:solidFill>
                          <a:latin typeface="Times New Roman"/>
                        </a:defRPr>
                      </a:lvl4pPr>
                      <a:lvl5pPr marL="1828800" algn="l" defTabSz="914400" rtl="0" eaLnBrk="1" latinLnBrk="0" hangingPunct="1">
                        <a:defRPr sz="1800" kern="1200">
                          <a:solidFill>
                            <a:schemeClr val="tx1"/>
                          </a:solidFill>
                          <a:latin typeface="Times New Roman"/>
                        </a:defRPr>
                      </a:lvl5pPr>
                      <a:lvl6pPr marL="2286000" algn="l" defTabSz="914400" rtl="0" eaLnBrk="1" latinLnBrk="0" hangingPunct="1">
                        <a:defRPr sz="1800" kern="1200">
                          <a:solidFill>
                            <a:schemeClr val="tx1"/>
                          </a:solidFill>
                          <a:latin typeface="Times New Roman"/>
                        </a:defRPr>
                      </a:lvl6pPr>
                      <a:lvl7pPr marL="2743200" algn="l" defTabSz="914400" rtl="0" eaLnBrk="1" latinLnBrk="0" hangingPunct="1">
                        <a:defRPr sz="1800" kern="1200">
                          <a:solidFill>
                            <a:schemeClr val="tx1"/>
                          </a:solidFill>
                          <a:latin typeface="Times New Roman"/>
                        </a:defRPr>
                      </a:lvl7pPr>
                      <a:lvl8pPr marL="3200400" algn="l" defTabSz="914400" rtl="0" eaLnBrk="1" latinLnBrk="0" hangingPunct="1">
                        <a:defRPr sz="1800" kern="1200">
                          <a:solidFill>
                            <a:schemeClr val="tx1"/>
                          </a:solidFill>
                          <a:latin typeface="Times New Roman"/>
                        </a:defRPr>
                      </a:lvl8pPr>
                      <a:lvl9pPr marL="3657600" algn="l" defTabSz="914400" rtl="0" eaLnBrk="1" latinLnBrk="0" hangingPunct="1">
                        <a:defRPr sz="1800" kern="1200">
                          <a:solidFill>
                            <a:schemeClr val="tx1"/>
                          </a:solidFill>
                          <a:latin typeface="Times New Roman"/>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s-ES" sz="1200" b="0" i="0" u="none" strike="noStrike" cap="none" normalizeH="0" baseline="0" dirty="0">
                          <a:ln>
                            <a:noFill/>
                          </a:ln>
                          <a:solidFill>
                            <a:schemeClr val="tx1"/>
                          </a:solidFill>
                          <a:effectLst/>
                          <a:latin typeface="Arial" charset="0"/>
                        </a:rPr>
                        <a:t>Realizado por el departamento de proceso de datos de Instituto DYM.</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rgbClr val="C00000"/>
                      </a:solid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98832"/>
      </p:ext>
    </p:extLst>
  </p:cSld>
  <p:clrMapOvr>
    <a:masterClrMapping/>
  </p:clrMapOvr>
  <p:transition spd="slow">
    <p:wipe dir="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n-US" sz="1800" u="sng" dirty="0"/>
              <a:t>GRADO DE SATISFACCIÓN Y MOTIVOS</a:t>
            </a:r>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ACTITUDES Y EXPECTATIVAS</a:t>
            </a:r>
          </a:p>
        </p:txBody>
      </p:sp>
      <p:sp>
        <p:nvSpPr>
          <p:cNvPr id="10" name="CuadroTexto 9"/>
          <p:cNvSpPr txBox="1"/>
          <p:nvPr/>
        </p:nvSpPr>
        <p:spPr>
          <a:xfrm>
            <a:off x="1919536" y="1581361"/>
            <a:ext cx="8488582" cy="400110"/>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P31. En términos generales en qué medida se encuentra satisfecho con su actividad profesional como odontólogo</a:t>
            </a:r>
            <a:br>
              <a:rPr lang="es-ES" sz="1000" i="1" dirty="0">
                <a:latin typeface="Gisha" panose="020B0502040204020203" pitchFamily="34" charset="-79"/>
                <a:cs typeface="Gisha" panose="020B0502040204020203" pitchFamily="34" charset="-79"/>
              </a:rPr>
            </a:br>
            <a:r>
              <a:rPr lang="es-ES" sz="1000" i="1" dirty="0">
                <a:latin typeface="Gisha" panose="020B0502040204020203" pitchFamily="34" charset="-79"/>
                <a:cs typeface="Gisha" panose="020B0502040204020203" pitchFamily="34" charset="-79"/>
              </a:rPr>
              <a:t>P33. ¿Por qué motivos se encuentra insatisfecho con su actividad profesional como odontólogo?</a:t>
            </a:r>
          </a:p>
        </p:txBody>
      </p:sp>
      <p:sp>
        <p:nvSpPr>
          <p:cNvPr id="39" name="Text Box 4"/>
          <p:cNvSpPr txBox="1">
            <a:spLocks noChangeArrowheads="1"/>
          </p:cNvSpPr>
          <p:nvPr/>
        </p:nvSpPr>
        <p:spPr bwMode="auto">
          <a:xfrm>
            <a:off x="2564519" y="2160317"/>
            <a:ext cx="1892270"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SATISFACCIÓN</a:t>
            </a:r>
          </a:p>
        </p:txBody>
      </p:sp>
      <p:sp>
        <p:nvSpPr>
          <p:cNvPr id="12" name="Text Box 4"/>
          <p:cNvSpPr txBox="1">
            <a:spLocks noChangeArrowheads="1"/>
          </p:cNvSpPr>
          <p:nvPr/>
        </p:nvSpPr>
        <p:spPr bwMode="auto">
          <a:xfrm>
            <a:off x="7411503" y="2067008"/>
            <a:ext cx="1892270" cy="415498"/>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MOTIVOS INSATISFACCIÓN</a:t>
            </a:r>
          </a:p>
        </p:txBody>
      </p:sp>
      <p:graphicFrame>
        <p:nvGraphicFramePr>
          <p:cNvPr id="15" name="Object 48"/>
          <p:cNvGraphicFramePr>
            <a:graphicFrameLocks noChangeAspect="1"/>
          </p:cNvGraphicFramePr>
          <p:nvPr>
            <p:extLst>
              <p:ext uri="{D42A27DB-BD31-4B8C-83A1-F6EECF244321}">
                <p14:modId xmlns:p14="http://schemas.microsoft.com/office/powerpoint/2010/main" val="421750697"/>
              </p:ext>
            </p:extLst>
          </p:nvPr>
        </p:nvGraphicFramePr>
        <p:xfrm>
          <a:off x="6090023" y="2795949"/>
          <a:ext cx="3542702" cy="2952000"/>
        </p:xfrm>
        <a:graphic>
          <a:graphicData uri="http://schemas.openxmlformats.org/drawingml/2006/chart">
            <c:chart xmlns:c="http://schemas.openxmlformats.org/drawingml/2006/chart" xmlns:r="http://schemas.openxmlformats.org/officeDocument/2006/relationships" r:id="rId2"/>
          </a:graphicData>
        </a:graphic>
      </p:graphicFrame>
      <p:sp>
        <p:nvSpPr>
          <p:cNvPr id="19" name="Flecha derecha 18"/>
          <p:cNvSpPr/>
          <p:nvPr/>
        </p:nvSpPr>
        <p:spPr>
          <a:xfrm>
            <a:off x="4816214" y="4490488"/>
            <a:ext cx="1704983" cy="335902"/>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Cerrar llave 19"/>
          <p:cNvSpPr/>
          <p:nvPr/>
        </p:nvSpPr>
        <p:spPr>
          <a:xfrm>
            <a:off x="4373810" y="4294545"/>
            <a:ext cx="161598" cy="727788"/>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14" name="CuadroTexto 13">
            <a:extLst>
              <a:ext uri="{FF2B5EF4-FFF2-40B4-BE49-F238E27FC236}">
                <a16:creationId xmlns:a16="http://schemas.microsoft.com/office/drawing/2014/main" id="{47A505A3-6F84-4AAE-9AA8-1E2951F9433C}"/>
              </a:ext>
            </a:extLst>
          </p:cNvPr>
          <p:cNvSpPr txBox="1"/>
          <p:nvPr/>
        </p:nvSpPr>
        <p:spPr>
          <a:xfrm>
            <a:off x="2060175" y="5875798"/>
            <a:ext cx="7908865" cy="261610"/>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El bajo salario continúa siendo el principal motivo de insatisfacción</a:t>
            </a:r>
          </a:p>
        </p:txBody>
      </p:sp>
      <p:sp>
        <p:nvSpPr>
          <p:cNvPr id="21" name="Text Box 4">
            <a:extLst>
              <a:ext uri="{FF2B5EF4-FFF2-40B4-BE49-F238E27FC236}">
                <a16:creationId xmlns:a16="http://schemas.microsoft.com/office/drawing/2014/main" id="{8C17DDC4-178D-4CF1-B032-2CB8B62EE0DC}"/>
              </a:ext>
            </a:extLst>
          </p:cNvPr>
          <p:cNvSpPr txBox="1">
            <a:spLocks noChangeArrowheads="1"/>
          </p:cNvSpPr>
          <p:nvPr/>
        </p:nvSpPr>
        <p:spPr bwMode="auto">
          <a:xfrm>
            <a:off x="2487806" y="2380456"/>
            <a:ext cx="2419234" cy="3693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2021 Trabaja como odontólogo (748)</a:t>
            </a:r>
          </a:p>
          <a:p>
            <a:pPr algn="ctr"/>
            <a:r>
              <a:rPr lang="es-ES" sz="900" dirty="0"/>
              <a:t>Base 2019 Trabaja como odontólogo (761)</a:t>
            </a:r>
          </a:p>
        </p:txBody>
      </p:sp>
      <p:graphicFrame>
        <p:nvGraphicFramePr>
          <p:cNvPr id="22" name="Object 48">
            <a:extLst>
              <a:ext uri="{FF2B5EF4-FFF2-40B4-BE49-F238E27FC236}">
                <a16:creationId xmlns:a16="http://schemas.microsoft.com/office/drawing/2014/main" id="{CBAABA46-F339-4004-B064-46C2A4BC5CDE}"/>
              </a:ext>
            </a:extLst>
          </p:cNvPr>
          <p:cNvGraphicFramePr>
            <a:graphicFrameLocks noChangeAspect="1"/>
          </p:cNvGraphicFramePr>
          <p:nvPr>
            <p:extLst>
              <p:ext uri="{D42A27DB-BD31-4B8C-83A1-F6EECF244321}">
                <p14:modId xmlns:p14="http://schemas.microsoft.com/office/powerpoint/2010/main" val="2520410339"/>
              </p:ext>
            </p:extLst>
          </p:nvPr>
        </p:nvGraphicFramePr>
        <p:xfrm>
          <a:off x="1311123" y="2757197"/>
          <a:ext cx="3542702" cy="2952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 Box 4">
            <a:extLst>
              <a:ext uri="{FF2B5EF4-FFF2-40B4-BE49-F238E27FC236}">
                <a16:creationId xmlns:a16="http://schemas.microsoft.com/office/drawing/2014/main" id="{95BB5483-6F75-4B9B-AA59-3B9C5C419DE2}"/>
              </a:ext>
            </a:extLst>
          </p:cNvPr>
          <p:cNvSpPr txBox="1">
            <a:spLocks noChangeArrowheads="1"/>
          </p:cNvSpPr>
          <p:nvPr/>
        </p:nvSpPr>
        <p:spPr bwMode="auto">
          <a:xfrm>
            <a:off x="7045351" y="2451089"/>
            <a:ext cx="2735956" cy="3693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2021 Insatisfechos trabajo odontólogo (36*)</a:t>
            </a:r>
          </a:p>
          <a:p>
            <a:pPr algn="ctr"/>
            <a:r>
              <a:rPr lang="es-ES" sz="900" dirty="0"/>
              <a:t>Base 2019 Insatisfechos trabajo odontólogos (58*)</a:t>
            </a:r>
          </a:p>
        </p:txBody>
      </p:sp>
      <p:sp>
        <p:nvSpPr>
          <p:cNvPr id="26" name="19 Flecha abajo">
            <a:extLst>
              <a:ext uri="{FF2B5EF4-FFF2-40B4-BE49-F238E27FC236}">
                <a16:creationId xmlns:a16="http://schemas.microsoft.com/office/drawing/2014/main" id="{8151D331-7862-44E3-892A-5CA26E9D43AE}"/>
              </a:ext>
            </a:extLst>
          </p:cNvPr>
          <p:cNvSpPr>
            <a:spLocks noChangeArrowheads="1"/>
          </p:cNvSpPr>
          <p:nvPr/>
        </p:nvSpPr>
        <p:spPr bwMode="auto">
          <a:xfrm rot="10800000">
            <a:off x="4466648" y="3111852"/>
            <a:ext cx="132682" cy="110286"/>
          </a:xfrm>
          <a:prstGeom prst="downArrow">
            <a:avLst>
              <a:gd name="adj1" fmla="val 50000"/>
              <a:gd name="adj2" fmla="val 50000"/>
            </a:avLst>
          </a:prstGeom>
          <a:solidFill>
            <a:srgbClr val="00B050"/>
          </a:solidFill>
          <a:ln w="12700" algn="ctr">
            <a:solidFill>
              <a:srgbClr val="00B050"/>
            </a:solidFill>
            <a:round/>
            <a:headEnd type="none" w="sm" len="sm"/>
            <a:tailEnd type="none" w="sm" len="sm"/>
          </a:ln>
        </p:spPr>
        <p:txBody>
          <a:bodyPr/>
          <a:lstStyle>
            <a:lvl1pPr>
              <a:spcBef>
                <a:spcPct val="20000"/>
              </a:spcBef>
              <a:buClr>
                <a:schemeClr val="tx2"/>
              </a:buClr>
              <a:buChar char="•"/>
              <a:defRPr sz="1000" b="1">
                <a:solidFill>
                  <a:schemeClr val="tx1"/>
                </a:solidFill>
                <a:latin typeface="Tahoma" panose="020B0604030504040204" pitchFamily="34" charset="0"/>
              </a:defRPr>
            </a:lvl1pPr>
            <a:lvl2pPr marL="742950" indent="-285750">
              <a:spcBef>
                <a:spcPct val="20000"/>
              </a:spcBef>
              <a:buClr>
                <a:schemeClr val="tx2"/>
              </a:buClr>
              <a:buChar char="–"/>
              <a:defRPr sz="1700" b="1">
                <a:solidFill>
                  <a:srgbClr val="FF0000"/>
                </a:solidFill>
                <a:latin typeface="Arial" panose="020B0604020202020204" pitchFamily="34" charset="0"/>
              </a:defRPr>
            </a:lvl2pPr>
            <a:lvl3pPr marL="1143000" indent="-228600">
              <a:spcBef>
                <a:spcPct val="20000"/>
              </a:spcBef>
              <a:buClr>
                <a:schemeClr val="tx2"/>
              </a:buClr>
              <a:defRPr sz="1600" b="1">
                <a:solidFill>
                  <a:srgbClr val="FF0000"/>
                </a:solidFill>
                <a:latin typeface="Arial" panose="020B0604020202020204" pitchFamily="34" charset="0"/>
              </a:defRPr>
            </a:lvl3pPr>
            <a:lvl4pPr marL="1600200" indent="-228600">
              <a:spcBef>
                <a:spcPct val="20000"/>
              </a:spcBef>
              <a:buClr>
                <a:schemeClr val="tx2"/>
              </a:buClr>
              <a:buChar char="–"/>
              <a:defRPr sz="1400" b="1">
                <a:solidFill>
                  <a:schemeClr val="tx1"/>
                </a:solidFill>
                <a:latin typeface="Arial" panose="020B0604020202020204" pitchFamily="34" charset="0"/>
              </a:defRPr>
            </a:lvl4pPr>
            <a:lvl5pPr marL="2057400" indent="-228600">
              <a:spcBef>
                <a:spcPct val="20000"/>
              </a:spcBef>
              <a:buClr>
                <a:schemeClr val="tx2"/>
              </a:buClr>
              <a:buChar char="•"/>
              <a:defRPr sz="2000">
                <a:solidFill>
                  <a:srgbClr val="FF0000"/>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9pPr>
          </a:lstStyle>
          <a:p>
            <a:pPr>
              <a:spcBef>
                <a:spcPct val="0"/>
              </a:spcBef>
              <a:buClrTx/>
              <a:buFontTx/>
              <a:buNone/>
            </a:pPr>
            <a:endParaRPr lang="es-ES" altLang="es-ES" sz="4400" b="0">
              <a:solidFill>
                <a:srgbClr val="CC0000"/>
              </a:solidFill>
              <a:latin typeface="Univers" panose="020B0603020202030204" pitchFamily="34" charset="0"/>
            </a:endParaRPr>
          </a:p>
        </p:txBody>
      </p:sp>
      <p:sp>
        <p:nvSpPr>
          <p:cNvPr id="27" name="18 Flecha abajo">
            <a:extLst>
              <a:ext uri="{FF2B5EF4-FFF2-40B4-BE49-F238E27FC236}">
                <a16:creationId xmlns:a16="http://schemas.microsoft.com/office/drawing/2014/main" id="{866E903C-A67C-4D21-8CF7-8FC55C0642EE}"/>
              </a:ext>
            </a:extLst>
          </p:cNvPr>
          <p:cNvSpPr>
            <a:spLocks noChangeArrowheads="1"/>
          </p:cNvSpPr>
          <p:nvPr/>
        </p:nvSpPr>
        <p:spPr bwMode="auto">
          <a:xfrm>
            <a:off x="3982201" y="4927501"/>
            <a:ext cx="132683" cy="110284"/>
          </a:xfrm>
          <a:prstGeom prst="downArrow">
            <a:avLst>
              <a:gd name="adj1" fmla="val 50000"/>
              <a:gd name="adj2" fmla="val 50442"/>
            </a:avLst>
          </a:prstGeom>
          <a:solidFill>
            <a:srgbClr val="FF0000"/>
          </a:solidFill>
          <a:ln w="12700" algn="ctr">
            <a:solidFill>
              <a:srgbClr val="FF0000"/>
            </a:solidFill>
            <a:round/>
            <a:headEnd type="none" w="sm" len="sm"/>
            <a:tailEnd type="none" w="sm" len="sm"/>
          </a:ln>
        </p:spPr>
        <p:txBody>
          <a:bodyPr/>
          <a:lstStyle>
            <a:lvl1pPr>
              <a:spcBef>
                <a:spcPct val="20000"/>
              </a:spcBef>
              <a:buClr>
                <a:schemeClr val="tx2"/>
              </a:buClr>
              <a:buChar char="•"/>
              <a:defRPr sz="1000" b="1">
                <a:solidFill>
                  <a:schemeClr val="tx1"/>
                </a:solidFill>
                <a:latin typeface="Tahoma" panose="020B0604030504040204" pitchFamily="34" charset="0"/>
              </a:defRPr>
            </a:lvl1pPr>
            <a:lvl2pPr marL="742950" indent="-285750">
              <a:spcBef>
                <a:spcPct val="20000"/>
              </a:spcBef>
              <a:buClr>
                <a:schemeClr val="tx2"/>
              </a:buClr>
              <a:buChar char="–"/>
              <a:defRPr sz="1700" b="1">
                <a:solidFill>
                  <a:srgbClr val="FF0000"/>
                </a:solidFill>
                <a:latin typeface="Arial" panose="020B0604020202020204" pitchFamily="34" charset="0"/>
              </a:defRPr>
            </a:lvl2pPr>
            <a:lvl3pPr marL="1143000" indent="-228600">
              <a:spcBef>
                <a:spcPct val="20000"/>
              </a:spcBef>
              <a:buClr>
                <a:schemeClr val="tx2"/>
              </a:buClr>
              <a:defRPr sz="1600" b="1">
                <a:solidFill>
                  <a:srgbClr val="FF0000"/>
                </a:solidFill>
                <a:latin typeface="Arial" panose="020B0604020202020204" pitchFamily="34" charset="0"/>
              </a:defRPr>
            </a:lvl3pPr>
            <a:lvl4pPr marL="1600200" indent="-228600">
              <a:spcBef>
                <a:spcPct val="20000"/>
              </a:spcBef>
              <a:buClr>
                <a:schemeClr val="tx2"/>
              </a:buClr>
              <a:buChar char="–"/>
              <a:defRPr sz="1400" b="1">
                <a:solidFill>
                  <a:schemeClr val="tx1"/>
                </a:solidFill>
                <a:latin typeface="Arial" panose="020B0604020202020204" pitchFamily="34" charset="0"/>
              </a:defRPr>
            </a:lvl4pPr>
            <a:lvl5pPr marL="2057400" indent="-228600">
              <a:spcBef>
                <a:spcPct val="20000"/>
              </a:spcBef>
              <a:buClr>
                <a:schemeClr val="tx2"/>
              </a:buClr>
              <a:buChar char="•"/>
              <a:defRPr sz="2000">
                <a:solidFill>
                  <a:srgbClr val="FF0000"/>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9pPr>
          </a:lstStyle>
          <a:p>
            <a:pPr>
              <a:spcBef>
                <a:spcPct val="0"/>
              </a:spcBef>
              <a:buClrTx/>
              <a:buFontTx/>
              <a:buNone/>
            </a:pPr>
            <a:endParaRPr lang="es-ES" altLang="es-ES" sz="4400" b="0">
              <a:solidFill>
                <a:srgbClr val="CC0000"/>
              </a:solidFill>
              <a:latin typeface="Univers" panose="020B0603020202030204" pitchFamily="34" charset="0"/>
            </a:endParaRPr>
          </a:p>
        </p:txBody>
      </p:sp>
      <p:pic>
        <p:nvPicPr>
          <p:cNvPr id="30" name="Gráfico 29" descr="Círculo con flecha a la izquierda">
            <a:extLst>
              <a:ext uri="{FF2B5EF4-FFF2-40B4-BE49-F238E27FC236}">
                <a16:creationId xmlns:a16="http://schemas.microsoft.com/office/drawing/2014/main" id="{05773450-D906-4937-BB09-375DF452DFB3}"/>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10121119" y="5511995"/>
            <a:ext cx="297701" cy="297701"/>
          </a:xfrm>
          <a:prstGeom prst="rect">
            <a:avLst/>
          </a:prstGeom>
        </p:spPr>
      </p:pic>
      <p:pic>
        <p:nvPicPr>
          <p:cNvPr id="31" name="Gráfico 27" descr="Círculo con flecha a la izquierda">
            <a:extLst>
              <a:ext uri="{FF2B5EF4-FFF2-40B4-BE49-F238E27FC236}">
                <a16:creationId xmlns:a16="http://schemas.microsoft.com/office/drawing/2014/main" id="{FA19EEC9-9CE8-402A-AE30-6954757F4A1C}"/>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10128575" y="5768836"/>
            <a:ext cx="297701" cy="297701"/>
          </a:xfrm>
          <a:prstGeom prst="rect">
            <a:avLst/>
          </a:prstGeom>
        </p:spPr>
      </p:pic>
      <p:sp>
        <p:nvSpPr>
          <p:cNvPr id="32" name="11 CuadroTexto">
            <a:extLst>
              <a:ext uri="{FF2B5EF4-FFF2-40B4-BE49-F238E27FC236}">
                <a16:creationId xmlns:a16="http://schemas.microsoft.com/office/drawing/2014/main" id="{F4A6D7ED-CE7A-4594-B7E4-1EF5406E801F}"/>
              </a:ext>
            </a:extLst>
          </p:cNvPr>
          <p:cNvSpPr txBox="1"/>
          <p:nvPr/>
        </p:nvSpPr>
        <p:spPr>
          <a:xfrm>
            <a:off x="10408118" y="5542491"/>
            <a:ext cx="1673397"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Subida significativa vs 2019</a:t>
            </a:r>
          </a:p>
        </p:txBody>
      </p:sp>
      <p:sp>
        <p:nvSpPr>
          <p:cNvPr id="33" name="11 CuadroTexto">
            <a:extLst>
              <a:ext uri="{FF2B5EF4-FFF2-40B4-BE49-F238E27FC236}">
                <a16:creationId xmlns:a16="http://schemas.microsoft.com/office/drawing/2014/main" id="{590143BD-1C5B-483C-A833-D21C049264D2}"/>
              </a:ext>
            </a:extLst>
          </p:cNvPr>
          <p:cNvSpPr txBox="1"/>
          <p:nvPr/>
        </p:nvSpPr>
        <p:spPr>
          <a:xfrm>
            <a:off x="10397485" y="5810232"/>
            <a:ext cx="1811545"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Descenso significativo vs 2019</a:t>
            </a:r>
          </a:p>
        </p:txBody>
      </p:sp>
      <p:pic>
        <p:nvPicPr>
          <p:cNvPr id="34" name="Gráfico 33" descr="Círculo con flecha a la izquierda">
            <a:extLst>
              <a:ext uri="{FF2B5EF4-FFF2-40B4-BE49-F238E27FC236}">
                <a16:creationId xmlns:a16="http://schemas.microsoft.com/office/drawing/2014/main" id="{C08B05A1-3296-46EA-AF0E-08698C3EFA77}"/>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9376760" y="5340476"/>
            <a:ext cx="297701" cy="297701"/>
          </a:xfrm>
          <a:prstGeom prst="rect">
            <a:avLst/>
          </a:prstGeom>
        </p:spPr>
      </p:pic>
      <p:pic>
        <p:nvPicPr>
          <p:cNvPr id="35" name="Gráfico 27" descr="Círculo con flecha a la izquierda">
            <a:extLst>
              <a:ext uri="{FF2B5EF4-FFF2-40B4-BE49-F238E27FC236}">
                <a16:creationId xmlns:a16="http://schemas.microsoft.com/office/drawing/2014/main" id="{5D5B38EE-60BC-4105-AF14-E8DBF8A7D4EE}"/>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8936964" y="4963758"/>
            <a:ext cx="297701" cy="297701"/>
          </a:xfrm>
          <a:prstGeom prst="rect">
            <a:avLst/>
          </a:prstGeom>
        </p:spPr>
      </p:pic>
    </p:spTree>
    <p:extLst>
      <p:ext uri="{BB962C8B-B14F-4D97-AF65-F5344CB8AC3E}">
        <p14:creationId xmlns:p14="http://schemas.microsoft.com/office/powerpoint/2010/main" val="119299959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n-US" sz="1800" u="sng" dirty="0"/>
              <a:t>GRADO DE SATISFACCIÓN</a:t>
            </a:r>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ACTITUDES Y EXPECTATIVAS</a:t>
            </a:r>
          </a:p>
        </p:txBody>
      </p:sp>
      <p:sp>
        <p:nvSpPr>
          <p:cNvPr id="14" name="CuadroTexto 13">
            <a:extLst>
              <a:ext uri="{FF2B5EF4-FFF2-40B4-BE49-F238E27FC236}">
                <a16:creationId xmlns:a16="http://schemas.microsoft.com/office/drawing/2014/main" id="{47A505A3-6F84-4AAE-9AA8-1E2951F9433C}"/>
              </a:ext>
            </a:extLst>
          </p:cNvPr>
          <p:cNvSpPr txBox="1"/>
          <p:nvPr/>
        </p:nvSpPr>
        <p:spPr>
          <a:xfrm>
            <a:off x="2060175" y="5875798"/>
            <a:ext cx="7908865" cy="261610"/>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El nivel de satisfacción es menor en las clínicas pertenecientes a aseguradoras.</a:t>
            </a:r>
          </a:p>
        </p:txBody>
      </p:sp>
      <p:pic>
        <p:nvPicPr>
          <p:cNvPr id="31" name="Gráfico 27" descr="Círculo con flecha a la izquierda">
            <a:extLst>
              <a:ext uri="{FF2B5EF4-FFF2-40B4-BE49-F238E27FC236}">
                <a16:creationId xmlns:a16="http://schemas.microsoft.com/office/drawing/2014/main" id="{FA19EEC9-9CE8-402A-AE30-6954757F4A1C}"/>
              </a:ext>
            </a:extLst>
          </p:cNvPr>
          <p:cNvPicPr>
            <a:picLocks noChangeAspect="1"/>
          </p:cNvPicPr>
          <p:nvPr/>
        </p:nvPicPr>
        <p:blipFill>
          <a:blip r:embed="rId2" cstate="email">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200000">
            <a:off x="10128575" y="5768836"/>
            <a:ext cx="297701" cy="297701"/>
          </a:xfrm>
          <a:prstGeom prst="rect">
            <a:avLst/>
          </a:prstGeom>
        </p:spPr>
      </p:pic>
      <p:pic>
        <p:nvPicPr>
          <p:cNvPr id="2" name="Imagen 1">
            <a:extLst>
              <a:ext uri="{FF2B5EF4-FFF2-40B4-BE49-F238E27FC236}">
                <a16:creationId xmlns:a16="http://schemas.microsoft.com/office/drawing/2014/main" id="{AEB0CA47-8316-470D-8B7C-71A82B82BE93}"/>
              </a:ext>
            </a:extLst>
          </p:cNvPr>
          <p:cNvPicPr>
            <a:picLocks noChangeAspect="1"/>
          </p:cNvPicPr>
          <p:nvPr/>
        </p:nvPicPr>
        <p:blipFill>
          <a:blip r:embed="rId4"/>
          <a:stretch>
            <a:fillRect/>
          </a:stretch>
        </p:blipFill>
        <p:spPr>
          <a:xfrm>
            <a:off x="357187" y="2428875"/>
            <a:ext cx="11477625" cy="2000250"/>
          </a:xfrm>
          <a:prstGeom prst="rect">
            <a:avLst/>
          </a:prstGeom>
        </p:spPr>
      </p:pic>
      <p:sp>
        <p:nvSpPr>
          <p:cNvPr id="23" name="11 CuadroTexto">
            <a:extLst>
              <a:ext uri="{FF2B5EF4-FFF2-40B4-BE49-F238E27FC236}">
                <a16:creationId xmlns:a16="http://schemas.microsoft.com/office/drawing/2014/main" id="{80C542B3-63C4-4BAE-9BB8-E7C63B360839}"/>
              </a:ext>
            </a:extLst>
          </p:cNvPr>
          <p:cNvSpPr txBox="1"/>
          <p:nvPr/>
        </p:nvSpPr>
        <p:spPr>
          <a:xfrm>
            <a:off x="5367712" y="6069039"/>
            <a:ext cx="2661779" cy="307777"/>
          </a:xfrm>
          <a:prstGeom prst="rect">
            <a:avLst/>
          </a:prstGeom>
          <a:noFill/>
        </p:spPr>
        <p:txBody>
          <a:bodyPr wrap="square" rtlCol="0">
            <a:spAutoFit/>
          </a:bodyPr>
          <a:lstStyle/>
          <a:p>
            <a:pPr algn="just"/>
            <a:r>
              <a:rPr lang="es-ES_tradnl" sz="1400" b="1" i="1" dirty="0">
                <a:solidFill>
                  <a:srgbClr val="C00000"/>
                </a:solidFill>
                <a:latin typeface="Segoe UI" panose="020B0502040204020203" pitchFamily="34" charset="0"/>
                <a:cs typeface="Segoe UI" panose="020B0502040204020203" pitchFamily="34" charset="0"/>
              </a:rPr>
              <a:t>&lt; </a:t>
            </a:r>
            <a:r>
              <a:rPr lang="es-ES_tradnl" sz="800" i="1" dirty="0">
                <a:latin typeface="Segoe UI" panose="020B0502040204020203" pitchFamily="34" charset="0"/>
                <a:cs typeface="Segoe UI" panose="020B0502040204020203" pitchFamily="34" charset="0"/>
              </a:rPr>
              <a:t>Diferencia negativa significativa  vs total</a:t>
            </a:r>
          </a:p>
        </p:txBody>
      </p:sp>
      <p:sp>
        <p:nvSpPr>
          <p:cNvPr id="25" name="11 CuadroTexto">
            <a:extLst>
              <a:ext uri="{FF2B5EF4-FFF2-40B4-BE49-F238E27FC236}">
                <a16:creationId xmlns:a16="http://schemas.microsoft.com/office/drawing/2014/main" id="{0CE47490-8019-4A40-B818-2EA2F55AD504}"/>
              </a:ext>
            </a:extLst>
          </p:cNvPr>
          <p:cNvSpPr txBox="1"/>
          <p:nvPr/>
        </p:nvSpPr>
        <p:spPr>
          <a:xfrm>
            <a:off x="5367712" y="6297068"/>
            <a:ext cx="2417751" cy="307777"/>
          </a:xfrm>
          <a:prstGeom prst="rect">
            <a:avLst/>
          </a:prstGeom>
          <a:noFill/>
        </p:spPr>
        <p:txBody>
          <a:bodyPr wrap="square" rtlCol="0">
            <a:spAutoFit/>
          </a:bodyPr>
          <a:lstStyle/>
          <a:p>
            <a:pPr algn="just"/>
            <a:r>
              <a:rPr lang="es-ES_tradnl" sz="1400" b="1" i="1" dirty="0">
                <a:solidFill>
                  <a:schemeClr val="accent6">
                    <a:lumMod val="75000"/>
                  </a:schemeClr>
                </a:solidFill>
                <a:latin typeface="Segoe UI" panose="020B0502040204020203" pitchFamily="34" charset="0"/>
                <a:cs typeface="Segoe UI" panose="020B0502040204020203" pitchFamily="34" charset="0"/>
              </a:rPr>
              <a:t>&gt;</a:t>
            </a:r>
            <a:r>
              <a:rPr lang="es-ES_tradnl" sz="800" i="1" dirty="0">
                <a:latin typeface="Segoe UI" panose="020B0502040204020203" pitchFamily="34" charset="0"/>
                <a:cs typeface="Segoe UI" panose="020B0502040204020203" pitchFamily="34" charset="0"/>
              </a:rPr>
              <a:t> Diferencia positiva significativa vs total</a:t>
            </a:r>
          </a:p>
        </p:txBody>
      </p:sp>
    </p:spTree>
    <p:extLst>
      <p:ext uri="{BB962C8B-B14F-4D97-AF65-F5344CB8AC3E}">
        <p14:creationId xmlns:p14="http://schemas.microsoft.com/office/powerpoint/2010/main" val="371912813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n-US" sz="1800" u="sng" dirty="0"/>
              <a:t>EXPECTATIVAS LABORALES</a:t>
            </a:r>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ACTITUDES Y EXPECTATIVAS</a:t>
            </a:r>
          </a:p>
        </p:txBody>
      </p:sp>
      <p:sp>
        <p:nvSpPr>
          <p:cNvPr id="10" name="CuadroTexto 9"/>
          <p:cNvSpPr txBox="1"/>
          <p:nvPr/>
        </p:nvSpPr>
        <p:spPr>
          <a:xfrm>
            <a:off x="1919536" y="1581362"/>
            <a:ext cx="8488582" cy="246221"/>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P34. ¿Cuál cree que será su situación profesional dentro de 5 años?</a:t>
            </a:r>
          </a:p>
        </p:txBody>
      </p:sp>
      <p:sp>
        <p:nvSpPr>
          <p:cNvPr id="39" name="Text Box 4"/>
          <p:cNvSpPr txBox="1">
            <a:spLocks noChangeArrowheads="1"/>
          </p:cNvSpPr>
          <p:nvPr/>
        </p:nvSpPr>
        <p:spPr bwMode="auto">
          <a:xfrm>
            <a:off x="5602667" y="1898784"/>
            <a:ext cx="2243856" cy="415498"/>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SITUACIÓN PROFESIONAL DENTRO DE 5 AÑOS</a:t>
            </a:r>
          </a:p>
        </p:txBody>
      </p:sp>
      <p:graphicFrame>
        <p:nvGraphicFramePr>
          <p:cNvPr id="41" name="Object 48"/>
          <p:cNvGraphicFramePr>
            <a:graphicFrameLocks noChangeAspect="1"/>
          </p:cNvGraphicFramePr>
          <p:nvPr>
            <p:extLst>
              <p:ext uri="{D42A27DB-BD31-4B8C-83A1-F6EECF244321}">
                <p14:modId xmlns:p14="http://schemas.microsoft.com/office/powerpoint/2010/main" val="2781831907"/>
              </p:ext>
            </p:extLst>
          </p:nvPr>
        </p:nvGraphicFramePr>
        <p:xfrm>
          <a:off x="4795472" y="2486070"/>
          <a:ext cx="4301569" cy="3350795"/>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Box 4"/>
          <p:cNvSpPr txBox="1">
            <a:spLocks noChangeArrowheads="1"/>
          </p:cNvSpPr>
          <p:nvPr/>
        </p:nvSpPr>
        <p:spPr bwMode="auto">
          <a:xfrm>
            <a:off x="5478240" y="2256683"/>
            <a:ext cx="2619009" cy="3693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2021 Trabaja como odontólogo (748)</a:t>
            </a:r>
          </a:p>
          <a:p>
            <a:pPr algn="ctr"/>
            <a:r>
              <a:rPr lang="es-ES" sz="900" dirty="0"/>
              <a:t>Base 2019 Trabaja como odontólogo (761)</a:t>
            </a:r>
          </a:p>
        </p:txBody>
      </p:sp>
      <p:sp>
        <p:nvSpPr>
          <p:cNvPr id="12" name="CuadroTexto 11">
            <a:extLst>
              <a:ext uri="{FF2B5EF4-FFF2-40B4-BE49-F238E27FC236}">
                <a16:creationId xmlns:a16="http://schemas.microsoft.com/office/drawing/2014/main" id="{A211691D-F26C-4E7E-8614-EF7F661D3B80}"/>
              </a:ext>
            </a:extLst>
          </p:cNvPr>
          <p:cNvSpPr txBox="1"/>
          <p:nvPr/>
        </p:nvSpPr>
        <p:spPr>
          <a:xfrm>
            <a:off x="1919535" y="5721270"/>
            <a:ext cx="8620822" cy="261610"/>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Trabajar en una clínica independiente sigue constituyendo la situación más prevista </a:t>
            </a:r>
          </a:p>
        </p:txBody>
      </p:sp>
      <p:sp>
        <p:nvSpPr>
          <p:cNvPr id="21" name="11 CuadroTexto">
            <a:extLst>
              <a:ext uri="{FF2B5EF4-FFF2-40B4-BE49-F238E27FC236}">
                <a16:creationId xmlns:a16="http://schemas.microsoft.com/office/drawing/2014/main" id="{4E51B66E-9871-48EB-9C59-04BE69DC361E}"/>
              </a:ext>
            </a:extLst>
          </p:cNvPr>
          <p:cNvSpPr txBox="1"/>
          <p:nvPr/>
        </p:nvSpPr>
        <p:spPr>
          <a:xfrm>
            <a:off x="9751403" y="4741473"/>
            <a:ext cx="1673397"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Subida significativa vs 2019</a:t>
            </a:r>
          </a:p>
        </p:txBody>
      </p:sp>
      <p:pic>
        <p:nvPicPr>
          <p:cNvPr id="22" name="Gráfico 21" descr="Círculo con flecha a la izquierda">
            <a:extLst>
              <a:ext uri="{FF2B5EF4-FFF2-40B4-BE49-F238E27FC236}">
                <a16:creationId xmlns:a16="http://schemas.microsoft.com/office/drawing/2014/main" id="{12AE5DC9-85D8-4259-8630-5568ABB32EDA}"/>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9520997" y="4700344"/>
            <a:ext cx="297701" cy="297701"/>
          </a:xfrm>
          <a:prstGeom prst="rect">
            <a:avLst/>
          </a:prstGeom>
        </p:spPr>
      </p:pic>
      <p:sp>
        <p:nvSpPr>
          <p:cNvPr id="23" name="11 CuadroTexto">
            <a:extLst>
              <a:ext uri="{FF2B5EF4-FFF2-40B4-BE49-F238E27FC236}">
                <a16:creationId xmlns:a16="http://schemas.microsoft.com/office/drawing/2014/main" id="{7FC03AFB-71DB-4A5C-817F-A5A8FD65C55A}"/>
              </a:ext>
            </a:extLst>
          </p:cNvPr>
          <p:cNvSpPr txBox="1"/>
          <p:nvPr/>
        </p:nvSpPr>
        <p:spPr>
          <a:xfrm>
            <a:off x="9751403" y="5017281"/>
            <a:ext cx="1811545"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Descenso significativo vs 2019</a:t>
            </a:r>
          </a:p>
        </p:txBody>
      </p:sp>
      <p:pic>
        <p:nvPicPr>
          <p:cNvPr id="24" name="Gráfico 27" descr="Círculo con flecha a la izquierda">
            <a:extLst>
              <a:ext uri="{FF2B5EF4-FFF2-40B4-BE49-F238E27FC236}">
                <a16:creationId xmlns:a16="http://schemas.microsoft.com/office/drawing/2014/main" id="{F1213BD3-7C0A-4E1A-8209-07DBFA83D3E8}"/>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9520996" y="4956917"/>
            <a:ext cx="297701" cy="297701"/>
          </a:xfrm>
          <a:prstGeom prst="rect">
            <a:avLst/>
          </a:prstGeom>
        </p:spPr>
      </p:pic>
      <p:pic>
        <p:nvPicPr>
          <p:cNvPr id="26" name="Gráfico 27" descr="Círculo con flecha a la izquierda">
            <a:extLst>
              <a:ext uri="{FF2B5EF4-FFF2-40B4-BE49-F238E27FC236}">
                <a16:creationId xmlns:a16="http://schemas.microsoft.com/office/drawing/2014/main" id="{26D8A8F2-CAB5-482A-BF5D-20B23E283567}"/>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7147559" y="5442910"/>
            <a:ext cx="297701" cy="297701"/>
          </a:xfrm>
          <a:prstGeom prst="rect">
            <a:avLst/>
          </a:prstGeom>
        </p:spPr>
      </p:pic>
    </p:spTree>
    <p:extLst>
      <p:ext uri="{BB962C8B-B14F-4D97-AF65-F5344CB8AC3E}">
        <p14:creationId xmlns:p14="http://schemas.microsoft.com/office/powerpoint/2010/main" val="4107541776"/>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s-ES" sz="1800" u="sng" dirty="0"/>
              <a:t>EXPECTATIVAS DE DEDICACIÓN A LA DOCENCIA</a:t>
            </a:r>
            <a:endParaRPr lang="en-US" sz="1800" u="sng" dirty="0"/>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ACTITUDES Y EXPECTATIVAS</a:t>
            </a:r>
          </a:p>
        </p:txBody>
      </p:sp>
      <p:sp>
        <p:nvSpPr>
          <p:cNvPr id="10" name="CuadroTexto 9"/>
          <p:cNvSpPr txBox="1"/>
          <p:nvPr/>
        </p:nvSpPr>
        <p:spPr>
          <a:xfrm>
            <a:off x="1919536" y="1581361"/>
            <a:ext cx="8488582" cy="400110"/>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P35. ¿Considera dedicarse en el futuro, de forma parcial o total, a la docencia vinculada a la odontología (impartiendo cursos, conferencias, seminarios…)?</a:t>
            </a:r>
          </a:p>
        </p:txBody>
      </p:sp>
      <p:sp>
        <p:nvSpPr>
          <p:cNvPr id="21" name="CuadroTexto 20">
            <a:extLst>
              <a:ext uri="{FF2B5EF4-FFF2-40B4-BE49-F238E27FC236}">
                <a16:creationId xmlns:a16="http://schemas.microsoft.com/office/drawing/2014/main" id="{A211691D-F26C-4E7E-8614-EF7F661D3B80}"/>
              </a:ext>
            </a:extLst>
          </p:cNvPr>
          <p:cNvSpPr txBox="1"/>
          <p:nvPr/>
        </p:nvSpPr>
        <p:spPr>
          <a:xfrm>
            <a:off x="1919535" y="5721270"/>
            <a:ext cx="8620822" cy="261610"/>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Casi la mitad de los odontólogos considera dedicarse a la docencia, ya sea de forma parcial o total, en un futuro.</a:t>
            </a:r>
          </a:p>
        </p:txBody>
      </p:sp>
      <p:graphicFrame>
        <p:nvGraphicFramePr>
          <p:cNvPr id="23" name="Gráfico 22">
            <a:extLst>
              <a:ext uri="{FF2B5EF4-FFF2-40B4-BE49-F238E27FC236}">
                <a16:creationId xmlns:a16="http://schemas.microsoft.com/office/drawing/2014/main" id="{DB16C4F4-05AD-4423-9B3A-62869D73066B}"/>
              </a:ext>
            </a:extLst>
          </p:cNvPr>
          <p:cNvGraphicFramePr/>
          <p:nvPr>
            <p:extLst>
              <p:ext uri="{D42A27DB-BD31-4B8C-83A1-F6EECF244321}">
                <p14:modId xmlns:p14="http://schemas.microsoft.com/office/powerpoint/2010/main" val="2699148858"/>
              </p:ext>
            </p:extLst>
          </p:nvPr>
        </p:nvGraphicFramePr>
        <p:xfrm>
          <a:off x="4382247" y="2396969"/>
          <a:ext cx="3999531" cy="2797419"/>
        </p:xfrm>
        <a:graphic>
          <a:graphicData uri="http://schemas.openxmlformats.org/drawingml/2006/chart">
            <c:chart xmlns:c="http://schemas.openxmlformats.org/drawingml/2006/chart" xmlns:r="http://schemas.openxmlformats.org/officeDocument/2006/relationships" r:id="rId2"/>
          </a:graphicData>
        </a:graphic>
      </p:graphicFrame>
      <p:sp>
        <p:nvSpPr>
          <p:cNvPr id="24" name="Text Box 4">
            <a:extLst>
              <a:ext uri="{FF2B5EF4-FFF2-40B4-BE49-F238E27FC236}">
                <a16:creationId xmlns:a16="http://schemas.microsoft.com/office/drawing/2014/main" id="{1EACE752-8434-4015-9C35-121E79B16C96}"/>
              </a:ext>
            </a:extLst>
          </p:cNvPr>
          <p:cNvSpPr txBox="1">
            <a:spLocks noChangeArrowheads="1"/>
          </p:cNvSpPr>
          <p:nvPr/>
        </p:nvSpPr>
        <p:spPr bwMode="auto">
          <a:xfrm>
            <a:off x="5348728" y="1981471"/>
            <a:ext cx="2066573" cy="415498"/>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CONSIDERAN DEDICARSE A LA DOCENCIA</a:t>
            </a:r>
          </a:p>
        </p:txBody>
      </p:sp>
      <p:sp>
        <p:nvSpPr>
          <p:cNvPr id="25" name="Text Box 4">
            <a:extLst>
              <a:ext uri="{FF2B5EF4-FFF2-40B4-BE49-F238E27FC236}">
                <a16:creationId xmlns:a16="http://schemas.microsoft.com/office/drawing/2014/main" id="{EBA6C671-A0A5-47B3-AE43-ACFEF762CDEF}"/>
              </a:ext>
            </a:extLst>
          </p:cNvPr>
          <p:cNvSpPr txBox="1">
            <a:spLocks noChangeArrowheads="1"/>
          </p:cNvSpPr>
          <p:nvPr/>
        </p:nvSpPr>
        <p:spPr bwMode="auto">
          <a:xfrm>
            <a:off x="5348727" y="2396969"/>
            <a:ext cx="2066573"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Trabaja como odontólogo (748)</a:t>
            </a:r>
          </a:p>
        </p:txBody>
      </p:sp>
    </p:spTree>
    <p:extLst>
      <p:ext uri="{BB962C8B-B14F-4D97-AF65-F5344CB8AC3E}">
        <p14:creationId xmlns:p14="http://schemas.microsoft.com/office/powerpoint/2010/main" val="361316829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0D9757B2-A312-48B0-9A1C-316AF5942DF6}"/>
              </a:ext>
            </a:extLst>
          </p:cNvPr>
          <p:cNvSpPr>
            <a:spLocks noGrp="1"/>
          </p:cNvSpPr>
          <p:nvPr>
            <p:ph type="body" idx="1"/>
          </p:nvPr>
        </p:nvSpPr>
        <p:spPr>
          <a:xfrm>
            <a:off x="3726184" y="4904958"/>
            <a:ext cx="4601980" cy="480538"/>
          </a:xfrm>
        </p:spPr>
        <p:txBody>
          <a:bodyPr/>
          <a:lstStyle/>
          <a:p>
            <a:r>
              <a:rPr lang="es-ES" sz="3200" dirty="0"/>
              <a:t>VALORACIÓN </a:t>
            </a:r>
          </a:p>
          <a:p>
            <a:r>
              <a:rPr lang="es-ES" sz="3200" dirty="0"/>
              <a:t>ACTIVIDAD COEM</a:t>
            </a:r>
          </a:p>
        </p:txBody>
      </p:sp>
    </p:spTree>
    <p:extLst>
      <p:ext uri="{BB962C8B-B14F-4D97-AF65-F5344CB8AC3E}">
        <p14:creationId xmlns:p14="http://schemas.microsoft.com/office/powerpoint/2010/main" val="2784752817"/>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n-US" sz="1800" u="sng" dirty="0"/>
              <a:t>SERVICIOS</a:t>
            </a:r>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COLEGIO DE ODONTÓLOGOS</a:t>
            </a:r>
            <a:br>
              <a:rPr lang="es-ES" dirty="0"/>
            </a:br>
            <a:r>
              <a:rPr lang="es-ES" dirty="0"/>
              <a:t> Y ESTOMATÓLOGOS</a:t>
            </a:r>
          </a:p>
        </p:txBody>
      </p:sp>
      <p:sp>
        <p:nvSpPr>
          <p:cNvPr id="10" name="CuadroTexto 9"/>
          <p:cNvSpPr txBox="1"/>
          <p:nvPr/>
        </p:nvSpPr>
        <p:spPr>
          <a:xfrm>
            <a:off x="1919536" y="1581362"/>
            <a:ext cx="8488582" cy="246221"/>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CO1. ¿Cuáles de los siguientes servicios del Colegio de Odontólogos y Estomatólogos de la I Región ha utilizado en los dos últimos años? </a:t>
            </a:r>
          </a:p>
        </p:txBody>
      </p:sp>
      <p:sp>
        <p:nvSpPr>
          <p:cNvPr id="21" name="CuadroTexto 20"/>
          <p:cNvSpPr txBox="1"/>
          <p:nvPr/>
        </p:nvSpPr>
        <p:spPr>
          <a:xfrm>
            <a:off x="2096662" y="5767877"/>
            <a:ext cx="7908865" cy="261610"/>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Como era previsible, los únicos servicios cuyo uso ha aumentado en relación a 2019 son los telemáticos.</a:t>
            </a:r>
          </a:p>
        </p:txBody>
      </p:sp>
      <p:sp>
        <p:nvSpPr>
          <p:cNvPr id="39" name="Text Box 4"/>
          <p:cNvSpPr txBox="1">
            <a:spLocks noChangeArrowheads="1"/>
          </p:cNvSpPr>
          <p:nvPr/>
        </p:nvSpPr>
        <p:spPr bwMode="auto">
          <a:xfrm>
            <a:off x="4579930" y="2045840"/>
            <a:ext cx="2243856"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SERVICIOS UTILIZADOS</a:t>
            </a:r>
          </a:p>
        </p:txBody>
      </p:sp>
      <p:graphicFrame>
        <p:nvGraphicFramePr>
          <p:cNvPr id="41" name="Object 48"/>
          <p:cNvGraphicFramePr>
            <a:graphicFrameLocks noChangeAspect="1"/>
          </p:cNvGraphicFramePr>
          <p:nvPr>
            <p:extLst>
              <p:ext uri="{D42A27DB-BD31-4B8C-83A1-F6EECF244321}">
                <p14:modId xmlns:p14="http://schemas.microsoft.com/office/powerpoint/2010/main" val="2157712798"/>
              </p:ext>
            </p:extLst>
          </p:nvPr>
        </p:nvGraphicFramePr>
        <p:xfrm>
          <a:off x="2973896" y="2488030"/>
          <a:ext cx="4897873" cy="3350795"/>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Box 4"/>
          <p:cNvSpPr txBox="1">
            <a:spLocks noChangeArrowheads="1"/>
          </p:cNvSpPr>
          <p:nvPr/>
        </p:nvSpPr>
        <p:spPr bwMode="auto">
          <a:xfrm>
            <a:off x="4527696" y="2314839"/>
            <a:ext cx="2242626" cy="3693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Total 2019 (809)</a:t>
            </a:r>
          </a:p>
          <a:p>
            <a:pPr algn="ctr"/>
            <a:r>
              <a:rPr lang="es-ES" sz="900" dirty="0"/>
              <a:t>Base Total 2021 (807)</a:t>
            </a:r>
          </a:p>
        </p:txBody>
      </p:sp>
      <p:sp>
        <p:nvSpPr>
          <p:cNvPr id="24" name="11 CuadroTexto">
            <a:extLst>
              <a:ext uri="{FF2B5EF4-FFF2-40B4-BE49-F238E27FC236}">
                <a16:creationId xmlns:a16="http://schemas.microsoft.com/office/drawing/2014/main" id="{71F4A334-1797-4481-A73F-B331C2959757}"/>
              </a:ext>
            </a:extLst>
          </p:cNvPr>
          <p:cNvSpPr txBox="1"/>
          <p:nvPr/>
        </p:nvSpPr>
        <p:spPr>
          <a:xfrm>
            <a:off x="9751403" y="4741473"/>
            <a:ext cx="1673397"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Subida significativa vs 2019</a:t>
            </a:r>
          </a:p>
        </p:txBody>
      </p:sp>
      <p:sp>
        <p:nvSpPr>
          <p:cNvPr id="25" name="11 CuadroTexto">
            <a:extLst>
              <a:ext uri="{FF2B5EF4-FFF2-40B4-BE49-F238E27FC236}">
                <a16:creationId xmlns:a16="http://schemas.microsoft.com/office/drawing/2014/main" id="{6B88F13B-11A4-48A1-A0C0-1F975477FDBC}"/>
              </a:ext>
            </a:extLst>
          </p:cNvPr>
          <p:cNvSpPr txBox="1"/>
          <p:nvPr/>
        </p:nvSpPr>
        <p:spPr>
          <a:xfrm>
            <a:off x="9751403" y="5017281"/>
            <a:ext cx="1811545"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Descenso significativo vs 2019</a:t>
            </a:r>
          </a:p>
        </p:txBody>
      </p:sp>
      <p:pic>
        <p:nvPicPr>
          <p:cNvPr id="26" name="Gráfico 25" descr="Círculo con flecha a la izquierda">
            <a:extLst>
              <a:ext uri="{FF2B5EF4-FFF2-40B4-BE49-F238E27FC236}">
                <a16:creationId xmlns:a16="http://schemas.microsoft.com/office/drawing/2014/main" id="{61F8136F-473A-40BE-8220-1CC731E02808}"/>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9520997" y="4700344"/>
            <a:ext cx="297701" cy="297701"/>
          </a:xfrm>
          <a:prstGeom prst="rect">
            <a:avLst/>
          </a:prstGeom>
        </p:spPr>
      </p:pic>
      <p:pic>
        <p:nvPicPr>
          <p:cNvPr id="27" name="Gráfico 27" descr="Círculo con flecha a la izquierda">
            <a:extLst>
              <a:ext uri="{FF2B5EF4-FFF2-40B4-BE49-F238E27FC236}">
                <a16:creationId xmlns:a16="http://schemas.microsoft.com/office/drawing/2014/main" id="{951779F3-EF28-4CB0-A53D-234841AE69A2}"/>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9520996" y="4956917"/>
            <a:ext cx="297701" cy="297701"/>
          </a:xfrm>
          <a:prstGeom prst="rect">
            <a:avLst/>
          </a:prstGeom>
        </p:spPr>
      </p:pic>
      <p:pic>
        <p:nvPicPr>
          <p:cNvPr id="28" name="Gráfico 27" descr="Círculo con flecha a la izquierda">
            <a:extLst>
              <a:ext uri="{FF2B5EF4-FFF2-40B4-BE49-F238E27FC236}">
                <a16:creationId xmlns:a16="http://schemas.microsoft.com/office/drawing/2014/main" id="{B3D962DC-928B-44FA-B9EA-A0FA6D356032}"/>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7154552" y="3493187"/>
            <a:ext cx="297701" cy="297701"/>
          </a:xfrm>
          <a:prstGeom prst="rect">
            <a:avLst/>
          </a:prstGeom>
        </p:spPr>
      </p:pic>
      <p:pic>
        <p:nvPicPr>
          <p:cNvPr id="29" name="Gráfico 27" descr="Círculo con flecha a la izquierda">
            <a:extLst>
              <a:ext uri="{FF2B5EF4-FFF2-40B4-BE49-F238E27FC236}">
                <a16:creationId xmlns:a16="http://schemas.microsoft.com/office/drawing/2014/main" id="{1D4B52D7-CD96-4E96-AC23-5242ADC21DB1}"/>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6911229" y="3888465"/>
            <a:ext cx="297701" cy="297701"/>
          </a:xfrm>
          <a:prstGeom prst="rect">
            <a:avLst/>
          </a:prstGeom>
        </p:spPr>
      </p:pic>
      <p:pic>
        <p:nvPicPr>
          <p:cNvPr id="30" name="Gráfico 27" descr="Círculo con flecha a la izquierda">
            <a:extLst>
              <a:ext uri="{FF2B5EF4-FFF2-40B4-BE49-F238E27FC236}">
                <a16:creationId xmlns:a16="http://schemas.microsoft.com/office/drawing/2014/main" id="{FE45BFFE-96FB-4767-ABB1-34A922528BC3}"/>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6334697" y="4267389"/>
            <a:ext cx="297701" cy="297701"/>
          </a:xfrm>
          <a:prstGeom prst="rect">
            <a:avLst/>
          </a:prstGeom>
        </p:spPr>
      </p:pic>
      <p:pic>
        <p:nvPicPr>
          <p:cNvPr id="31" name="Gráfico 27" descr="Círculo con flecha a la izquierda">
            <a:extLst>
              <a:ext uri="{FF2B5EF4-FFF2-40B4-BE49-F238E27FC236}">
                <a16:creationId xmlns:a16="http://schemas.microsoft.com/office/drawing/2014/main" id="{ECB31AAC-8AC5-4915-B79C-F3977820AB49}"/>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6280380" y="4632725"/>
            <a:ext cx="297701" cy="297701"/>
          </a:xfrm>
          <a:prstGeom prst="rect">
            <a:avLst/>
          </a:prstGeom>
        </p:spPr>
      </p:pic>
      <p:pic>
        <p:nvPicPr>
          <p:cNvPr id="32" name="Gráfico 27" descr="Círculo con flecha a la izquierda">
            <a:extLst>
              <a:ext uri="{FF2B5EF4-FFF2-40B4-BE49-F238E27FC236}">
                <a16:creationId xmlns:a16="http://schemas.microsoft.com/office/drawing/2014/main" id="{D8BA65C2-B9B4-4032-9146-4392479025AC}"/>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6130734" y="5026694"/>
            <a:ext cx="297701" cy="297701"/>
          </a:xfrm>
          <a:prstGeom prst="rect">
            <a:avLst/>
          </a:prstGeom>
        </p:spPr>
      </p:pic>
      <p:pic>
        <p:nvPicPr>
          <p:cNvPr id="33" name="Gráfico 32" descr="Círculo con flecha a la izquierda">
            <a:extLst>
              <a:ext uri="{FF2B5EF4-FFF2-40B4-BE49-F238E27FC236}">
                <a16:creationId xmlns:a16="http://schemas.microsoft.com/office/drawing/2014/main" id="{B9E88106-80D8-48BF-A96B-A1855A3F5CA9}"/>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7388402" y="2716411"/>
            <a:ext cx="297701" cy="297701"/>
          </a:xfrm>
          <a:prstGeom prst="rect">
            <a:avLst/>
          </a:prstGeom>
        </p:spPr>
      </p:pic>
    </p:spTree>
    <p:extLst>
      <p:ext uri="{BB962C8B-B14F-4D97-AF65-F5344CB8AC3E}">
        <p14:creationId xmlns:p14="http://schemas.microsoft.com/office/powerpoint/2010/main" val="1161897330"/>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n-US" sz="1800" u="sng" dirty="0"/>
              <a:t>SERVICIOS</a:t>
            </a:r>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COLEGIO DE ODONTÓLOGOS</a:t>
            </a:r>
            <a:br>
              <a:rPr lang="es-ES" dirty="0"/>
            </a:br>
            <a:r>
              <a:rPr lang="es-ES" dirty="0"/>
              <a:t> Y ESTOMATÓLOGOS</a:t>
            </a:r>
          </a:p>
        </p:txBody>
      </p:sp>
      <p:sp>
        <p:nvSpPr>
          <p:cNvPr id="10" name="CuadroTexto 9"/>
          <p:cNvSpPr txBox="1"/>
          <p:nvPr/>
        </p:nvSpPr>
        <p:spPr>
          <a:xfrm>
            <a:off x="1919536" y="1581362"/>
            <a:ext cx="8488582" cy="246221"/>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CO1. ¿Cuáles de los siguientes servicios del Colegio de Odontólogos y Estomatólogos de la I Región ha utilizado en los dos últimos años? </a:t>
            </a:r>
          </a:p>
        </p:txBody>
      </p:sp>
      <p:sp>
        <p:nvSpPr>
          <p:cNvPr id="21" name="CuadroTexto 20"/>
          <p:cNvSpPr txBox="1"/>
          <p:nvPr/>
        </p:nvSpPr>
        <p:spPr>
          <a:xfrm>
            <a:off x="2141567" y="5842471"/>
            <a:ext cx="7908865" cy="261610"/>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El uso de los servicios del Colegio es trasversal.</a:t>
            </a:r>
          </a:p>
        </p:txBody>
      </p:sp>
      <p:sp>
        <p:nvSpPr>
          <p:cNvPr id="39" name="Text Box 4"/>
          <p:cNvSpPr txBox="1">
            <a:spLocks noChangeArrowheads="1"/>
          </p:cNvSpPr>
          <p:nvPr/>
        </p:nvSpPr>
        <p:spPr bwMode="auto">
          <a:xfrm>
            <a:off x="4579930" y="2045840"/>
            <a:ext cx="2243856"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SERVICIOS UTILIZADOS</a:t>
            </a:r>
          </a:p>
        </p:txBody>
      </p:sp>
      <p:pic>
        <p:nvPicPr>
          <p:cNvPr id="2" name="Imagen 1">
            <a:extLst>
              <a:ext uri="{FF2B5EF4-FFF2-40B4-BE49-F238E27FC236}">
                <a16:creationId xmlns:a16="http://schemas.microsoft.com/office/drawing/2014/main" id="{8A751519-C6B9-41B8-B507-14088A5AD3A7}"/>
              </a:ext>
            </a:extLst>
          </p:cNvPr>
          <p:cNvPicPr>
            <a:picLocks noChangeAspect="1"/>
          </p:cNvPicPr>
          <p:nvPr/>
        </p:nvPicPr>
        <p:blipFill>
          <a:blip r:embed="rId2"/>
          <a:stretch>
            <a:fillRect/>
          </a:stretch>
        </p:blipFill>
        <p:spPr>
          <a:xfrm>
            <a:off x="427940" y="1902177"/>
            <a:ext cx="10701751" cy="3996505"/>
          </a:xfrm>
          <a:prstGeom prst="rect">
            <a:avLst/>
          </a:prstGeom>
        </p:spPr>
      </p:pic>
      <p:sp>
        <p:nvSpPr>
          <p:cNvPr id="20" name="11 CuadroTexto">
            <a:extLst>
              <a:ext uri="{FF2B5EF4-FFF2-40B4-BE49-F238E27FC236}">
                <a16:creationId xmlns:a16="http://schemas.microsoft.com/office/drawing/2014/main" id="{E3E1D7E8-9DDA-4C0D-9E48-6DA97C06EC8D}"/>
              </a:ext>
            </a:extLst>
          </p:cNvPr>
          <p:cNvSpPr txBox="1"/>
          <p:nvPr/>
        </p:nvSpPr>
        <p:spPr>
          <a:xfrm>
            <a:off x="5367712" y="6069039"/>
            <a:ext cx="2661779" cy="307777"/>
          </a:xfrm>
          <a:prstGeom prst="rect">
            <a:avLst/>
          </a:prstGeom>
          <a:noFill/>
        </p:spPr>
        <p:txBody>
          <a:bodyPr wrap="square" rtlCol="0">
            <a:spAutoFit/>
          </a:bodyPr>
          <a:lstStyle/>
          <a:p>
            <a:pPr algn="just"/>
            <a:r>
              <a:rPr lang="es-ES_tradnl" sz="1400" b="1" i="1" dirty="0">
                <a:solidFill>
                  <a:srgbClr val="C00000"/>
                </a:solidFill>
                <a:latin typeface="Segoe UI" panose="020B0502040204020203" pitchFamily="34" charset="0"/>
                <a:cs typeface="Segoe UI" panose="020B0502040204020203" pitchFamily="34" charset="0"/>
              </a:rPr>
              <a:t>&lt; </a:t>
            </a:r>
            <a:r>
              <a:rPr lang="es-ES_tradnl" sz="800" i="1" dirty="0">
                <a:latin typeface="Segoe UI" panose="020B0502040204020203" pitchFamily="34" charset="0"/>
                <a:cs typeface="Segoe UI" panose="020B0502040204020203" pitchFamily="34" charset="0"/>
              </a:rPr>
              <a:t>Diferencia negativa significativa  vs total</a:t>
            </a:r>
          </a:p>
        </p:txBody>
      </p:sp>
      <p:sp>
        <p:nvSpPr>
          <p:cNvPr id="22" name="11 CuadroTexto">
            <a:extLst>
              <a:ext uri="{FF2B5EF4-FFF2-40B4-BE49-F238E27FC236}">
                <a16:creationId xmlns:a16="http://schemas.microsoft.com/office/drawing/2014/main" id="{F213E0D8-5B89-4787-826B-8E09F5D5DE8A}"/>
              </a:ext>
            </a:extLst>
          </p:cNvPr>
          <p:cNvSpPr txBox="1"/>
          <p:nvPr/>
        </p:nvSpPr>
        <p:spPr>
          <a:xfrm>
            <a:off x="5367712" y="6297068"/>
            <a:ext cx="2417751" cy="307777"/>
          </a:xfrm>
          <a:prstGeom prst="rect">
            <a:avLst/>
          </a:prstGeom>
          <a:noFill/>
        </p:spPr>
        <p:txBody>
          <a:bodyPr wrap="square" rtlCol="0">
            <a:spAutoFit/>
          </a:bodyPr>
          <a:lstStyle/>
          <a:p>
            <a:pPr algn="just"/>
            <a:r>
              <a:rPr lang="es-ES_tradnl" sz="1400" b="1" i="1" dirty="0">
                <a:solidFill>
                  <a:schemeClr val="accent6">
                    <a:lumMod val="75000"/>
                  </a:schemeClr>
                </a:solidFill>
                <a:latin typeface="Segoe UI" panose="020B0502040204020203" pitchFamily="34" charset="0"/>
                <a:cs typeface="Segoe UI" panose="020B0502040204020203" pitchFamily="34" charset="0"/>
              </a:rPr>
              <a:t>&gt;</a:t>
            </a:r>
            <a:r>
              <a:rPr lang="es-ES_tradnl" sz="800" i="1" dirty="0">
                <a:latin typeface="Segoe UI" panose="020B0502040204020203" pitchFamily="34" charset="0"/>
                <a:cs typeface="Segoe UI" panose="020B0502040204020203" pitchFamily="34" charset="0"/>
              </a:rPr>
              <a:t> Diferencia positiva significativa vs total</a:t>
            </a:r>
          </a:p>
        </p:txBody>
      </p:sp>
    </p:spTree>
    <p:extLst>
      <p:ext uri="{BB962C8B-B14F-4D97-AF65-F5344CB8AC3E}">
        <p14:creationId xmlns:p14="http://schemas.microsoft.com/office/powerpoint/2010/main" val="1430071145"/>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48"/>
          <p:cNvGraphicFramePr>
            <a:graphicFrameLocks noChangeAspect="1"/>
          </p:cNvGraphicFramePr>
          <p:nvPr>
            <p:extLst>
              <p:ext uri="{D42A27DB-BD31-4B8C-83A1-F6EECF244321}">
                <p14:modId xmlns:p14="http://schemas.microsoft.com/office/powerpoint/2010/main" val="5135985"/>
              </p:ext>
            </p:extLst>
          </p:nvPr>
        </p:nvGraphicFramePr>
        <p:xfrm>
          <a:off x="725339" y="2071646"/>
          <a:ext cx="9472846" cy="3778054"/>
        </p:xfrm>
        <a:graphic>
          <a:graphicData uri="http://schemas.openxmlformats.org/drawingml/2006/chart">
            <c:chart xmlns:c="http://schemas.openxmlformats.org/drawingml/2006/chart" xmlns:r="http://schemas.openxmlformats.org/officeDocument/2006/relationships" r:id="rId2"/>
          </a:graphicData>
        </a:graphic>
      </p:graphicFrame>
      <p:sp>
        <p:nvSpPr>
          <p:cNvPr id="13" name="12 CuadroTexto"/>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s-ES" sz="1800" u="sng" dirty="0"/>
              <a:t>SATISFACCIÓN CON SERVICIOS DEL COLEGIO</a:t>
            </a:r>
            <a:endParaRPr lang="en-US" sz="1800" u="sng" dirty="0"/>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COLEGIO DE ODONTÓLOGOS</a:t>
            </a:r>
            <a:br>
              <a:rPr lang="es-ES" dirty="0"/>
            </a:br>
            <a:r>
              <a:rPr lang="es-ES" dirty="0"/>
              <a:t> Y ESTOMATÓLOGOS</a:t>
            </a:r>
          </a:p>
        </p:txBody>
      </p:sp>
      <p:sp>
        <p:nvSpPr>
          <p:cNvPr id="10" name="CuadroTexto 9"/>
          <p:cNvSpPr txBox="1"/>
          <p:nvPr/>
        </p:nvSpPr>
        <p:spPr>
          <a:xfrm>
            <a:off x="1919536" y="1581362"/>
            <a:ext cx="8488582" cy="246221"/>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CO2. ¿En qué medida está satisfecho con el servicio de….?</a:t>
            </a:r>
          </a:p>
        </p:txBody>
      </p:sp>
      <p:sp>
        <p:nvSpPr>
          <p:cNvPr id="39" name="Text Box 4"/>
          <p:cNvSpPr txBox="1">
            <a:spLocks noChangeArrowheads="1"/>
          </p:cNvSpPr>
          <p:nvPr/>
        </p:nvSpPr>
        <p:spPr bwMode="auto">
          <a:xfrm>
            <a:off x="4976872" y="1880027"/>
            <a:ext cx="1892270"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GRADO DE SATISFACCIÓN</a:t>
            </a:r>
          </a:p>
        </p:txBody>
      </p:sp>
      <p:sp>
        <p:nvSpPr>
          <p:cNvPr id="40" name="Text Box 4"/>
          <p:cNvSpPr txBox="1">
            <a:spLocks noChangeArrowheads="1"/>
          </p:cNvSpPr>
          <p:nvPr/>
        </p:nvSpPr>
        <p:spPr bwMode="auto">
          <a:xfrm>
            <a:off x="5099271" y="2136016"/>
            <a:ext cx="1647473"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Total (807)</a:t>
            </a:r>
          </a:p>
        </p:txBody>
      </p:sp>
      <p:sp>
        <p:nvSpPr>
          <p:cNvPr id="12" name="Text Box 4"/>
          <p:cNvSpPr txBox="1">
            <a:spLocks noChangeArrowheads="1"/>
          </p:cNvSpPr>
          <p:nvPr/>
        </p:nvSpPr>
        <p:spPr bwMode="auto">
          <a:xfrm>
            <a:off x="9357926" y="1865493"/>
            <a:ext cx="840259"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u="sng" dirty="0">
                <a:cs typeface="Gisha" panose="020B0502040204020203"/>
              </a:rPr>
              <a:t>T2B 2021</a:t>
            </a:r>
          </a:p>
        </p:txBody>
      </p:sp>
      <p:sp>
        <p:nvSpPr>
          <p:cNvPr id="14" name="Text Box 4"/>
          <p:cNvSpPr txBox="1">
            <a:spLocks noChangeArrowheads="1"/>
          </p:cNvSpPr>
          <p:nvPr/>
        </p:nvSpPr>
        <p:spPr bwMode="auto">
          <a:xfrm>
            <a:off x="9526760" y="2428425"/>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t>92,2</a:t>
            </a:r>
          </a:p>
        </p:txBody>
      </p:sp>
      <p:sp>
        <p:nvSpPr>
          <p:cNvPr id="15" name="Text Box 4"/>
          <p:cNvSpPr txBox="1">
            <a:spLocks noChangeArrowheads="1"/>
          </p:cNvSpPr>
          <p:nvPr/>
        </p:nvSpPr>
        <p:spPr bwMode="auto">
          <a:xfrm>
            <a:off x="9526759" y="5062298"/>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t>79,2</a:t>
            </a:r>
          </a:p>
        </p:txBody>
      </p:sp>
      <p:sp>
        <p:nvSpPr>
          <p:cNvPr id="16" name="Text Box 4"/>
          <p:cNvSpPr txBox="1">
            <a:spLocks noChangeArrowheads="1"/>
          </p:cNvSpPr>
          <p:nvPr/>
        </p:nvSpPr>
        <p:spPr bwMode="auto">
          <a:xfrm>
            <a:off x="9526760" y="2867404"/>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t>91,3</a:t>
            </a:r>
          </a:p>
        </p:txBody>
      </p:sp>
      <p:sp>
        <p:nvSpPr>
          <p:cNvPr id="17" name="Text Box 4"/>
          <p:cNvSpPr txBox="1">
            <a:spLocks noChangeArrowheads="1"/>
          </p:cNvSpPr>
          <p:nvPr/>
        </p:nvSpPr>
        <p:spPr bwMode="auto">
          <a:xfrm>
            <a:off x="9526760" y="3306383"/>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t>86,0</a:t>
            </a:r>
          </a:p>
        </p:txBody>
      </p:sp>
      <p:sp>
        <p:nvSpPr>
          <p:cNvPr id="18" name="Text Box 4"/>
          <p:cNvSpPr txBox="1">
            <a:spLocks noChangeArrowheads="1"/>
          </p:cNvSpPr>
          <p:nvPr/>
        </p:nvSpPr>
        <p:spPr bwMode="auto">
          <a:xfrm>
            <a:off x="9526760" y="3745362"/>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t>85,7</a:t>
            </a:r>
          </a:p>
        </p:txBody>
      </p:sp>
      <p:sp>
        <p:nvSpPr>
          <p:cNvPr id="19" name="Text Box 4"/>
          <p:cNvSpPr txBox="1">
            <a:spLocks noChangeArrowheads="1"/>
          </p:cNvSpPr>
          <p:nvPr/>
        </p:nvSpPr>
        <p:spPr bwMode="auto">
          <a:xfrm>
            <a:off x="9526760" y="4184341"/>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t>81,1</a:t>
            </a:r>
          </a:p>
        </p:txBody>
      </p:sp>
      <p:sp>
        <p:nvSpPr>
          <p:cNvPr id="20" name="Text Box 4"/>
          <p:cNvSpPr txBox="1">
            <a:spLocks noChangeArrowheads="1"/>
          </p:cNvSpPr>
          <p:nvPr/>
        </p:nvSpPr>
        <p:spPr bwMode="auto">
          <a:xfrm>
            <a:off x="9526760" y="4623320"/>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t>79,9</a:t>
            </a:r>
          </a:p>
        </p:txBody>
      </p:sp>
      <p:sp>
        <p:nvSpPr>
          <p:cNvPr id="22" name="Text Box 4"/>
          <p:cNvSpPr txBox="1">
            <a:spLocks noChangeArrowheads="1"/>
          </p:cNvSpPr>
          <p:nvPr/>
        </p:nvSpPr>
        <p:spPr bwMode="auto">
          <a:xfrm>
            <a:off x="8849135" y="2071646"/>
            <a:ext cx="2872602"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Muy de acuerdo + algo de acuerdo</a:t>
            </a:r>
          </a:p>
        </p:txBody>
      </p:sp>
      <p:sp>
        <p:nvSpPr>
          <p:cNvPr id="21" name="CuadroTexto 20"/>
          <p:cNvSpPr txBox="1"/>
          <p:nvPr/>
        </p:nvSpPr>
        <p:spPr>
          <a:xfrm>
            <a:off x="1449061" y="5741237"/>
            <a:ext cx="7908865" cy="430887"/>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Todos los servicios del Colegio generan un alto nivel de satisfacción. Destaca la formación no científica, que ha mejorado desde 2019 hasta convertirse en el servicio con mayor nivel de satisfacción</a:t>
            </a:r>
          </a:p>
        </p:txBody>
      </p:sp>
      <p:sp>
        <p:nvSpPr>
          <p:cNvPr id="23" name="Text Box 4">
            <a:extLst>
              <a:ext uri="{FF2B5EF4-FFF2-40B4-BE49-F238E27FC236}">
                <a16:creationId xmlns:a16="http://schemas.microsoft.com/office/drawing/2014/main" id="{856123CA-49D2-4192-A7A5-1F68203A09F6}"/>
              </a:ext>
            </a:extLst>
          </p:cNvPr>
          <p:cNvSpPr txBox="1">
            <a:spLocks noChangeArrowheads="1"/>
          </p:cNvSpPr>
          <p:nvPr/>
        </p:nvSpPr>
        <p:spPr bwMode="auto">
          <a:xfrm>
            <a:off x="10731825" y="2428425"/>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solidFill>
                  <a:schemeClr val="bg1">
                    <a:lumMod val="50000"/>
                  </a:schemeClr>
                </a:solidFill>
              </a:rPr>
              <a:t>79.0</a:t>
            </a:r>
          </a:p>
        </p:txBody>
      </p:sp>
      <p:sp>
        <p:nvSpPr>
          <p:cNvPr id="24" name="Text Box 4">
            <a:extLst>
              <a:ext uri="{FF2B5EF4-FFF2-40B4-BE49-F238E27FC236}">
                <a16:creationId xmlns:a16="http://schemas.microsoft.com/office/drawing/2014/main" id="{42FAEC15-3A36-4BC9-84C4-140E158BFD69}"/>
              </a:ext>
            </a:extLst>
          </p:cNvPr>
          <p:cNvSpPr txBox="1">
            <a:spLocks noChangeArrowheads="1"/>
          </p:cNvSpPr>
          <p:nvPr/>
        </p:nvSpPr>
        <p:spPr bwMode="auto">
          <a:xfrm>
            <a:off x="10731824" y="5062298"/>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solidFill>
                  <a:schemeClr val="bg1">
                    <a:lumMod val="50000"/>
                  </a:schemeClr>
                </a:solidFill>
              </a:rPr>
              <a:t>75,5</a:t>
            </a:r>
          </a:p>
        </p:txBody>
      </p:sp>
      <p:sp>
        <p:nvSpPr>
          <p:cNvPr id="25" name="Text Box 4">
            <a:extLst>
              <a:ext uri="{FF2B5EF4-FFF2-40B4-BE49-F238E27FC236}">
                <a16:creationId xmlns:a16="http://schemas.microsoft.com/office/drawing/2014/main" id="{7F0895EB-11BA-49EE-B6E8-FE57B56DEDF2}"/>
              </a:ext>
            </a:extLst>
          </p:cNvPr>
          <p:cNvSpPr txBox="1">
            <a:spLocks noChangeArrowheads="1"/>
          </p:cNvSpPr>
          <p:nvPr/>
        </p:nvSpPr>
        <p:spPr bwMode="auto">
          <a:xfrm>
            <a:off x="10731825" y="2867404"/>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solidFill>
                  <a:schemeClr val="bg1">
                    <a:lumMod val="50000"/>
                  </a:schemeClr>
                </a:solidFill>
              </a:rPr>
              <a:t>90,5</a:t>
            </a:r>
          </a:p>
        </p:txBody>
      </p:sp>
      <p:sp>
        <p:nvSpPr>
          <p:cNvPr id="26" name="Text Box 4">
            <a:extLst>
              <a:ext uri="{FF2B5EF4-FFF2-40B4-BE49-F238E27FC236}">
                <a16:creationId xmlns:a16="http://schemas.microsoft.com/office/drawing/2014/main" id="{D28A3253-A673-43D9-9DC4-ED9F456A22CD}"/>
              </a:ext>
            </a:extLst>
          </p:cNvPr>
          <p:cNvSpPr txBox="1">
            <a:spLocks noChangeArrowheads="1"/>
          </p:cNvSpPr>
          <p:nvPr/>
        </p:nvSpPr>
        <p:spPr bwMode="auto">
          <a:xfrm>
            <a:off x="10731825" y="3306383"/>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solidFill>
                  <a:schemeClr val="bg1">
                    <a:lumMod val="50000"/>
                  </a:schemeClr>
                </a:solidFill>
              </a:rPr>
              <a:t>82,5</a:t>
            </a:r>
          </a:p>
        </p:txBody>
      </p:sp>
      <p:sp>
        <p:nvSpPr>
          <p:cNvPr id="27" name="Text Box 4">
            <a:extLst>
              <a:ext uri="{FF2B5EF4-FFF2-40B4-BE49-F238E27FC236}">
                <a16:creationId xmlns:a16="http://schemas.microsoft.com/office/drawing/2014/main" id="{99695EB2-BFA3-4E0C-B6EE-9646A4F3C578}"/>
              </a:ext>
            </a:extLst>
          </p:cNvPr>
          <p:cNvSpPr txBox="1">
            <a:spLocks noChangeArrowheads="1"/>
          </p:cNvSpPr>
          <p:nvPr/>
        </p:nvSpPr>
        <p:spPr bwMode="auto">
          <a:xfrm>
            <a:off x="10731825" y="3745362"/>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solidFill>
                  <a:schemeClr val="bg1">
                    <a:lumMod val="50000"/>
                  </a:schemeClr>
                </a:solidFill>
              </a:rPr>
              <a:t>82,4</a:t>
            </a:r>
          </a:p>
        </p:txBody>
      </p:sp>
      <p:sp>
        <p:nvSpPr>
          <p:cNvPr id="28" name="Text Box 4">
            <a:extLst>
              <a:ext uri="{FF2B5EF4-FFF2-40B4-BE49-F238E27FC236}">
                <a16:creationId xmlns:a16="http://schemas.microsoft.com/office/drawing/2014/main" id="{A5B4E530-156A-414B-B083-605D0CCE9D13}"/>
              </a:ext>
            </a:extLst>
          </p:cNvPr>
          <p:cNvSpPr txBox="1">
            <a:spLocks noChangeArrowheads="1"/>
          </p:cNvSpPr>
          <p:nvPr/>
        </p:nvSpPr>
        <p:spPr bwMode="auto">
          <a:xfrm>
            <a:off x="10731825" y="4184341"/>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solidFill>
                  <a:schemeClr val="bg1">
                    <a:lumMod val="50000"/>
                  </a:schemeClr>
                </a:solidFill>
              </a:rPr>
              <a:t>81,9</a:t>
            </a:r>
          </a:p>
        </p:txBody>
      </p:sp>
      <p:sp>
        <p:nvSpPr>
          <p:cNvPr id="29" name="Text Box 4">
            <a:extLst>
              <a:ext uri="{FF2B5EF4-FFF2-40B4-BE49-F238E27FC236}">
                <a16:creationId xmlns:a16="http://schemas.microsoft.com/office/drawing/2014/main" id="{60A27828-6E09-4B92-B762-04EB833BE119}"/>
              </a:ext>
            </a:extLst>
          </p:cNvPr>
          <p:cNvSpPr txBox="1">
            <a:spLocks noChangeArrowheads="1"/>
          </p:cNvSpPr>
          <p:nvPr/>
        </p:nvSpPr>
        <p:spPr bwMode="auto">
          <a:xfrm>
            <a:off x="10731825" y="4623320"/>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solidFill>
                  <a:schemeClr val="bg1">
                    <a:lumMod val="50000"/>
                  </a:schemeClr>
                </a:solidFill>
              </a:rPr>
              <a:t>70,3</a:t>
            </a:r>
          </a:p>
        </p:txBody>
      </p:sp>
      <p:sp>
        <p:nvSpPr>
          <p:cNvPr id="30" name="Text Box 4">
            <a:extLst>
              <a:ext uri="{FF2B5EF4-FFF2-40B4-BE49-F238E27FC236}">
                <a16:creationId xmlns:a16="http://schemas.microsoft.com/office/drawing/2014/main" id="{4A6D24B8-FB3E-444B-8C99-FAEB7617CB14}"/>
              </a:ext>
            </a:extLst>
          </p:cNvPr>
          <p:cNvSpPr txBox="1">
            <a:spLocks noChangeArrowheads="1"/>
          </p:cNvSpPr>
          <p:nvPr/>
        </p:nvSpPr>
        <p:spPr bwMode="auto">
          <a:xfrm>
            <a:off x="10449219" y="1862489"/>
            <a:ext cx="840259"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u="sng" dirty="0">
                <a:solidFill>
                  <a:schemeClr val="bg1">
                    <a:lumMod val="50000"/>
                  </a:schemeClr>
                </a:solidFill>
                <a:cs typeface="Gisha" panose="020B0502040204020203"/>
              </a:rPr>
              <a:t>T2B 2019</a:t>
            </a:r>
          </a:p>
        </p:txBody>
      </p:sp>
      <p:sp>
        <p:nvSpPr>
          <p:cNvPr id="31" name="11 CuadroTexto">
            <a:extLst>
              <a:ext uri="{FF2B5EF4-FFF2-40B4-BE49-F238E27FC236}">
                <a16:creationId xmlns:a16="http://schemas.microsoft.com/office/drawing/2014/main" id="{181E867C-2D4C-4DD2-BE80-4F690CEE8209}"/>
              </a:ext>
            </a:extLst>
          </p:cNvPr>
          <p:cNvSpPr txBox="1"/>
          <p:nvPr/>
        </p:nvSpPr>
        <p:spPr>
          <a:xfrm>
            <a:off x="10471077" y="5664447"/>
            <a:ext cx="1673397"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Subida significativa vs 2019</a:t>
            </a:r>
          </a:p>
        </p:txBody>
      </p:sp>
      <p:sp>
        <p:nvSpPr>
          <p:cNvPr id="32" name="11 CuadroTexto">
            <a:extLst>
              <a:ext uri="{FF2B5EF4-FFF2-40B4-BE49-F238E27FC236}">
                <a16:creationId xmlns:a16="http://schemas.microsoft.com/office/drawing/2014/main" id="{81EDA551-46AF-40A8-A713-A20061423264}"/>
              </a:ext>
            </a:extLst>
          </p:cNvPr>
          <p:cNvSpPr txBox="1"/>
          <p:nvPr/>
        </p:nvSpPr>
        <p:spPr>
          <a:xfrm>
            <a:off x="10471077" y="5940255"/>
            <a:ext cx="1811545"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Descenso significativo vs 2019</a:t>
            </a:r>
          </a:p>
        </p:txBody>
      </p:sp>
      <p:pic>
        <p:nvPicPr>
          <p:cNvPr id="33" name="Gráfico 32" descr="Círculo con flecha a la izquierda">
            <a:extLst>
              <a:ext uri="{FF2B5EF4-FFF2-40B4-BE49-F238E27FC236}">
                <a16:creationId xmlns:a16="http://schemas.microsoft.com/office/drawing/2014/main" id="{77972E0E-A7AA-44A4-A38D-9B14E5897670}"/>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10240671" y="5623318"/>
            <a:ext cx="297701" cy="297701"/>
          </a:xfrm>
          <a:prstGeom prst="rect">
            <a:avLst/>
          </a:prstGeom>
        </p:spPr>
      </p:pic>
      <p:pic>
        <p:nvPicPr>
          <p:cNvPr id="34" name="Gráfico 27" descr="Círculo con flecha a la izquierda">
            <a:extLst>
              <a:ext uri="{FF2B5EF4-FFF2-40B4-BE49-F238E27FC236}">
                <a16:creationId xmlns:a16="http://schemas.microsoft.com/office/drawing/2014/main" id="{F360F4B3-E868-4AF4-A467-C72345EE0EB0}"/>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10240670" y="5879891"/>
            <a:ext cx="297701" cy="297701"/>
          </a:xfrm>
          <a:prstGeom prst="rect">
            <a:avLst/>
          </a:prstGeom>
        </p:spPr>
      </p:pic>
      <p:pic>
        <p:nvPicPr>
          <p:cNvPr id="35" name="Gráfico 34" descr="Círculo con flecha a la izquierda">
            <a:extLst>
              <a:ext uri="{FF2B5EF4-FFF2-40B4-BE49-F238E27FC236}">
                <a16:creationId xmlns:a16="http://schemas.microsoft.com/office/drawing/2014/main" id="{6D342057-80F9-495B-886A-4B25F474D886}"/>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10018453" y="2422812"/>
            <a:ext cx="297701" cy="297701"/>
          </a:xfrm>
          <a:prstGeom prst="rect">
            <a:avLst/>
          </a:prstGeom>
        </p:spPr>
      </p:pic>
      <p:pic>
        <p:nvPicPr>
          <p:cNvPr id="36" name="Gráfico 35" descr="Círculo con flecha a la izquierda">
            <a:extLst>
              <a:ext uri="{FF2B5EF4-FFF2-40B4-BE49-F238E27FC236}">
                <a16:creationId xmlns:a16="http://schemas.microsoft.com/office/drawing/2014/main" id="{EFE710A4-FBF1-4AB4-9475-74C8D081C994}"/>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10070521" y="4653542"/>
            <a:ext cx="297701" cy="297701"/>
          </a:xfrm>
          <a:prstGeom prst="rect">
            <a:avLst/>
          </a:prstGeom>
        </p:spPr>
      </p:pic>
    </p:spTree>
    <p:extLst>
      <p:ext uri="{BB962C8B-B14F-4D97-AF65-F5344CB8AC3E}">
        <p14:creationId xmlns:p14="http://schemas.microsoft.com/office/powerpoint/2010/main" val="3739973328"/>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039907"/>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s-ES" sz="1800" u="sng" dirty="0"/>
              <a:t>VALORACIÓN DE LA OFERTA DE CURSOS</a:t>
            </a:r>
            <a:endParaRPr lang="en-US" sz="1800" u="sng" dirty="0"/>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COLEGIO DE ODONTÓLOGOS</a:t>
            </a:r>
            <a:br>
              <a:rPr lang="es-ES" dirty="0"/>
            </a:br>
            <a:r>
              <a:rPr lang="es-ES" dirty="0"/>
              <a:t> Y ESTOMATÓLOGOS</a:t>
            </a:r>
          </a:p>
        </p:txBody>
      </p:sp>
      <p:sp>
        <p:nvSpPr>
          <p:cNvPr id="10" name="CuadroTexto 9"/>
          <p:cNvSpPr txBox="1"/>
          <p:nvPr/>
        </p:nvSpPr>
        <p:spPr>
          <a:xfrm>
            <a:off x="1919536" y="1372643"/>
            <a:ext cx="10052518" cy="553998"/>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CO3. ¿Cree que la oferta de cursos que ofrece COEM es completa, útil y atractiva?</a:t>
            </a:r>
          </a:p>
          <a:p>
            <a:r>
              <a:rPr lang="es-ES" sz="1000" i="1" dirty="0">
                <a:latin typeface="Gisha" panose="020B0502040204020203" pitchFamily="34" charset="-79"/>
                <a:cs typeface="Gisha" panose="020B0502040204020203" pitchFamily="34" charset="-79"/>
              </a:rPr>
              <a:t>CO4. ¿En que ámbitos o áreas considera que debe ampliar el COEM su oferta formativa?</a:t>
            </a:r>
          </a:p>
          <a:p>
            <a:r>
              <a:rPr lang="es-ES" sz="1000" i="1" dirty="0">
                <a:latin typeface="Gisha" panose="020B0502040204020203" pitchFamily="34" charset="-79"/>
                <a:cs typeface="Gisha" panose="020B0502040204020203" pitchFamily="34" charset="-79"/>
              </a:rPr>
              <a:t>CO5. ¿Qué tipo de formación cree que tendría que potenciar COEM?</a:t>
            </a:r>
          </a:p>
        </p:txBody>
      </p:sp>
      <p:sp>
        <p:nvSpPr>
          <p:cNvPr id="39" name="Text Box 4"/>
          <p:cNvSpPr txBox="1">
            <a:spLocks noChangeArrowheads="1"/>
          </p:cNvSpPr>
          <p:nvPr/>
        </p:nvSpPr>
        <p:spPr bwMode="auto">
          <a:xfrm>
            <a:off x="219946" y="2003564"/>
            <a:ext cx="2554450" cy="415498"/>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VALORACIÓN DE LA OFERTA DE CURSOS COMO ÚTIL Y ATRACTIVA</a:t>
            </a:r>
          </a:p>
        </p:txBody>
      </p:sp>
      <p:sp>
        <p:nvSpPr>
          <p:cNvPr id="40" name="Text Box 4"/>
          <p:cNvSpPr txBox="1">
            <a:spLocks noChangeArrowheads="1"/>
          </p:cNvSpPr>
          <p:nvPr/>
        </p:nvSpPr>
        <p:spPr bwMode="auto">
          <a:xfrm>
            <a:off x="442075" y="2346802"/>
            <a:ext cx="1647473"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Total (807)</a:t>
            </a:r>
          </a:p>
        </p:txBody>
      </p:sp>
      <p:sp>
        <p:nvSpPr>
          <p:cNvPr id="21" name="CuadroTexto 20"/>
          <p:cNvSpPr txBox="1"/>
          <p:nvPr/>
        </p:nvSpPr>
        <p:spPr>
          <a:xfrm>
            <a:off x="1919536" y="6004437"/>
            <a:ext cx="7908865" cy="600164"/>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Solo un 9,2% de los encuestados considera la oferta formativa del COEM poco o nada atractiva. Las propuestas de ampliación son bastante variadas, pero hay una mayoría clara que se inclina por la formación mixta (online – presencial) como la vía a seguir. </a:t>
            </a:r>
          </a:p>
        </p:txBody>
      </p:sp>
      <p:graphicFrame>
        <p:nvGraphicFramePr>
          <p:cNvPr id="24" name="Object 48">
            <a:extLst>
              <a:ext uri="{FF2B5EF4-FFF2-40B4-BE49-F238E27FC236}">
                <a16:creationId xmlns:a16="http://schemas.microsoft.com/office/drawing/2014/main" id="{CFE5918D-371E-4C0D-B754-47E968178082}"/>
              </a:ext>
            </a:extLst>
          </p:cNvPr>
          <p:cNvGraphicFramePr>
            <a:graphicFrameLocks noChangeAspect="1"/>
          </p:cNvGraphicFramePr>
          <p:nvPr>
            <p:extLst>
              <p:ext uri="{D42A27DB-BD31-4B8C-83A1-F6EECF244321}">
                <p14:modId xmlns:p14="http://schemas.microsoft.com/office/powerpoint/2010/main" val="2141112269"/>
              </p:ext>
            </p:extLst>
          </p:nvPr>
        </p:nvGraphicFramePr>
        <p:xfrm>
          <a:off x="-1621831" y="2520966"/>
          <a:ext cx="4127811" cy="3439549"/>
        </p:xfrm>
        <a:graphic>
          <a:graphicData uri="http://schemas.openxmlformats.org/drawingml/2006/chart">
            <c:chart xmlns:c="http://schemas.openxmlformats.org/drawingml/2006/chart" xmlns:r="http://schemas.openxmlformats.org/officeDocument/2006/relationships" r:id="rId2"/>
          </a:graphicData>
        </a:graphic>
      </p:graphicFrame>
      <p:sp>
        <p:nvSpPr>
          <p:cNvPr id="25" name="Cerrar llave 24">
            <a:extLst>
              <a:ext uri="{FF2B5EF4-FFF2-40B4-BE49-F238E27FC236}">
                <a16:creationId xmlns:a16="http://schemas.microsoft.com/office/drawing/2014/main" id="{E8239FF2-25D2-4A8F-9EC3-6F39FDE84C6A}"/>
              </a:ext>
            </a:extLst>
          </p:cNvPr>
          <p:cNvSpPr/>
          <p:nvPr/>
        </p:nvSpPr>
        <p:spPr>
          <a:xfrm>
            <a:off x="2026545" y="2761350"/>
            <a:ext cx="161598" cy="727788"/>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3" name="CuadroTexto 22">
            <a:extLst>
              <a:ext uri="{FF2B5EF4-FFF2-40B4-BE49-F238E27FC236}">
                <a16:creationId xmlns:a16="http://schemas.microsoft.com/office/drawing/2014/main" id="{D0A9C68F-64F7-4AD3-BD28-35DF67CFD11F}"/>
              </a:ext>
            </a:extLst>
          </p:cNvPr>
          <p:cNvSpPr txBox="1"/>
          <p:nvPr/>
        </p:nvSpPr>
        <p:spPr>
          <a:xfrm>
            <a:off x="2124643" y="3010986"/>
            <a:ext cx="667601" cy="253916"/>
          </a:xfrm>
          <a:prstGeom prst="rect">
            <a:avLst/>
          </a:prstGeom>
          <a:noFill/>
        </p:spPr>
        <p:txBody>
          <a:bodyPr wrap="square" rtlCol="0">
            <a:spAutoFit/>
          </a:bodyPr>
          <a:lstStyle/>
          <a:p>
            <a:r>
              <a:rPr lang="es-ES" sz="1050" dirty="0">
                <a:latin typeface="Arial" panose="020B0604020202020204" pitchFamily="34" charset="0"/>
                <a:cs typeface="Arial" panose="020B0604020202020204" pitchFamily="34" charset="0"/>
              </a:rPr>
              <a:t>70,5%</a:t>
            </a:r>
          </a:p>
        </p:txBody>
      </p:sp>
      <p:sp>
        <p:nvSpPr>
          <p:cNvPr id="27" name="Cerrar llave 26">
            <a:extLst>
              <a:ext uri="{FF2B5EF4-FFF2-40B4-BE49-F238E27FC236}">
                <a16:creationId xmlns:a16="http://schemas.microsoft.com/office/drawing/2014/main" id="{5D935BD5-19D3-4660-9974-AB0F75532B98}"/>
              </a:ext>
            </a:extLst>
          </p:cNvPr>
          <p:cNvSpPr/>
          <p:nvPr/>
        </p:nvSpPr>
        <p:spPr>
          <a:xfrm>
            <a:off x="2026545" y="4336150"/>
            <a:ext cx="161598" cy="727788"/>
          </a:xfrm>
          <a:prstGeom prst="rightBrace">
            <a:avLst/>
          </a:prstGeom>
          <a:ln>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sp>
        <p:nvSpPr>
          <p:cNvPr id="28" name="CuadroTexto 27">
            <a:extLst>
              <a:ext uri="{FF2B5EF4-FFF2-40B4-BE49-F238E27FC236}">
                <a16:creationId xmlns:a16="http://schemas.microsoft.com/office/drawing/2014/main" id="{ABC70B20-283F-4216-A51D-C1B0E70FBB0C}"/>
              </a:ext>
            </a:extLst>
          </p:cNvPr>
          <p:cNvSpPr txBox="1"/>
          <p:nvPr/>
        </p:nvSpPr>
        <p:spPr>
          <a:xfrm>
            <a:off x="2124643" y="4585786"/>
            <a:ext cx="667601" cy="253916"/>
          </a:xfrm>
          <a:prstGeom prst="rect">
            <a:avLst/>
          </a:prstGeom>
          <a:noFill/>
        </p:spPr>
        <p:txBody>
          <a:bodyPr wrap="square" rtlCol="0">
            <a:spAutoFit/>
          </a:bodyPr>
          <a:lstStyle/>
          <a:p>
            <a:r>
              <a:rPr lang="es-ES" sz="1050" dirty="0">
                <a:latin typeface="Arial" panose="020B0604020202020204" pitchFamily="34" charset="0"/>
                <a:cs typeface="Arial" panose="020B0604020202020204" pitchFamily="34" charset="0"/>
              </a:rPr>
              <a:t>9,2%</a:t>
            </a:r>
          </a:p>
        </p:txBody>
      </p:sp>
      <p:sp>
        <p:nvSpPr>
          <p:cNvPr id="14" name="Text Box 4">
            <a:extLst>
              <a:ext uri="{FF2B5EF4-FFF2-40B4-BE49-F238E27FC236}">
                <a16:creationId xmlns:a16="http://schemas.microsoft.com/office/drawing/2014/main" id="{696A42D9-699F-4995-8E46-A01582342735}"/>
              </a:ext>
            </a:extLst>
          </p:cNvPr>
          <p:cNvSpPr txBox="1">
            <a:spLocks noChangeArrowheads="1"/>
          </p:cNvSpPr>
          <p:nvPr/>
        </p:nvSpPr>
        <p:spPr bwMode="auto">
          <a:xfrm>
            <a:off x="4416288" y="1982133"/>
            <a:ext cx="2554450" cy="415498"/>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POSIBLES AMBITOS PARA AMPLIAR  LA OFERTA FORMATIVA DEL COEM </a:t>
            </a:r>
          </a:p>
        </p:txBody>
      </p:sp>
      <p:graphicFrame>
        <p:nvGraphicFramePr>
          <p:cNvPr id="15" name="Object 48">
            <a:extLst>
              <a:ext uri="{FF2B5EF4-FFF2-40B4-BE49-F238E27FC236}">
                <a16:creationId xmlns:a16="http://schemas.microsoft.com/office/drawing/2014/main" id="{770D94A5-75BC-41A1-A45A-A2E18ED46960}"/>
              </a:ext>
            </a:extLst>
          </p:cNvPr>
          <p:cNvGraphicFramePr>
            <a:graphicFrameLocks noChangeAspect="1"/>
          </p:cNvGraphicFramePr>
          <p:nvPr>
            <p:extLst>
              <p:ext uri="{D42A27DB-BD31-4B8C-83A1-F6EECF244321}">
                <p14:modId xmlns:p14="http://schemas.microsoft.com/office/powerpoint/2010/main" val="361958375"/>
              </p:ext>
            </p:extLst>
          </p:nvPr>
        </p:nvGraphicFramePr>
        <p:xfrm>
          <a:off x="3139934" y="2441553"/>
          <a:ext cx="4897873" cy="3350795"/>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Box 4">
            <a:extLst>
              <a:ext uri="{FF2B5EF4-FFF2-40B4-BE49-F238E27FC236}">
                <a16:creationId xmlns:a16="http://schemas.microsoft.com/office/drawing/2014/main" id="{2F573A1A-D093-4A3B-8261-F859F73354A8}"/>
              </a:ext>
            </a:extLst>
          </p:cNvPr>
          <p:cNvSpPr txBox="1">
            <a:spLocks noChangeArrowheads="1"/>
          </p:cNvSpPr>
          <p:nvPr/>
        </p:nvSpPr>
        <p:spPr bwMode="auto">
          <a:xfrm>
            <a:off x="4108176" y="2326441"/>
            <a:ext cx="3179627"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No valoran la oferta como muy completa (557)</a:t>
            </a:r>
          </a:p>
        </p:txBody>
      </p:sp>
      <p:sp>
        <p:nvSpPr>
          <p:cNvPr id="17" name="CuadroTexto 16">
            <a:extLst>
              <a:ext uri="{FF2B5EF4-FFF2-40B4-BE49-F238E27FC236}">
                <a16:creationId xmlns:a16="http://schemas.microsoft.com/office/drawing/2014/main" id="{580993DE-C269-4A9B-BB7A-46D90F6E2BA9}"/>
              </a:ext>
            </a:extLst>
          </p:cNvPr>
          <p:cNvSpPr txBox="1"/>
          <p:nvPr/>
        </p:nvSpPr>
        <p:spPr>
          <a:xfrm>
            <a:off x="6235245" y="4948522"/>
            <a:ext cx="2417180" cy="230832"/>
          </a:xfrm>
          <a:prstGeom prst="rect">
            <a:avLst/>
          </a:prstGeom>
          <a:noFill/>
        </p:spPr>
        <p:txBody>
          <a:bodyPr wrap="square" rtlCol="0">
            <a:spAutoFit/>
          </a:bodyPr>
          <a:lstStyle/>
          <a:p>
            <a:r>
              <a:rPr lang="es-ES" sz="900" dirty="0">
                <a:solidFill>
                  <a:schemeClr val="bg2">
                    <a:lumMod val="25000"/>
                  </a:schemeClr>
                </a:solidFill>
                <a:latin typeface="Gisha" panose="020B0502040204020203" pitchFamily="34" charset="-79"/>
                <a:cs typeface="Gisha" panose="020B0502040204020203" pitchFamily="34" charset="-79"/>
              </a:rPr>
              <a:t>*Menciones superiores a 3%</a:t>
            </a:r>
          </a:p>
        </p:txBody>
      </p:sp>
      <p:sp>
        <p:nvSpPr>
          <p:cNvPr id="18" name="Text Box 4">
            <a:extLst>
              <a:ext uri="{FF2B5EF4-FFF2-40B4-BE49-F238E27FC236}">
                <a16:creationId xmlns:a16="http://schemas.microsoft.com/office/drawing/2014/main" id="{C95F8322-6002-48D2-BE75-B6AAF25B8D93}"/>
              </a:ext>
            </a:extLst>
          </p:cNvPr>
          <p:cNvSpPr txBox="1">
            <a:spLocks noChangeArrowheads="1"/>
          </p:cNvSpPr>
          <p:nvPr/>
        </p:nvSpPr>
        <p:spPr bwMode="auto">
          <a:xfrm>
            <a:off x="8477636" y="2127025"/>
            <a:ext cx="2554449"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TIPO DE FORMACIÓN A POTENCIAR</a:t>
            </a:r>
          </a:p>
        </p:txBody>
      </p:sp>
      <p:graphicFrame>
        <p:nvGraphicFramePr>
          <p:cNvPr id="19" name="Gráfico 18">
            <a:extLst>
              <a:ext uri="{FF2B5EF4-FFF2-40B4-BE49-F238E27FC236}">
                <a16:creationId xmlns:a16="http://schemas.microsoft.com/office/drawing/2014/main" id="{00CC3775-CDC7-424A-BA5F-E8A55A86907F}"/>
              </a:ext>
            </a:extLst>
          </p:cNvPr>
          <p:cNvGraphicFramePr/>
          <p:nvPr>
            <p:extLst>
              <p:ext uri="{D42A27DB-BD31-4B8C-83A1-F6EECF244321}">
                <p14:modId xmlns:p14="http://schemas.microsoft.com/office/powerpoint/2010/main" val="368301267"/>
              </p:ext>
            </p:extLst>
          </p:nvPr>
        </p:nvGraphicFramePr>
        <p:xfrm>
          <a:off x="7807008" y="2567153"/>
          <a:ext cx="3860778" cy="2455136"/>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 Box 4">
            <a:extLst>
              <a:ext uri="{FF2B5EF4-FFF2-40B4-BE49-F238E27FC236}">
                <a16:creationId xmlns:a16="http://schemas.microsoft.com/office/drawing/2014/main" id="{09065927-8939-4168-9AA2-370E58E49BB3}"/>
              </a:ext>
            </a:extLst>
          </p:cNvPr>
          <p:cNvSpPr txBox="1">
            <a:spLocks noChangeArrowheads="1"/>
          </p:cNvSpPr>
          <p:nvPr/>
        </p:nvSpPr>
        <p:spPr bwMode="auto">
          <a:xfrm>
            <a:off x="9027419" y="2400937"/>
            <a:ext cx="1647473"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Total (807)</a:t>
            </a:r>
          </a:p>
        </p:txBody>
      </p:sp>
    </p:spTree>
    <p:extLst>
      <p:ext uri="{BB962C8B-B14F-4D97-AF65-F5344CB8AC3E}">
        <p14:creationId xmlns:p14="http://schemas.microsoft.com/office/powerpoint/2010/main" val="30474674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F9657EE-38E8-4BDF-B026-F9D13E56950A}"/>
              </a:ext>
            </a:extLst>
          </p:cNvPr>
          <p:cNvSpPr>
            <a:spLocks noGrp="1"/>
          </p:cNvSpPr>
          <p:nvPr>
            <p:ph type="title"/>
          </p:nvPr>
        </p:nvSpPr>
        <p:spPr/>
        <p:txBody>
          <a:bodyPr>
            <a:normAutofit fontScale="90000"/>
          </a:bodyPr>
          <a:lstStyle/>
          <a:p>
            <a:r>
              <a:rPr lang="es-ES" dirty="0"/>
              <a:t>COLEGIO DE </a:t>
            </a:r>
            <a:br>
              <a:rPr lang="es-ES" dirty="0"/>
            </a:br>
            <a:r>
              <a:rPr lang="es-ES" dirty="0"/>
              <a:t>ODONTÓLOGOS</a:t>
            </a:r>
            <a:br>
              <a:rPr lang="es-ES" dirty="0"/>
            </a:br>
            <a:r>
              <a:rPr lang="es-ES" dirty="0"/>
              <a:t> Y ESTOMATÓLOGOS</a:t>
            </a:r>
          </a:p>
        </p:txBody>
      </p:sp>
      <p:sp>
        <p:nvSpPr>
          <p:cNvPr id="6" name="12 CuadroTexto">
            <a:extLst>
              <a:ext uri="{FF2B5EF4-FFF2-40B4-BE49-F238E27FC236}">
                <a16:creationId xmlns:a16="http://schemas.microsoft.com/office/drawing/2014/main" id="{8005D5ED-E3F7-48BC-A2EB-E115ACC4F816}"/>
              </a:ext>
            </a:extLst>
          </p:cNvPr>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s-ES" sz="1800" u="sng" dirty="0"/>
              <a:t>INFORMACIÓN SOBRE SERVICIOS Y ACTIVIDADES DEL COLEGIO</a:t>
            </a:r>
            <a:endParaRPr lang="en-US" sz="1800" u="sng" dirty="0"/>
          </a:p>
        </p:txBody>
      </p:sp>
      <p:sp>
        <p:nvSpPr>
          <p:cNvPr id="7" name="CuadroTexto 6">
            <a:extLst>
              <a:ext uri="{FF2B5EF4-FFF2-40B4-BE49-F238E27FC236}">
                <a16:creationId xmlns:a16="http://schemas.microsoft.com/office/drawing/2014/main" id="{642A5727-80CF-4A08-A6D8-AF0C67CD58EF}"/>
              </a:ext>
            </a:extLst>
          </p:cNvPr>
          <p:cNvSpPr txBox="1"/>
          <p:nvPr/>
        </p:nvSpPr>
        <p:spPr>
          <a:xfrm>
            <a:off x="1919535" y="1581362"/>
            <a:ext cx="9908029" cy="707886"/>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CO6. Hablemos ahora de los medios de comunicación con el Colegio. ¿Diría usted que está bien informado de las actividades y servicios que pone el Colegio su disposición?</a:t>
            </a:r>
          </a:p>
          <a:p>
            <a:r>
              <a:rPr lang="es-ES" sz="1000" i="1" dirty="0">
                <a:latin typeface="Gisha" panose="020B0502040204020203" pitchFamily="34" charset="-79"/>
                <a:cs typeface="Gisha" panose="020B0502040204020203" pitchFamily="34" charset="-79"/>
              </a:rPr>
              <a:t>CO7. ¿A través de qué medios se informa o busca información sobre las actividades y servicios del colegio?</a:t>
            </a:r>
          </a:p>
          <a:p>
            <a:r>
              <a:rPr lang="es-ES" sz="1000" i="1" dirty="0">
                <a:latin typeface="Gisha" panose="020B0502040204020203" pitchFamily="34" charset="-79"/>
                <a:cs typeface="Gisha" panose="020B0502040204020203" pitchFamily="34" charset="-79"/>
              </a:rPr>
              <a:t>CO8. ¿Cómo preferirías recibir la revista “Profesión Dental” del colegio? </a:t>
            </a:r>
          </a:p>
          <a:p>
            <a:endParaRPr lang="es-ES" sz="1000" i="1" dirty="0">
              <a:latin typeface="Gisha" panose="020B0502040204020203" pitchFamily="34" charset="-79"/>
              <a:cs typeface="Gisha" panose="020B0502040204020203" pitchFamily="34" charset="-79"/>
            </a:endParaRPr>
          </a:p>
        </p:txBody>
      </p:sp>
      <p:graphicFrame>
        <p:nvGraphicFramePr>
          <p:cNvPr id="11" name="Gráfico 10">
            <a:extLst>
              <a:ext uri="{FF2B5EF4-FFF2-40B4-BE49-F238E27FC236}">
                <a16:creationId xmlns:a16="http://schemas.microsoft.com/office/drawing/2014/main" id="{C19E9127-4EC5-4484-8F55-5AB9F717C13B}"/>
              </a:ext>
            </a:extLst>
          </p:cNvPr>
          <p:cNvGraphicFramePr/>
          <p:nvPr>
            <p:extLst>
              <p:ext uri="{D42A27DB-BD31-4B8C-83A1-F6EECF244321}">
                <p14:modId xmlns:p14="http://schemas.microsoft.com/office/powerpoint/2010/main" val="1878730510"/>
              </p:ext>
            </p:extLst>
          </p:nvPr>
        </p:nvGraphicFramePr>
        <p:xfrm>
          <a:off x="1318303" y="2747930"/>
          <a:ext cx="3481830" cy="2392331"/>
        </p:xfrm>
        <a:graphic>
          <a:graphicData uri="http://schemas.openxmlformats.org/drawingml/2006/chart">
            <c:chart xmlns:c="http://schemas.openxmlformats.org/drawingml/2006/chart" xmlns:r="http://schemas.openxmlformats.org/officeDocument/2006/relationships" r:id="rId2"/>
          </a:graphicData>
        </a:graphic>
      </p:graphicFrame>
      <p:sp>
        <p:nvSpPr>
          <p:cNvPr id="13" name="Text Box 4">
            <a:extLst>
              <a:ext uri="{FF2B5EF4-FFF2-40B4-BE49-F238E27FC236}">
                <a16:creationId xmlns:a16="http://schemas.microsoft.com/office/drawing/2014/main" id="{7D3B7C10-1763-428F-8CA5-916455F75840}"/>
              </a:ext>
            </a:extLst>
          </p:cNvPr>
          <p:cNvSpPr txBox="1">
            <a:spLocks noChangeArrowheads="1"/>
          </p:cNvSpPr>
          <p:nvPr/>
        </p:nvSpPr>
        <p:spPr bwMode="auto">
          <a:xfrm>
            <a:off x="2113083" y="2219147"/>
            <a:ext cx="1892270" cy="415498"/>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SE CONSIDERA BIEN INFORMADO</a:t>
            </a:r>
          </a:p>
        </p:txBody>
      </p:sp>
      <p:sp>
        <p:nvSpPr>
          <p:cNvPr id="17" name="Text Box 4">
            <a:extLst>
              <a:ext uri="{FF2B5EF4-FFF2-40B4-BE49-F238E27FC236}">
                <a16:creationId xmlns:a16="http://schemas.microsoft.com/office/drawing/2014/main" id="{5F3CC089-3E5C-49E2-BEBD-C42F0D612A72}"/>
              </a:ext>
            </a:extLst>
          </p:cNvPr>
          <p:cNvSpPr txBox="1">
            <a:spLocks noChangeArrowheads="1"/>
          </p:cNvSpPr>
          <p:nvPr/>
        </p:nvSpPr>
        <p:spPr bwMode="auto">
          <a:xfrm>
            <a:off x="2235481" y="2660422"/>
            <a:ext cx="1647473"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Total (807)</a:t>
            </a:r>
          </a:p>
        </p:txBody>
      </p:sp>
      <p:sp>
        <p:nvSpPr>
          <p:cNvPr id="18" name="CuadroTexto 17">
            <a:extLst>
              <a:ext uri="{FF2B5EF4-FFF2-40B4-BE49-F238E27FC236}">
                <a16:creationId xmlns:a16="http://schemas.microsoft.com/office/drawing/2014/main" id="{7713F517-D709-4726-B7E0-F68B8A496855}"/>
              </a:ext>
            </a:extLst>
          </p:cNvPr>
          <p:cNvSpPr txBox="1"/>
          <p:nvPr/>
        </p:nvSpPr>
        <p:spPr>
          <a:xfrm>
            <a:off x="1576759" y="5537387"/>
            <a:ext cx="7908865" cy="261610"/>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Solo u 14,3% de los odontólogos considera que no está bien informado de los servicios del COEM</a:t>
            </a:r>
          </a:p>
        </p:txBody>
      </p:sp>
      <p:graphicFrame>
        <p:nvGraphicFramePr>
          <p:cNvPr id="19" name="Object 48">
            <a:extLst>
              <a:ext uri="{FF2B5EF4-FFF2-40B4-BE49-F238E27FC236}">
                <a16:creationId xmlns:a16="http://schemas.microsoft.com/office/drawing/2014/main" id="{792A85EC-DFA0-41B5-B2A7-C3FFBD556E67}"/>
              </a:ext>
            </a:extLst>
          </p:cNvPr>
          <p:cNvGraphicFramePr>
            <a:graphicFrameLocks noChangeAspect="1"/>
          </p:cNvGraphicFramePr>
          <p:nvPr>
            <p:extLst>
              <p:ext uri="{D42A27DB-BD31-4B8C-83A1-F6EECF244321}">
                <p14:modId xmlns:p14="http://schemas.microsoft.com/office/powerpoint/2010/main" val="2081090830"/>
              </p:ext>
            </p:extLst>
          </p:nvPr>
        </p:nvGraphicFramePr>
        <p:xfrm>
          <a:off x="3519416" y="2747930"/>
          <a:ext cx="4897873" cy="2392331"/>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 Box 4">
            <a:extLst>
              <a:ext uri="{FF2B5EF4-FFF2-40B4-BE49-F238E27FC236}">
                <a16:creationId xmlns:a16="http://schemas.microsoft.com/office/drawing/2014/main" id="{35B34DC9-C2E5-47E5-800D-9E03BDF2BC75}"/>
              </a:ext>
            </a:extLst>
          </p:cNvPr>
          <p:cNvSpPr txBox="1">
            <a:spLocks noChangeArrowheads="1"/>
          </p:cNvSpPr>
          <p:nvPr/>
        </p:nvSpPr>
        <p:spPr bwMode="auto">
          <a:xfrm>
            <a:off x="5569590" y="2286447"/>
            <a:ext cx="1892270"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MEDIOS DE INFORMACIÓN </a:t>
            </a:r>
          </a:p>
        </p:txBody>
      </p:sp>
      <p:sp>
        <p:nvSpPr>
          <p:cNvPr id="21" name="Text Box 4">
            <a:extLst>
              <a:ext uri="{FF2B5EF4-FFF2-40B4-BE49-F238E27FC236}">
                <a16:creationId xmlns:a16="http://schemas.microsoft.com/office/drawing/2014/main" id="{F60FBAAC-7F59-4198-90CB-A466A6B9F5FD}"/>
              </a:ext>
            </a:extLst>
          </p:cNvPr>
          <p:cNvSpPr txBox="1">
            <a:spLocks noChangeArrowheads="1"/>
          </p:cNvSpPr>
          <p:nvPr/>
        </p:nvSpPr>
        <p:spPr bwMode="auto">
          <a:xfrm>
            <a:off x="8520114" y="2212585"/>
            <a:ext cx="2950028" cy="415498"/>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PREFERENCIAS PARA RECIBIR “PROFESIÓN DENTAL” </a:t>
            </a:r>
          </a:p>
        </p:txBody>
      </p:sp>
      <p:graphicFrame>
        <p:nvGraphicFramePr>
          <p:cNvPr id="22" name="Gráfico 21">
            <a:extLst>
              <a:ext uri="{FF2B5EF4-FFF2-40B4-BE49-F238E27FC236}">
                <a16:creationId xmlns:a16="http://schemas.microsoft.com/office/drawing/2014/main" id="{C67BA037-D3C3-4C62-A26B-B2833FDFF231}"/>
              </a:ext>
            </a:extLst>
          </p:cNvPr>
          <p:cNvGraphicFramePr/>
          <p:nvPr>
            <p:extLst>
              <p:ext uri="{D42A27DB-BD31-4B8C-83A1-F6EECF244321}">
                <p14:modId xmlns:p14="http://schemas.microsoft.com/office/powerpoint/2010/main" val="4239434861"/>
              </p:ext>
            </p:extLst>
          </p:nvPr>
        </p:nvGraphicFramePr>
        <p:xfrm>
          <a:off x="8251631" y="2761001"/>
          <a:ext cx="3612939" cy="2392331"/>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 Box 4">
            <a:extLst>
              <a:ext uri="{FF2B5EF4-FFF2-40B4-BE49-F238E27FC236}">
                <a16:creationId xmlns:a16="http://schemas.microsoft.com/office/drawing/2014/main" id="{97850FC3-B308-425E-8867-74FF7CC2F24D}"/>
              </a:ext>
            </a:extLst>
          </p:cNvPr>
          <p:cNvSpPr txBox="1">
            <a:spLocks noChangeArrowheads="1"/>
          </p:cNvSpPr>
          <p:nvPr/>
        </p:nvSpPr>
        <p:spPr bwMode="auto">
          <a:xfrm>
            <a:off x="9234365" y="2607634"/>
            <a:ext cx="1647473"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Total (807)</a:t>
            </a:r>
          </a:p>
        </p:txBody>
      </p:sp>
      <p:sp>
        <p:nvSpPr>
          <p:cNvPr id="24" name="Text Box 4">
            <a:extLst>
              <a:ext uri="{FF2B5EF4-FFF2-40B4-BE49-F238E27FC236}">
                <a16:creationId xmlns:a16="http://schemas.microsoft.com/office/drawing/2014/main" id="{0A327855-0DF4-4850-93E6-DA9AC12447D1}"/>
              </a:ext>
            </a:extLst>
          </p:cNvPr>
          <p:cNvSpPr txBox="1">
            <a:spLocks noChangeArrowheads="1"/>
          </p:cNvSpPr>
          <p:nvPr/>
        </p:nvSpPr>
        <p:spPr bwMode="auto">
          <a:xfrm>
            <a:off x="5646165" y="2607347"/>
            <a:ext cx="1647473"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Total (807)</a:t>
            </a:r>
          </a:p>
        </p:txBody>
      </p:sp>
    </p:spTree>
    <p:extLst>
      <p:ext uri="{BB962C8B-B14F-4D97-AF65-F5344CB8AC3E}">
        <p14:creationId xmlns:p14="http://schemas.microsoft.com/office/powerpoint/2010/main" val="63680656"/>
      </p:ext>
    </p:extLst>
  </p:cSld>
  <p:clrMapOvr>
    <a:masterClrMapping/>
  </p:clrMapOvr>
  <p:transition spd="slow">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7739E3DE-277C-4793-B925-A95125BCFF8E}"/>
              </a:ext>
            </a:extLst>
          </p:cNvPr>
          <p:cNvSpPr>
            <a:spLocks noGrp="1"/>
          </p:cNvSpPr>
          <p:nvPr>
            <p:ph type="body" idx="1"/>
          </p:nvPr>
        </p:nvSpPr>
        <p:spPr/>
        <p:txBody>
          <a:bodyPr/>
          <a:lstStyle/>
          <a:p>
            <a:r>
              <a:rPr lang="es-ES" dirty="0"/>
              <a:t>PERFIL ACADÉMICO</a:t>
            </a:r>
          </a:p>
        </p:txBody>
      </p:sp>
    </p:spTree>
    <p:extLst>
      <p:ext uri="{BB962C8B-B14F-4D97-AF65-F5344CB8AC3E}">
        <p14:creationId xmlns:p14="http://schemas.microsoft.com/office/powerpoint/2010/main" val="283543603"/>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039907"/>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s-ES" sz="1800" u="sng" dirty="0"/>
              <a:t>VALORACIÓN DE LA OFERTA DE CURSOS Y DE LA INFORMACIÓN</a:t>
            </a:r>
            <a:endParaRPr lang="en-US" sz="1800" u="sng" dirty="0"/>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COLEGIO DE ODONTÓLOGOS</a:t>
            </a:r>
            <a:br>
              <a:rPr lang="es-ES" dirty="0"/>
            </a:br>
            <a:r>
              <a:rPr lang="es-ES" dirty="0"/>
              <a:t> Y ESTOMATÓLOGOS</a:t>
            </a:r>
          </a:p>
        </p:txBody>
      </p:sp>
      <p:sp>
        <p:nvSpPr>
          <p:cNvPr id="10" name="CuadroTexto 9"/>
          <p:cNvSpPr txBox="1"/>
          <p:nvPr/>
        </p:nvSpPr>
        <p:spPr>
          <a:xfrm>
            <a:off x="1919536" y="1372643"/>
            <a:ext cx="10052518" cy="400110"/>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CO3. ¿Cree que la oferta de cursos que ofrece COEM es completa, útil y atractiva?</a:t>
            </a:r>
          </a:p>
          <a:p>
            <a:r>
              <a:rPr lang="es-ES" sz="1000" i="1" dirty="0">
                <a:latin typeface="Gisha" panose="020B0502040204020203" pitchFamily="34" charset="-79"/>
                <a:cs typeface="Gisha" panose="020B0502040204020203" pitchFamily="34" charset="-79"/>
              </a:rPr>
              <a:t>CO6. Hablemos ahora de los medios de comunicación con el Colegio. ¿Diría usted que está bien informado de las actividades y servicios que pone el Colegio su disposición?</a:t>
            </a:r>
          </a:p>
        </p:txBody>
      </p:sp>
      <p:pic>
        <p:nvPicPr>
          <p:cNvPr id="2" name="Imagen 1">
            <a:extLst>
              <a:ext uri="{FF2B5EF4-FFF2-40B4-BE49-F238E27FC236}">
                <a16:creationId xmlns:a16="http://schemas.microsoft.com/office/drawing/2014/main" id="{9A5DD817-BEC6-46AE-A894-D809F7E62056}"/>
              </a:ext>
            </a:extLst>
          </p:cNvPr>
          <p:cNvPicPr>
            <a:picLocks noChangeAspect="1"/>
          </p:cNvPicPr>
          <p:nvPr/>
        </p:nvPicPr>
        <p:blipFill>
          <a:blip r:embed="rId2"/>
          <a:stretch>
            <a:fillRect/>
          </a:stretch>
        </p:blipFill>
        <p:spPr>
          <a:xfrm>
            <a:off x="357187" y="2386421"/>
            <a:ext cx="11477625" cy="2381250"/>
          </a:xfrm>
          <a:prstGeom prst="rect">
            <a:avLst/>
          </a:prstGeom>
        </p:spPr>
      </p:pic>
      <p:sp>
        <p:nvSpPr>
          <p:cNvPr id="22" name="CuadroTexto 21">
            <a:extLst>
              <a:ext uri="{FF2B5EF4-FFF2-40B4-BE49-F238E27FC236}">
                <a16:creationId xmlns:a16="http://schemas.microsoft.com/office/drawing/2014/main" id="{C6820277-1004-46E2-AB78-52415974351D}"/>
              </a:ext>
            </a:extLst>
          </p:cNvPr>
          <p:cNvSpPr txBox="1"/>
          <p:nvPr/>
        </p:nvSpPr>
        <p:spPr>
          <a:xfrm>
            <a:off x="1576759" y="5537387"/>
            <a:ext cx="7908865" cy="261610"/>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La valoración de los cursos y de la información disponible es muy similar en todos los segmentos</a:t>
            </a:r>
          </a:p>
        </p:txBody>
      </p:sp>
    </p:spTree>
    <p:extLst>
      <p:ext uri="{BB962C8B-B14F-4D97-AF65-F5344CB8AC3E}">
        <p14:creationId xmlns:p14="http://schemas.microsoft.com/office/powerpoint/2010/main" val="1772557670"/>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0D9757B2-A312-48B0-9A1C-316AF5942DF6}"/>
              </a:ext>
            </a:extLst>
          </p:cNvPr>
          <p:cNvSpPr>
            <a:spLocks noGrp="1"/>
          </p:cNvSpPr>
          <p:nvPr>
            <p:ph type="body" idx="1"/>
          </p:nvPr>
        </p:nvSpPr>
        <p:spPr>
          <a:xfrm>
            <a:off x="3726184" y="4904958"/>
            <a:ext cx="4601980" cy="480538"/>
          </a:xfrm>
        </p:spPr>
        <p:txBody>
          <a:bodyPr/>
          <a:lstStyle/>
          <a:p>
            <a:r>
              <a:rPr lang="es-ES" sz="3200" dirty="0"/>
              <a:t>CONCLUSIONES</a:t>
            </a:r>
          </a:p>
        </p:txBody>
      </p:sp>
    </p:spTree>
    <p:extLst>
      <p:ext uri="{BB962C8B-B14F-4D97-AF65-F5344CB8AC3E}">
        <p14:creationId xmlns:p14="http://schemas.microsoft.com/office/powerpoint/2010/main" val="3159813277"/>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a:bodyPr>
          <a:lstStyle/>
          <a:p>
            <a:r>
              <a:rPr lang="es-ES" dirty="0"/>
              <a:t>SITUACION LABORAL</a:t>
            </a:r>
          </a:p>
        </p:txBody>
      </p:sp>
      <p:sp>
        <p:nvSpPr>
          <p:cNvPr id="7" name="Text Box 4">
            <a:extLst>
              <a:ext uri="{FF2B5EF4-FFF2-40B4-BE49-F238E27FC236}">
                <a16:creationId xmlns:a16="http://schemas.microsoft.com/office/drawing/2014/main" id="{F888C548-E2E4-45B1-8727-7168EAA271C1}"/>
              </a:ext>
            </a:extLst>
          </p:cNvPr>
          <p:cNvSpPr txBox="1">
            <a:spLocks noChangeArrowheads="1"/>
          </p:cNvSpPr>
          <p:nvPr/>
        </p:nvSpPr>
        <p:spPr bwMode="auto">
          <a:xfrm>
            <a:off x="1668968" y="1253878"/>
            <a:ext cx="1892270"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SITUACIÓN LABORAL</a:t>
            </a:r>
          </a:p>
        </p:txBody>
      </p:sp>
      <p:graphicFrame>
        <p:nvGraphicFramePr>
          <p:cNvPr id="8" name="Object 48">
            <a:extLst>
              <a:ext uri="{FF2B5EF4-FFF2-40B4-BE49-F238E27FC236}">
                <a16:creationId xmlns:a16="http://schemas.microsoft.com/office/drawing/2014/main" id="{EDAEB3B5-8050-45B4-A3FF-F71A104186BF}"/>
              </a:ext>
            </a:extLst>
          </p:cNvPr>
          <p:cNvGraphicFramePr>
            <a:graphicFrameLocks noChangeAspect="1"/>
          </p:cNvGraphicFramePr>
          <p:nvPr>
            <p:extLst>
              <p:ext uri="{D42A27DB-BD31-4B8C-83A1-F6EECF244321}">
                <p14:modId xmlns:p14="http://schemas.microsoft.com/office/powerpoint/2010/main" val="3644705157"/>
              </p:ext>
            </p:extLst>
          </p:nvPr>
        </p:nvGraphicFramePr>
        <p:xfrm>
          <a:off x="354119" y="1814208"/>
          <a:ext cx="3346919" cy="3025253"/>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Box 4">
            <a:extLst>
              <a:ext uri="{FF2B5EF4-FFF2-40B4-BE49-F238E27FC236}">
                <a16:creationId xmlns:a16="http://schemas.microsoft.com/office/drawing/2014/main" id="{544F4C27-5813-43FE-9D7C-B2238A359C9A}"/>
              </a:ext>
            </a:extLst>
          </p:cNvPr>
          <p:cNvSpPr txBox="1">
            <a:spLocks noChangeArrowheads="1"/>
          </p:cNvSpPr>
          <p:nvPr/>
        </p:nvSpPr>
        <p:spPr bwMode="auto">
          <a:xfrm>
            <a:off x="1759132" y="1444876"/>
            <a:ext cx="1647473" cy="3693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Total 2019 (809). </a:t>
            </a:r>
          </a:p>
          <a:p>
            <a:pPr algn="ctr"/>
            <a:r>
              <a:rPr lang="es-ES" sz="900" dirty="0"/>
              <a:t>Base Toral 2021 (807)</a:t>
            </a:r>
          </a:p>
        </p:txBody>
      </p:sp>
      <p:pic>
        <p:nvPicPr>
          <p:cNvPr id="11" name="Gráfico 10" descr="Círculo con flecha a la izquierda">
            <a:extLst>
              <a:ext uri="{FF2B5EF4-FFF2-40B4-BE49-F238E27FC236}">
                <a16:creationId xmlns:a16="http://schemas.microsoft.com/office/drawing/2014/main" id="{B882A1F0-6B77-4F72-BEAA-1683DC76CAFD}"/>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172488" y="3130357"/>
            <a:ext cx="297701" cy="297701"/>
          </a:xfrm>
          <a:prstGeom prst="rect">
            <a:avLst/>
          </a:prstGeom>
        </p:spPr>
      </p:pic>
      <p:graphicFrame>
        <p:nvGraphicFramePr>
          <p:cNvPr id="15" name="Object 48">
            <a:extLst>
              <a:ext uri="{FF2B5EF4-FFF2-40B4-BE49-F238E27FC236}">
                <a16:creationId xmlns:a16="http://schemas.microsoft.com/office/drawing/2014/main" id="{E9BEDDBA-1165-48DB-9189-6BDBD73B1D2B}"/>
              </a:ext>
            </a:extLst>
          </p:cNvPr>
          <p:cNvGraphicFramePr>
            <a:graphicFrameLocks noChangeAspect="1"/>
          </p:cNvGraphicFramePr>
          <p:nvPr>
            <p:extLst>
              <p:ext uri="{D42A27DB-BD31-4B8C-83A1-F6EECF244321}">
                <p14:modId xmlns:p14="http://schemas.microsoft.com/office/powerpoint/2010/main" val="923687963"/>
              </p:ext>
            </p:extLst>
          </p:nvPr>
        </p:nvGraphicFramePr>
        <p:xfrm>
          <a:off x="4665996" y="1887461"/>
          <a:ext cx="3542702" cy="2952000"/>
        </p:xfrm>
        <a:graphic>
          <a:graphicData uri="http://schemas.openxmlformats.org/drawingml/2006/chart">
            <c:chart xmlns:c="http://schemas.openxmlformats.org/drawingml/2006/chart" xmlns:r="http://schemas.openxmlformats.org/officeDocument/2006/relationships" r:id="rId5"/>
          </a:graphicData>
        </a:graphic>
      </p:graphicFrame>
      <p:sp>
        <p:nvSpPr>
          <p:cNvPr id="17" name="Text Box 4">
            <a:extLst>
              <a:ext uri="{FF2B5EF4-FFF2-40B4-BE49-F238E27FC236}">
                <a16:creationId xmlns:a16="http://schemas.microsoft.com/office/drawing/2014/main" id="{0404856D-EC59-4B21-A57B-BBF13FC64B3F}"/>
              </a:ext>
            </a:extLst>
          </p:cNvPr>
          <p:cNvSpPr txBox="1">
            <a:spLocks noChangeArrowheads="1"/>
          </p:cNvSpPr>
          <p:nvPr/>
        </p:nvSpPr>
        <p:spPr bwMode="auto">
          <a:xfrm>
            <a:off x="4840672" y="1467150"/>
            <a:ext cx="2908618" cy="3693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Trabaja como odontólogo 2019 (761).</a:t>
            </a:r>
          </a:p>
          <a:p>
            <a:pPr algn="ctr"/>
            <a:r>
              <a:rPr lang="es-ES" sz="900" dirty="0"/>
              <a:t>Base Trabaja como odontólogo 2021 (748)</a:t>
            </a:r>
          </a:p>
        </p:txBody>
      </p:sp>
      <p:pic>
        <p:nvPicPr>
          <p:cNvPr id="18" name="Gráfico 27" descr="Círculo con flecha a la izquierda">
            <a:extLst>
              <a:ext uri="{FF2B5EF4-FFF2-40B4-BE49-F238E27FC236}">
                <a16:creationId xmlns:a16="http://schemas.microsoft.com/office/drawing/2014/main" id="{BD75F492-08E8-453D-86DA-1CC462F0383F}"/>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7270823" y="2044289"/>
            <a:ext cx="297701" cy="297701"/>
          </a:xfrm>
          <a:prstGeom prst="rect">
            <a:avLst/>
          </a:prstGeom>
        </p:spPr>
      </p:pic>
      <p:pic>
        <p:nvPicPr>
          <p:cNvPr id="19" name="Gráfico 18" descr="Círculo con flecha a la izquierda">
            <a:extLst>
              <a:ext uri="{FF2B5EF4-FFF2-40B4-BE49-F238E27FC236}">
                <a16:creationId xmlns:a16="http://schemas.microsoft.com/office/drawing/2014/main" id="{B4E53646-3B27-4181-A7D0-BAD801125D3B}"/>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6741249" y="4347448"/>
            <a:ext cx="297701" cy="297701"/>
          </a:xfrm>
          <a:prstGeom prst="rect">
            <a:avLst/>
          </a:prstGeom>
        </p:spPr>
      </p:pic>
      <p:sp>
        <p:nvSpPr>
          <p:cNvPr id="20" name="Text Box 4">
            <a:extLst>
              <a:ext uri="{FF2B5EF4-FFF2-40B4-BE49-F238E27FC236}">
                <a16:creationId xmlns:a16="http://schemas.microsoft.com/office/drawing/2014/main" id="{005631D2-7FEF-4CFF-AD51-7C245D6DF90F}"/>
              </a:ext>
            </a:extLst>
          </p:cNvPr>
          <p:cNvSpPr txBox="1">
            <a:spLocks noChangeArrowheads="1"/>
          </p:cNvSpPr>
          <p:nvPr/>
        </p:nvSpPr>
        <p:spPr bwMode="auto">
          <a:xfrm>
            <a:off x="5285717" y="1245916"/>
            <a:ext cx="1892270"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SITUACIÓN LABORAL</a:t>
            </a:r>
          </a:p>
        </p:txBody>
      </p:sp>
      <p:sp>
        <p:nvSpPr>
          <p:cNvPr id="21" name="Text Box 4">
            <a:extLst>
              <a:ext uri="{FF2B5EF4-FFF2-40B4-BE49-F238E27FC236}">
                <a16:creationId xmlns:a16="http://schemas.microsoft.com/office/drawing/2014/main" id="{FF0F94AD-6092-4E12-BA7F-E3AB9596204D}"/>
              </a:ext>
            </a:extLst>
          </p:cNvPr>
          <p:cNvSpPr txBox="1">
            <a:spLocks noChangeArrowheads="1"/>
          </p:cNvSpPr>
          <p:nvPr/>
        </p:nvSpPr>
        <p:spPr bwMode="auto">
          <a:xfrm>
            <a:off x="8596979" y="1254394"/>
            <a:ext cx="1892270"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TIPO DE RETRIBUCIÓN</a:t>
            </a:r>
          </a:p>
        </p:txBody>
      </p:sp>
      <p:graphicFrame>
        <p:nvGraphicFramePr>
          <p:cNvPr id="23" name="Object 48">
            <a:extLst>
              <a:ext uri="{FF2B5EF4-FFF2-40B4-BE49-F238E27FC236}">
                <a16:creationId xmlns:a16="http://schemas.microsoft.com/office/drawing/2014/main" id="{0846A03C-2EC8-4C2B-BEE6-BD51E37203A1}"/>
              </a:ext>
            </a:extLst>
          </p:cNvPr>
          <p:cNvGraphicFramePr>
            <a:graphicFrameLocks noChangeAspect="1"/>
          </p:cNvGraphicFramePr>
          <p:nvPr>
            <p:extLst>
              <p:ext uri="{D42A27DB-BD31-4B8C-83A1-F6EECF244321}">
                <p14:modId xmlns:p14="http://schemas.microsoft.com/office/powerpoint/2010/main" val="213824891"/>
              </p:ext>
            </p:extLst>
          </p:nvPr>
        </p:nvGraphicFramePr>
        <p:xfrm>
          <a:off x="6857815" y="1781526"/>
          <a:ext cx="5334185" cy="3057935"/>
        </p:xfrm>
        <a:graphic>
          <a:graphicData uri="http://schemas.openxmlformats.org/drawingml/2006/chart">
            <c:chart xmlns:c="http://schemas.openxmlformats.org/drawingml/2006/chart" xmlns:r="http://schemas.openxmlformats.org/officeDocument/2006/relationships" r:id="rId8"/>
          </a:graphicData>
        </a:graphic>
      </p:graphicFrame>
      <p:sp>
        <p:nvSpPr>
          <p:cNvPr id="24" name="Text Box 4">
            <a:extLst>
              <a:ext uri="{FF2B5EF4-FFF2-40B4-BE49-F238E27FC236}">
                <a16:creationId xmlns:a16="http://schemas.microsoft.com/office/drawing/2014/main" id="{353E6D65-BD62-4198-B5F4-3C68B609DCB8}"/>
              </a:ext>
            </a:extLst>
          </p:cNvPr>
          <p:cNvSpPr txBox="1">
            <a:spLocks noChangeArrowheads="1"/>
          </p:cNvSpPr>
          <p:nvPr/>
        </p:nvSpPr>
        <p:spPr bwMode="auto">
          <a:xfrm>
            <a:off x="7930381" y="1444876"/>
            <a:ext cx="3276428" cy="3693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Trabaja como odontólogo 2019 (761).</a:t>
            </a:r>
          </a:p>
          <a:p>
            <a:pPr algn="ctr"/>
            <a:r>
              <a:rPr lang="es-ES" sz="900" dirty="0"/>
              <a:t>Base Trabaja como odontólogo 2021 (748)</a:t>
            </a:r>
          </a:p>
        </p:txBody>
      </p:sp>
      <p:pic>
        <p:nvPicPr>
          <p:cNvPr id="25" name="Gráfico 27" descr="Círculo con flecha a la izquierda">
            <a:extLst>
              <a:ext uri="{FF2B5EF4-FFF2-40B4-BE49-F238E27FC236}">
                <a16:creationId xmlns:a16="http://schemas.microsoft.com/office/drawing/2014/main" id="{756B2555-70E4-4F8E-8A37-A66D282BA011}"/>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10340398" y="2170495"/>
            <a:ext cx="219456" cy="219456"/>
          </a:xfrm>
          <a:prstGeom prst="rect">
            <a:avLst/>
          </a:prstGeom>
        </p:spPr>
      </p:pic>
      <p:pic>
        <p:nvPicPr>
          <p:cNvPr id="26" name="Gráfico 25" descr="Círculo con flecha a la izquierda">
            <a:extLst>
              <a:ext uri="{FF2B5EF4-FFF2-40B4-BE49-F238E27FC236}">
                <a16:creationId xmlns:a16="http://schemas.microsoft.com/office/drawing/2014/main" id="{395770AD-63AF-4925-9E49-951C9EF189C8}"/>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11242178" y="2998892"/>
            <a:ext cx="219456" cy="219456"/>
          </a:xfrm>
          <a:prstGeom prst="rect">
            <a:avLst/>
          </a:prstGeom>
        </p:spPr>
      </p:pic>
      <p:sp>
        <p:nvSpPr>
          <p:cNvPr id="3" name="CuadroTexto 2">
            <a:extLst>
              <a:ext uri="{FF2B5EF4-FFF2-40B4-BE49-F238E27FC236}">
                <a16:creationId xmlns:a16="http://schemas.microsoft.com/office/drawing/2014/main" id="{5579EAF0-1173-4BED-8BF5-A55C825D5FF7}"/>
              </a:ext>
            </a:extLst>
          </p:cNvPr>
          <p:cNvSpPr txBox="1"/>
          <p:nvPr/>
        </p:nvSpPr>
        <p:spPr>
          <a:xfrm>
            <a:off x="486129" y="5314545"/>
            <a:ext cx="10975505" cy="338554"/>
          </a:xfrm>
          <a:prstGeom prst="rect">
            <a:avLst/>
          </a:prstGeom>
          <a:noFill/>
        </p:spPr>
        <p:txBody>
          <a:bodyPr wrap="none" rtlCol="0">
            <a:spAutoFit/>
          </a:bodyPr>
          <a:lstStyle/>
          <a:p>
            <a:r>
              <a:rPr lang="es-ES" sz="1600" dirty="0"/>
              <a:t>Se observa una tendencia al crecimiento del pluriempleo, a la pérdida de contratos indefinidos y al incremento del sueldo variable</a:t>
            </a:r>
          </a:p>
        </p:txBody>
      </p:sp>
    </p:spTree>
    <p:extLst>
      <p:ext uri="{BB962C8B-B14F-4D97-AF65-F5344CB8AC3E}">
        <p14:creationId xmlns:p14="http://schemas.microsoft.com/office/powerpoint/2010/main" val="205322009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ESPECIALIDADES Y ATRIBUCIONES</a:t>
            </a:r>
          </a:p>
        </p:txBody>
      </p:sp>
      <p:sp>
        <p:nvSpPr>
          <p:cNvPr id="21" name="CuadroTexto 20"/>
          <p:cNvSpPr txBox="1"/>
          <p:nvPr/>
        </p:nvSpPr>
        <p:spPr>
          <a:xfrm>
            <a:off x="1808370" y="5217320"/>
            <a:ext cx="7908865" cy="600164"/>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No hay grandes cambios en la práctica de especialidades. Más allá de la ortodoncia general, la rehabilitación pediátrica es la más extendida. Pero tanto la rehabilitación bucal, como la periodoncia y la odontopediatría presentan un proporción de colegiados que las practican contando con formación especializada por debajo del 60%.</a:t>
            </a:r>
          </a:p>
        </p:txBody>
      </p:sp>
      <p:sp>
        <p:nvSpPr>
          <p:cNvPr id="39" name="Text Box 4"/>
          <p:cNvSpPr txBox="1">
            <a:spLocks noChangeArrowheads="1"/>
          </p:cNvSpPr>
          <p:nvPr/>
        </p:nvSpPr>
        <p:spPr bwMode="auto">
          <a:xfrm>
            <a:off x="1995354" y="1176333"/>
            <a:ext cx="1892270"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TIPO DE ESPECIALIDAD</a:t>
            </a:r>
          </a:p>
        </p:txBody>
      </p:sp>
      <p:graphicFrame>
        <p:nvGraphicFramePr>
          <p:cNvPr id="41" name="Object 48"/>
          <p:cNvGraphicFramePr>
            <a:graphicFrameLocks noChangeAspect="1"/>
          </p:cNvGraphicFramePr>
          <p:nvPr>
            <p:extLst>
              <p:ext uri="{D42A27DB-BD31-4B8C-83A1-F6EECF244321}">
                <p14:modId xmlns:p14="http://schemas.microsoft.com/office/powerpoint/2010/main" val="1344108982"/>
              </p:ext>
            </p:extLst>
          </p:nvPr>
        </p:nvGraphicFramePr>
        <p:xfrm>
          <a:off x="-40080" y="1757297"/>
          <a:ext cx="4612080" cy="3098005"/>
        </p:xfrm>
        <a:graphic>
          <a:graphicData uri="http://schemas.openxmlformats.org/drawingml/2006/chart">
            <c:chart xmlns:c="http://schemas.openxmlformats.org/drawingml/2006/chart" xmlns:r="http://schemas.openxmlformats.org/officeDocument/2006/relationships" r:id="rId2"/>
          </a:graphicData>
        </a:graphic>
      </p:graphicFrame>
      <p:sp>
        <p:nvSpPr>
          <p:cNvPr id="16" name="Text Box 4">
            <a:extLst>
              <a:ext uri="{FF2B5EF4-FFF2-40B4-BE49-F238E27FC236}">
                <a16:creationId xmlns:a16="http://schemas.microsoft.com/office/drawing/2014/main" id="{86F2F114-337F-48B2-9F49-C3F3D9D9AF16}"/>
              </a:ext>
            </a:extLst>
          </p:cNvPr>
          <p:cNvSpPr txBox="1">
            <a:spLocks noChangeArrowheads="1"/>
          </p:cNvSpPr>
          <p:nvPr/>
        </p:nvSpPr>
        <p:spPr bwMode="auto">
          <a:xfrm>
            <a:off x="1691659" y="1395279"/>
            <a:ext cx="2701439" cy="3693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Trabaja como odontólogo 2019 (761).</a:t>
            </a:r>
          </a:p>
          <a:p>
            <a:pPr algn="ctr"/>
            <a:r>
              <a:rPr lang="es-ES" sz="900" dirty="0"/>
              <a:t>Base Trabaja como odontólogo 2021 (748)</a:t>
            </a:r>
          </a:p>
        </p:txBody>
      </p:sp>
      <p:sp>
        <p:nvSpPr>
          <p:cNvPr id="18" name="11 CuadroTexto">
            <a:extLst>
              <a:ext uri="{FF2B5EF4-FFF2-40B4-BE49-F238E27FC236}">
                <a16:creationId xmlns:a16="http://schemas.microsoft.com/office/drawing/2014/main" id="{083966C4-44A8-4DA0-957C-50B329C13C0A}"/>
              </a:ext>
            </a:extLst>
          </p:cNvPr>
          <p:cNvSpPr txBox="1"/>
          <p:nvPr/>
        </p:nvSpPr>
        <p:spPr>
          <a:xfrm>
            <a:off x="5367712" y="6266584"/>
            <a:ext cx="1673397"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Subida significativa vs 2019</a:t>
            </a:r>
          </a:p>
        </p:txBody>
      </p:sp>
      <p:pic>
        <p:nvPicPr>
          <p:cNvPr id="19" name="Gráfico 18" descr="Círculo con flecha a la izquierda">
            <a:extLst>
              <a:ext uri="{FF2B5EF4-FFF2-40B4-BE49-F238E27FC236}">
                <a16:creationId xmlns:a16="http://schemas.microsoft.com/office/drawing/2014/main" id="{E87C8374-5557-42B4-8CFE-E1FDB189354D}"/>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5070012" y="6225457"/>
            <a:ext cx="297701" cy="297701"/>
          </a:xfrm>
          <a:prstGeom prst="rect">
            <a:avLst/>
          </a:prstGeom>
        </p:spPr>
      </p:pic>
      <p:pic>
        <p:nvPicPr>
          <p:cNvPr id="20" name="Gráfico 27" descr="Círculo con flecha a la izquierda">
            <a:extLst>
              <a:ext uri="{FF2B5EF4-FFF2-40B4-BE49-F238E27FC236}">
                <a16:creationId xmlns:a16="http://schemas.microsoft.com/office/drawing/2014/main" id="{D5446F70-1A0B-4254-982A-217B5AA510DC}"/>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5070011" y="6523158"/>
            <a:ext cx="297701" cy="297701"/>
          </a:xfrm>
          <a:prstGeom prst="rect">
            <a:avLst/>
          </a:prstGeom>
        </p:spPr>
      </p:pic>
      <p:sp>
        <p:nvSpPr>
          <p:cNvPr id="22" name="11 CuadroTexto">
            <a:extLst>
              <a:ext uri="{FF2B5EF4-FFF2-40B4-BE49-F238E27FC236}">
                <a16:creationId xmlns:a16="http://schemas.microsoft.com/office/drawing/2014/main" id="{81806A23-48C8-41DA-8378-330C2DCA33E5}"/>
              </a:ext>
            </a:extLst>
          </p:cNvPr>
          <p:cNvSpPr txBox="1"/>
          <p:nvPr/>
        </p:nvSpPr>
        <p:spPr>
          <a:xfrm>
            <a:off x="5367712" y="6564285"/>
            <a:ext cx="1811545"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Descenso significativo vs 2019</a:t>
            </a:r>
          </a:p>
        </p:txBody>
      </p:sp>
      <p:pic>
        <p:nvPicPr>
          <p:cNvPr id="23" name="Gráfico 22" descr="Círculo con flecha a la izquierda">
            <a:extLst>
              <a:ext uri="{FF2B5EF4-FFF2-40B4-BE49-F238E27FC236}">
                <a16:creationId xmlns:a16="http://schemas.microsoft.com/office/drawing/2014/main" id="{C255C943-3FC8-44E2-B3D1-ECFB5BB6615A}"/>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3982195" y="2509032"/>
            <a:ext cx="182880" cy="182880"/>
          </a:xfrm>
          <a:prstGeom prst="rect">
            <a:avLst/>
          </a:prstGeom>
        </p:spPr>
      </p:pic>
      <p:graphicFrame>
        <p:nvGraphicFramePr>
          <p:cNvPr id="26" name="Object 48">
            <a:extLst>
              <a:ext uri="{FF2B5EF4-FFF2-40B4-BE49-F238E27FC236}">
                <a16:creationId xmlns:a16="http://schemas.microsoft.com/office/drawing/2014/main" id="{8B201E1E-D457-4AF4-A5A8-2614F34478EA}"/>
              </a:ext>
            </a:extLst>
          </p:cNvPr>
          <p:cNvGraphicFramePr>
            <a:graphicFrameLocks noChangeAspect="1"/>
          </p:cNvGraphicFramePr>
          <p:nvPr>
            <p:extLst>
              <p:ext uri="{D42A27DB-BD31-4B8C-83A1-F6EECF244321}">
                <p14:modId xmlns:p14="http://schemas.microsoft.com/office/powerpoint/2010/main" val="3275627918"/>
              </p:ext>
            </p:extLst>
          </p:nvPr>
        </p:nvGraphicFramePr>
        <p:xfrm>
          <a:off x="5367712" y="1764611"/>
          <a:ext cx="4612080" cy="3098005"/>
        </p:xfrm>
        <a:graphic>
          <a:graphicData uri="http://schemas.openxmlformats.org/drawingml/2006/chart">
            <c:chart xmlns:c="http://schemas.openxmlformats.org/drawingml/2006/chart" xmlns:r="http://schemas.openxmlformats.org/officeDocument/2006/relationships" r:id="rId7"/>
          </a:graphicData>
        </a:graphic>
      </p:graphicFrame>
      <p:sp>
        <p:nvSpPr>
          <p:cNvPr id="27" name="Text Box 4">
            <a:extLst>
              <a:ext uri="{FF2B5EF4-FFF2-40B4-BE49-F238E27FC236}">
                <a16:creationId xmlns:a16="http://schemas.microsoft.com/office/drawing/2014/main" id="{717B6CB5-21B8-4A44-8792-FA6BF5AEAE47}"/>
              </a:ext>
            </a:extLst>
          </p:cNvPr>
          <p:cNvSpPr txBox="1">
            <a:spLocks noChangeArrowheads="1"/>
          </p:cNvSpPr>
          <p:nvPr/>
        </p:nvSpPr>
        <p:spPr bwMode="auto">
          <a:xfrm>
            <a:off x="7524885" y="1656152"/>
            <a:ext cx="2499659"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practica cada una de las especialidades</a:t>
            </a:r>
          </a:p>
        </p:txBody>
      </p:sp>
      <p:sp>
        <p:nvSpPr>
          <p:cNvPr id="28" name="Text Box 4">
            <a:extLst>
              <a:ext uri="{FF2B5EF4-FFF2-40B4-BE49-F238E27FC236}">
                <a16:creationId xmlns:a16="http://schemas.microsoft.com/office/drawing/2014/main" id="{BD1653FE-EC1D-4105-AC97-554A66B47066}"/>
              </a:ext>
            </a:extLst>
          </p:cNvPr>
          <p:cNvSpPr txBox="1">
            <a:spLocks noChangeArrowheads="1"/>
          </p:cNvSpPr>
          <p:nvPr/>
        </p:nvSpPr>
        <p:spPr bwMode="auto">
          <a:xfrm>
            <a:off x="6468674" y="1253330"/>
            <a:ext cx="4612080" cy="415498"/>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POSESIÓN DE UNA TITULACIÓN O FORMACIÓN ESPECIALIZADA EN ODONTÓLOGOS QUE PRACTICAN ESPECIALIDADES</a:t>
            </a:r>
          </a:p>
        </p:txBody>
      </p:sp>
    </p:spTree>
    <p:extLst>
      <p:ext uri="{BB962C8B-B14F-4D97-AF65-F5344CB8AC3E}">
        <p14:creationId xmlns:p14="http://schemas.microsoft.com/office/powerpoint/2010/main" val="269858714"/>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2CD0A4A-F315-4C4C-B2AB-02E800F80949}"/>
              </a:ext>
            </a:extLst>
          </p:cNvPr>
          <p:cNvPicPr>
            <a:picLocks noChangeAspect="1"/>
          </p:cNvPicPr>
          <p:nvPr/>
        </p:nvPicPr>
        <p:blipFill>
          <a:blip r:embed="rId2"/>
          <a:stretch>
            <a:fillRect/>
          </a:stretch>
        </p:blipFill>
        <p:spPr>
          <a:xfrm>
            <a:off x="357187" y="1845987"/>
            <a:ext cx="11477625" cy="3524250"/>
          </a:xfrm>
          <a:prstGeom prst="rect">
            <a:avLst/>
          </a:prstGeom>
        </p:spPr>
      </p:pic>
      <p:sp>
        <p:nvSpPr>
          <p:cNvPr id="2" name="Título 1">
            <a:extLst>
              <a:ext uri="{FF2B5EF4-FFF2-40B4-BE49-F238E27FC236}">
                <a16:creationId xmlns:a16="http://schemas.microsoft.com/office/drawing/2014/main" id="{A66132D1-CB42-429C-A92B-8C9D11B27A32}"/>
              </a:ext>
            </a:extLst>
          </p:cNvPr>
          <p:cNvSpPr>
            <a:spLocks noGrp="1"/>
          </p:cNvSpPr>
          <p:nvPr>
            <p:ph type="title"/>
          </p:nvPr>
        </p:nvSpPr>
        <p:spPr/>
        <p:txBody>
          <a:bodyPr/>
          <a:lstStyle/>
          <a:p>
            <a:r>
              <a:rPr lang="es-ES" dirty="0"/>
              <a:t>NUEVAS TECNOLOGÍAS</a:t>
            </a:r>
          </a:p>
        </p:txBody>
      </p:sp>
      <p:sp>
        <p:nvSpPr>
          <p:cNvPr id="5" name="Marcador de texto 4">
            <a:extLst>
              <a:ext uri="{FF2B5EF4-FFF2-40B4-BE49-F238E27FC236}">
                <a16:creationId xmlns:a16="http://schemas.microsoft.com/office/drawing/2014/main" id="{5097E75C-05A2-4537-8330-B8951ADA500B}"/>
              </a:ext>
            </a:extLst>
          </p:cNvPr>
          <p:cNvSpPr>
            <a:spLocks noGrp="1"/>
          </p:cNvSpPr>
          <p:nvPr>
            <p:ph type="body" sz="quarter" idx="14"/>
          </p:nvPr>
        </p:nvSpPr>
        <p:spPr>
          <a:xfrm>
            <a:off x="914285" y="5731079"/>
            <a:ext cx="10515600" cy="313898"/>
          </a:xfrm>
        </p:spPr>
        <p:txBody>
          <a:bodyPr/>
          <a:lstStyle/>
          <a:p>
            <a:r>
              <a:rPr lang="es-ES" dirty="0"/>
              <a:t>Los equipos de fotografía y vídeo y el panorámico son las tecnologías con mayor implantación.  La receta electrónica tiene una implantación menor que el 50%. Destaca el alto nivel de implantación tecnológica en las clínicas de aseguradoras </a:t>
            </a:r>
          </a:p>
          <a:p>
            <a:endParaRPr lang="es-ES" dirty="0"/>
          </a:p>
        </p:txBody>
      </p:sp>
      <p:sp>
        <p:nvSpPr>
          <p:cNvPr id="10" name="12 CuadroTexto">
            <a:extLst>
              <a:ext uri="{FF2B5EF4-FFF2-40B4-BE49-F238E27FC236}">
                <a16:creationId xmlns:a16="http://schemas.microsoft.com/office/drawing/2014/main" id="{776C8852-82E1-4699-8D00-EEAAD0571E0E}"/>
              </a:ext>
            </a:extLst>
          </p:cNvPr>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s-ES" sz="1800" u="sng" dirty="0"/>
              <a:t>NUEVAS TECNOLOGÍAS DISPONIBLES EN LAS CLINICAS</a:t>
            </a:r>
            <a:endParaRPr lang="en-US" sz="1800" u="sng" dirty="0"/>
          </a:p>
        </p:txBody>
      </p:sp>
      <p:sp>
        <p:nvSpPr>
          <p:cNvPr id="13" name="11 CuadroTexto">
            <a:extLst>
              <a:ext uri="{FF2B5EF4-FFF2-40B4-BE49-F238E27FC236}">
                <a16:creationId xmlns:a16="http://schemas.microsoft.com/office/drawing/2014/main" id="{26461114-6194-42E7-984C-6B6F1BACDF57}"/>
              </a:ext>
            </a:extLst>
          </p:cNvPr>
          <p:cNvSpPr txBox="1"/>
          <p:nvPr/>
        </p:nvSpPr>
        <p:spPr>
          <a:xfrm>
            <a:off x="5367712" y="6069039"/>
            <a:ext cx="2661779" cy="307777"/>
          </a:xfrm>
          <a:prstGeom prst="rect">
            <a:avLst/>
          </a:prstGeom>
          <a:noFill/>
        </p:spPr>
        <p:txBody>
          <a:bodyPr wrap="square" rtlCol="0">
            <a:spAutoFit/>
          </a:bodyPr>
          <a:lstStyle/>
          <a:p>
            <a:pPr algn="just"/>
            <a:r>
              <a:rPr lang="es-ES_tradnl" sz="1400" b="1" i="1" dirty="0">
                <a:solidFill>
                  <a:srgbClr val="C00000"/>
                </a:solidFill>
                <a:latin typeface="Segoe UI" panose="020B0502040204020203" pitchFamily="34" charset="0"/>
                <a:cs typeface="Segoe UI" panose="020B0502040204020203" pitchFamily="34" charset="0"/>
              </a:rPr>
              <a:t>&lt; </a:t>
            </a:r>
            <a:r>
              <a:rPr lang="es-ES_tradnl" sz="800" i="1" dirty="0">
                <a:latin typeface="Segoe UI" panose="020B0502040204020203" pitchFamily="34" charset="0"/>
                <a:cs typeface="Segoe UI" panose="020B0502040204020203" pitchFamily="34" charset="0"/>
              </a:rPr>
              <a:t>Diferencia negativa significativa  vs total</a:t>
            </a:r>
          </a:p>
        </p:txBody>
      </p:sp>
      <p:sp>
        <p:nvSpPr>
          <p:cNvPr id="14" name="11 CuadroTexto">
            <a:extLst>
              <a:ext uri="{FF2B5EF4-FFF2-40B4-BE49-F238E27FC236}">
                <a16:creationId xmlns:a16="http://schemas.microsoft.com/office/drawing/2014/main" id="{21AD0ED0-70A1-4622-87AF-F7D395D94B01}"/>
              </a:ext>
            </a:extLst>
          </p:cNvPr>
          <p:cNvSpPr txBox="1"/>
          <p:nvPr/>
        </p:nvSpPr>
        <p:spPr>
          <a:xfrm>
            <a:off x="5367712" y="6297068"/>
            <a:ext cx="2417751" cy="307777"/>
          </a:xfrm>
          <a:prstGeom prst="rect">
            <a:avLst/>
          </a:prstGeom>
          <a:noFill/>
        </p:spPr>
        <p:txBody>
          <a:bodyPr wrap="square" rtlCol="0">
            <a:spAutoFit/>
          </a:bodyPr>
          <a:lstStyle/>
          <a:p>
            <a:pPr algn="just"/>
            <a:r>
              <a:rPr lang="es-ES_tradnl" sz="1400" b="1" i="1" dirty="0">
                <a:solidFill>
                  <a:schemeClr val="accent6">
                    <a:lumMod val="75000"/>
                  </a:schemeClr>
                </a:solidFill>
                <a:latin typeface="Segoe UI" panose="020B0502040204020203" pitchFamily="34" charset="0"/>
                <a:cs typeface="Segoe UI" panose="020B0502040204020203" pitchFamily="34" charset="0"/>
              </a:rPr>
              <a:t>&gt;</a:t>
            </a:r>
            <a:r>
              <a:rPr lang="es-ES_tradnl" sz="800" i="1" dirty="0">
                <a:latin typeface="Segoe UI" panose="020B0502040204020203" pitchFamily="34" charset="0"/>
                <a:cs typeface="Segoe UI" panose="020B0502040204020203" pitchFamily="34" charset="0"/>
              </a:rPr>
              <a:t> Diferencia positiva significativa vs total</a:t>
            </a:r>
          </a:p>
        </p:txBody>
      </p:sp>
    </p:spTree>
    <p:extLst>
      <p:ext uri="{BB962C8B-B14F-4D97-AF65-F5344CB8AC3E}">
        <p14:creationId xmlns:p14="http://schemas.microsoft.com/office/powerpoint/2010/main" val="1140529055"/>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n-US" sz="1800" u="sng" dirty="0"/>
              <a:t>GRADO DE SATISFACCIÓN Y MOTIVOS</a:t>
            </a:r>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ACTITUDES Y EXPECTATIVAS</a:t>
            </a:r>
          </a:p>
        </p:txBody>
      </p:sp>
      <p:sp>
        <p:nvSpPr>
          <p:cNvPr id="21" name="CuadroTexto 20"/>
          <p:cNvSpPr txBox="1"/>
          <p:nvPr/>
        </p:nvSpPr>
        <p:spPr>
          <a:xfrm>
            <a:off x="5482644" y="3429000"/>
            <a:ext cx="5206072" cy="769441"/>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La satisfacción con el trabajo de odontólogo sigue siendo muy alta y se ha incrementado en relación a 2019. </a:t>
            </a:r>
          </a:p>
          <a:p>
            <a:pPr algn="just"/>
            <a:endParaRPr lang="es-ES" sz="1100" dirty="0">
              <a:latin typeface="Gisha" panose="020B0502040204020203" pitchFamily="34" charset="-79"/>
              <a:cs typeface="Gisha" panose="020B0502040204020203" pitchFamily="34" charset="-79"/>
            </a:endParaRPr>
          </a:p>
          <a:p>
            <a:pPr algn="just"/>
            <a:r>
              <a:rPr lang="es-ES" sz="1100" dirty="0">
                <a:latin typeface="Gisha" panose="020B0502040204020203" pitchFamily="34" charset="-79"/>
                <a:cs typeface="Gisha" panose="020B0502040204020203" pitchFamily="34" charset="-79"/>
              </a:rPr>
              <a:t>El peso de los poco o nada satisfechos no llega al 5%.</a:t>
            </a:r>
          </a:p>
        </p:txBody>
      </p:sp>
      <p:sp>
        <p:nvSpPr>
          <p:cNvPr id="39" name="Text Box 4"/>
          <p:cNvSpPr txBox="1">
            <a:spLocks noChangeArrowheads="1"/>
          </p:cNvSpPr>
          <p:nvPr/>
        </p:nvSpPr>
        <p:spPr bwMode="auto">
          <a:xfrm>
            <a:off x="2685818" y="2160317"/>
            <a:ext cx="1892270"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SATISFACCIÓN</a:t>
            </a:r>
          </a:p>
        </p:txBody>
      </p:sp>
      <p:graphicFrame>
        <p:nvGraphicFramePr>
          <p:cNvPr id="41" name="Object 48"/>
          <p:cNvGraphicFramePr>
            <a:graphicFrameLocks noChangeAspect="1"/>
          </p:cNvGraphicFramePr>
          <p:nvPr>
            <p:extLst>
              <p:ext uri="{D42A27DB-BD31-4B8C-83A1-F6EECF244321}">
                <p14:modId xmlns:p14="http://schemas.microsoft.com/office/powerpoint/2010/main" val="1884564583"/>
              </p:ext>
            </p:extLst>
          </p:nvPr>
        </p:nvGraphicFramePr>
        <p:xfrm>
          <a:off x="1364338" y="2749788"/>
          <a:ext cx="3542702" cy="295200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 Box 4"/>
          <p:cNvSpPr txBox="1">
            <a:spLocks noChangeArrowheads="1"/>
          </p:cNvSpPr>
          <p:nvPr/>
        </p:nvSpPr>
        <p:spPr bwMode="auto">
          <a:xfrm>
            <a:off x="2487806" y="2380456"/>
            <a:ext cx="2419234" cy="3693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2021 Trabaja como odontólogo (748)</a:t>
            </a:r>
          </a:p>
          <a:p>
            <a:pPr algn="ctr"/>
            <a:r>
              <a:rPr lang="es-ES" sz="900" dirty="0"/>
              <a:t>Base 2019 Trabaja como odontólogo (761)</a:t>
            </a:r>
          </a:p>
        </p:txBody>
      </p:sp>
      <p:sp>
        <p:nvSpPr>
          <p:cNvPr id="28" name="19 Flecha abajo">
            <a:extLst>
              <a:ext uri="{FF2B5EF4-FFF2-40B4-BE49-F238E27FC236}">
                <a16:creationId xmlns:a16="http://schemas.microsoft.com/office/drawing/2014/main" id="{BFCE51E5-ED8C-4DB7-B951-63345FA72DBE}"/>
              </a:ext>
            </a:extLst>
          </p:cNvPr>
          <p:cNvSpPr>
            <a:spLocks noChangeArrowheads="1"/>
          </p:cNvSpPr>
          <p:nvPr/>
        </p:nvSpPr>
        <p:spPr bwMode="auto">
          <a:xfrm rot="10800000">
            <a:off x="4430311" y="3111950"/>
            <a:ext cx="132682" cy="110286"/>
          </a:xfrm>
          <a:prstGeom prst="downArrow">
            <a:avLst>
              <a:gd name="adj1" fmla="val 50000"/>
              <a:gd name="adj2" fmla="val 50000"/>
            </a:avLst>
          </a:prstGeom>
          <a:solidFill>
            <a:srgbClr val="00B050"/>
          </a:solidFill>
          <a:ln w="12700" algn="ctr">
            <a:solidFill>
              <a:srgbClr val="00B050"/>
            </a:solidFill>
            <a:round/>
            <a:headEnd type="none" w="sm" len="sm"/>
            <a:tailEnd type="none" w="sm" len="sm"/>
          </a:ln>
        </p:spPr>
        <p:txBody>
          <a:bodyPr/>
          <a:lstStyle>
            <a:lvl1pPr>
              <a:spcBef>
                <a:spcPct val="20000"/>
              </a:spcBef>
              <a:buClr>
                <a:schemeClr val="tx2"/>
              </a:buClr>
              <a:buChar char="•"/>
              <a:defRPr sz="1000" b="1">
                <a:solidFill>
                  <a:schemeClr val="tx1"/>
                </a:solidFill>
                <a:latin typeface="Tahoma" panose="020B0604030504040204" pitchFamily="34" charset="0"/>
              </a:defRPr>
            </a:lvl1pPr>
            <a:lvl2pPr marL="742950" indent="-285750">
              <a:spcBef>
                <a:spcPct val="20000"/>
              </a:spcBef>
              <a:buClr>
                <a:schemeClr val="tx2"/>
              </a:buClr>
              <a:buChar char="–"/>
              <a:defRPr sz="1700" b="1">
                <a:solidFill>
                  <a:srgbClr val="FF0000"/>
                </a:solidFill>
                <a:latin typeface="Arial" panose="020B0604020202020204" pitchFamily="34" charset="0"/>
              </a:defRPr>
            </a:lvl2pPr>
            <a:lvl3pPr marL="1143000" indent="-228600">
              <a:spcBef>
                <a:spcPct val="20000"/>
              </a:spcBef>
              <a:buClr>
                <a:schemeClr val="tx2"/>
              </a:buClr>
              <a:defRPr sz="1600" b="1">
                <a:solidFill>
                  <a:srgbClr val="FF0000"/>
                </a:solidFill>
                <a:latin typeface="Arial" panose="020B0604020202020204" pitchFamily="34" charset="0"/>
              </a:defRPr>
            </a:lvl3pPr>
            <a:lvl4pPr marL="1600200" indent="-228600">
              <a:spcBef>
                <a:spcPct val="20000"/>
              </a:spcBef>
              <a:buClr>
                <a:schemeClr val="tx2"/>
              </a:buClr>
              <a:buChar char="–"/>
              <a:defRPr sz="1400" b="1">
                <a:solidFill>
                  <a:schemeClr val="tx1"/>
                </a:solidFill>
                <a:latin typeface="Arial" panose="020B0604020202020204" pitchFamily="34" charset="0"/>
              </a:defRPr>
            </a:lvl4pPr>
            <a:lvl5pPr marL="2057400" indent="-228600">
              <a:spcBef>
                <a:spcPct val="20000"/>
              </a:spcBef>
              <a:buClr>
                <a:schemeClr val="tx2"/>
              </a:buClr>
              <a:buChar char="•"/>
              <a:defRPr sz="2000">
                <a:solidFill>
                  <a:srgbClr val="FF0000"/>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9pPr>
          </a:lstStyle>
          <a:p>
            <a:pPr>
              <a:spcBef>
                <a:spcPct val="0"/>
              </a:spcBef>
              <a:buClrTx/>
              <a:buFontTx/>
              <a:buNone/>
            </a:pPr>
            <a:endParaRPr lang="es-ES" altLang="es-ES" sz="4400" b="0">
              <a:solidFill>
                <a:srgbClr val="CC0000"/>
              </a:solidFill>
              <a:latin typeface="Univers" panose="020B0603020202030204" pitchFamily="34" charset="0"/>
            </a:endParaRPr>
          </a:p>
        </p:txBody>
      </p:sp>
      <p:sp>
        <p:nvSpPr>
          <p:cNvPr id="29" name="18 Flecha abajo">
            <a:extLst>
              <a:ext uri="{FF2B5EF4-FFF2-40B4-BE49-F238E27FC236}">
                <a16:creationId xmlns:a16="http://schemas.microsoft.com/office/drawing/2014/main" id="{FED1F0E5-B3FA-408F-89A6-F055178B2C3F}"/>
              </a:ext>
            </a:extLst>
          </p:cNvPr>
          <p:cNvSpPr>
            <a:spLocks noChangeArrowheads="1"/>
          </p:cNvSpPr>
          <p:nvPr/>
        </p:nvSpPr>
        <p:spPr bwMode="auto">
          <a:xfrm>
            <a:off x="4010776" y="4927501"/>
            <a:ext cx="132683" cy="110284"/>
          </a:xfrm>
          <a:prstGeom prst="downArrow">
            <a:avLst>
              <a:gd name="adj1" fmla="val 50000"/>
              <a:gd name="adj2" fmla="val 50442"/>
            </a:avLst>
          </a:prstGeom>
          <a:solidFill>
            <a:srgbClr val="FF0000"/>
          </a:solidFill>
          <a:ln w="12700" algn="ctr">
            <a:solidFill>
              <a:srgbClr val="FF0000"/>
            </a:solidFill>
            <a:round/>
            <a:headEnd type="none" w="sm" len="sm"/>
            <a:tailEnd type="none" w="sm" len="sm"/>
          </a:ln>
        </p:spPr>
        <p:txBody>
          <a:bodyPr/>
          <a:lstStyle>
            <a:lvl1pPr>
              <a:spcBef>
                <a:spcPct val="20000"/>
              </a:spcBef>
              <a:buClr>
                <a:schemeClr val="tx2"/>
              </a:buClr>
              <a:buChar char="•"/>
              <a:defRPr sz="1000" b="1">
                <a:solidFill>
                  <a:schemeClr val="tx1"/>
                </a:solidFill>
                <a:latin typeface="Tahoma" panose="020B0604030504040204" pitchFamily="34" charset="0"/>
              </a:defRPr>
            </a:lvl1pPr>
            <a:lvl2pPr marL="742950" indent="-285750">
              <a:spcBef>
                <a:spcPct val="20000"/>
              </a:spcBef>
              <a:buClr>
                <a:schemeClr val="tx2"/>
              </a:buClr>
              <a:buChar char="–"/>
              <a:defRPr sz="1700" b="1">
                <a:solidFill>
                  <a:srgbClr val="FF0000"/>
                </a:solidFill>
                <a:latin typeface="Arial" panose="020B0604020202020204" pitchFamily="34" charset="0"/>
              </a:defRPr>
            </a:lvl2pPr>
            <a:lvl3pPr marL="1143000" indent="-228600">
              <a:spcBef>
                <a:spcPct val="20000"/>
              </a:spcBef>
              <a:buClr>
                <a:schemeClr val="tx2"/>
              </a:buClr>
              <a:defRPr sz="1600" b="1">
                <a:solidFill>
                  <a:srgbClr val="FF0000"/>
                </a:solidFill>
                <a:latin typeface="Arial" panose="020B0604020202020204" pitchFamily="34" charset="0"/>
              </a:defRPr>
            </a:lvl3pPr>
            <a:lvl4pPr marL="1600200" indent="-228600">
              <a:spcBef>
                <a:spcPct val="20000"/>
              </a:spcBef>
              <a:buClr>
                <a:schemeClr val="tx2"/>
              </a:buClr>
              <a:buChar char="–"/>
              <a:defRPr sz="1400" b="1">
                <a:solidFill>
                  <a:schemeClr val="tx1"/>
                </a:solidFill>
                <a:latin typeface="Arial" panose="020B0604020202020204" pitchFamily="34" charset="0"/>
              </a:defRPr>
            </a:lvl4pPr>
            <a:lvl5pPr marL="2057400" indent="-228600">
              <a:spcBef>
                <a:spcPct val="20000"/>
              </a:spcBef>
              <a:buClr>
                <a:schemeClr val="tx2"/>
              </a:buClr>
              <a:buChar char="•"/>
              <a:defRPr sz="2000">
                <a:solidFill>
                  <a:srgbClr val="FF0000"/>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rgbClr val="FF0000"/>
                </a:solidFill>
                <a:latin typeface="Times New Roman" panose="02020603050405020304" pitchFamily="18" charset="0"/>
              </a:defRPr>
            </a:lvl9pPr>
          </a:lstStyle>
          <a:p>
            <a:pPr>
              <a:spcBef>
                <a:spcPct val="0"/>
              </a:spcBef>
              <a:buClrTx/>
              <a:buFontTx/>
              <a:buNone/>
            </a:pPr>
            <a:endParaRPr lang="es-ES" altLang="es-ES" sz="4400" b="0">
              <a:solidFill>
                <a:srgbClr val="CC0000"/>
              </a:solidFill>
              <a:latin typeface="Univers" panose="020B0603020202030204" pitchFamily="34" charset="0"/>
            </a:endParaRPr>
          </a:p>
        </p:txBody>
      </p:sp>
    </p:spTree>
    <p:extLst>
      <p:ext uri="{BB962C8B-B14F-4D97-AF65-F5344CB8AC3E}">
        <p14:creationId xmlns:p14="http://schemas.microsoft.com/office/powerpoint/2010/main" val="3184525442"/>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48"/>
          <p:cNvGraphicFramePr>
            <a:graphicFrameLocks noChangeAspect="1"/>
          </p:cNvGraphicFramePr>
          <p:nvPr>
            <p:extLst>
              <p:ext uri="{D42A27DB-BD31-4B8C-83A1-F6EECF244321}">
                <p14:modId xmlns:p14="http://schemas.microsoft.com/office/powerpoint/2010/main" val="3820850978"/>
              </p:ext>
            </p:extLst>
          </p:nvPr>
        </p:nvGraphicFramePr>
        <p:xfrm>
          <a:off x="725339" y="1827802"/>
          <a:ext cx="9472846" cy="3778054"/>
        </p:xfrm>
        <a:graphic>
          <a:graphicData uri="http://schemas.openxmlformats.org/drawingml/2006/chart">
            <c:chart xmlns:c="http://schemas.openxmlformats.org/drawingml/2006/chart" xmlns:r="http://schemas.openxmlformats.org/officeDocument/2006/relationships" r:id="rId2"/>
          </a:graphicData>
        </a:graphic>
      </p:graphicFrame>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COLEGIO DE ODONTÓLOGOS</a:t>
            </a:r>
            <a:br>
              <a:rPr lang="es-ES" dirty="0"/>
            </a:br>
            <a:r>
              <a:rPr lang="es-ES" dirty="0"/>
              <a:t> Y ESTOMATÓLOGOS</a:t>
            </a:r>
          </a:p>
        </p:txBody>
      </p:sp>
      <p:sp>
        <p:nvSpPr>
          <p:cNvPr id="39" name="Text Box 4"/>
          <p:cNvSpPr txBox="1">
            <a:spLocks noChangeArrowheads="1"/>
          </p:cNvSpPr>
          <p:nvPr/>
        </p:nvSpPr>
        <p:spPr bwMode="auto">
          <a:xfrm>
            <a:off x="4976872" y="1636183"/>
            <a:ext cx="1892270"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GRADO DE SATISFACCIÓN</a:t>
            </a:r>
          </a:p>
        </p:txBody>
      </p:sp>
      <p:sp>
        <p:nvSpPr>
          <p:cNvPr id="40" name="Text Box 4"/>
          <p:cNvSpPr txBox="1">
            <a:spLocks noChangeArrowheads="1"/>
          </p:cNvSpPr>
          <p:nvPr/>
        </p:nvSpPr>
        <p:spPr bwMode="auto">
          <a:xfrm>
            <a:off x="5099271" y="1892172"/>
            <a:ext cx="1647473"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Total (807)</a:t>
            </a:r>
          </a:p>
        </p:txBody>
      </p:sp>
      <p:sp>
        <p:nvSpPr>
          <p:cNvPr id="12" name="Text Box 4"/>
          <p:cNvSpPr txBox="1">
            <a:spLocks noChangeArrowheads="1"/>
          </p:cNvSpPr>
          <p:nvPr/>
        </p:nvSpPr>
        <p:spPr bwMode="auto">
          <a:xfrm>
            <a:off x="9357926" y="1621649"/>
            <a:ext cx="840259"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u="sng" dirty="0">
                <a:cs typeface="Gisha" panose="020B0502040204020203"/>
              </a:rPr>
              <a:t>T2B 2021</a:t>
            </a:r>
          </a:p>
        </p:txBody>
      </p:sp>
      <p:sp>
        <p:nvSpPr>
          <p:cNvPr id="14" name="Text Box 4"/>
          <p:cNvSpPr txBox="1">
            <a:spLocks noChangeArrowheads="1"/>
          </p:cNvSpPr>
          <p:nvPr/>
        </p:nvSpPr>
        <p:spPr bwMode="auto">
          <a:xfrm>
            <a:off x="9526760" y="2184581"/>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t>92,2</a:t>
            </a:r>
          </a:p>
        </p:txBody>
      </p:sp>
      <p:sp>
        <p:nvSpPr>
          <p:cNvPr id="15" name="Text Box 4"/>
          <p:cNvSpPr txBox="1">
            <a:spLocks noChangeArrowheads="1"/>
          </p:cNvSpPr>
          <p:nvPr/>
        </p:nvSpPr>
        <p:spPr bwMode="auto">
          <a:xfrm>
            <a:off x="9526759" y="4818454"/>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t>79,2</a:t>
            </a:r>
          </a:p>
        </p:txBody>
      </p:sp>
      <p:sp>
        <p:nvSpPr>
          <p:cNvPr id="16" name="Text Box 4"/>
          <p:cNvSpPr txBox="1">
            <a:spLocks noChangeArrowheads="1"/>
          </p:cNvSpPr>
          <p:nvPr/>
        </p:nvSpPr>
        <p:spPr bwMode="auto">
          <a:xfrm>
            <a:off x="9526760" y="2623560"/>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t>91,3</a:t>
            </a:r>
          </a:p>
        </p:txBody>
      </p:sp>
      <p:sp>
        <p:nvSpPr>
          <p:cNvPr id="17" name="Text Box 4"/>
          <p:cNvSpPr txBox="1">
            <a:spLocks noChangeArrowheads="1"/>
          </p:cNvSpPr>
          <p:nvPr/>
        </p:nvSpPr>
        <p:spPr bwMode="auto">
          <a:xfrm>
            <a:off x="9526760" y="3062539"/>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t>86,0</a:t>
            </a:r>
          </a:p>
        </p:txBody>
      </p:sp>
      <p:sp>
        <p:nvSpPr>
          <p:cNvPr id="18" name="Text Box 4"/>
          <p:cNvSpPr txBox="1">
            <a:spLocks noChangeArrowheads="1"/>
          </p:cNvSpPr>
          <p:nvPr/>
        </p:nvSpPr>
        <p:spPr bwMode="auto">
          <a:xfrm>
            <a:off x="9526760" y="3501518"/>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t>85,7</a:t>
            </a:r>
          </a:p>
        </p:txBody>
      </p:sp>
      <p:sp>
        <p:nvSpPr>
          <p:cNvPr id="19" name="Text Box 4"/>
          <p:cNvSpPr txBox="1">
            <a:spLocks noChangeArrowheads="1"/>
          </p:cNvSpPr>
          <p:nvPr/>
        </p:nvSpPr>
        <p:spPr bwMode="auto">
          <a:xfrm>
            <a:off x="9526760" y="3940497"/>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t>81,1</a:t>
            </a:r>
          </a:p>
        </p:txBody>
      </p:sp>
      <p:sp>
        <p:nvSpPr>
          <p:cNvPr id="20" name="Text Box 4"/>
          <p:cNvSpPr txBox="1">
            <a:spLocks noChangeArrowheads="1"/>
          </p:cNvSpPr>
          <p:nvPr/>
        </p:nvSpPr>
        <p:spPr bwMode="auto">
          <a:xfrm>
            <a:off x="9526760" y="4379476"/>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t>79,9</a:t>
            </a:r>
          </a:p>
        </p:txBody>
      </p:sp>
      <p:sp>
        <p:nvSpPr>
          <p:cNvPr id="22" name="Text Box 4"/>
          <p:cNvSpPr txBox="1">
            <a:spLocks noChangeArrowheads="1"/>
          </p:cNvSpPr>
          <p:nvPr/>
        </p:nvSpPr>
        <p:spPr bwMode="auto">
          <a:xfrm>
            <a:off x="8849135" y="1827802"/>
            <a:ext cx="2872602"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Muy de acuerdo + algo de acuerdo</a:t>
            </a:r>
          </a:p>
        </p:txBody>
      </p:sp>
      <p:sp>
        <p:nvSpPr>
          <p:cNvPr id="21" name="CuadroTexto 20"/>
          <p:cNvSpPr txBox="1"/>
          <p:nvPr/>
        </p:nvSpPr>
        <p:spPr>
          <a:xfrm>
            <a:off x="1449061" y="5715076"/>
            <a:ext cx="7908865" cy="430887"/>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La proporción de muy o bastante satisfechos con los servicios del colegio oscila entre el 79,2% para los seguros y el 92,2% para la formación no científica, que ha mejorado desde 2019 hasta convertirse en el servicio con mayor nivel de satisfacción</a:t>
            </a:r>
          </a:p>
        </p:txBody>
      </p:sp>
      <p:sp>
        <p:nvSpPr>
          <p:cNvPr id="23" name="Text Box 4">
            <a:extLst>
              <a:ext uri="{FF2B5EF4-FFF2-40B4-BE49-F238E27FC236}">
                <a16:creationId xmlns:a16="http://schemas.microsoft.com/office/drawing/2014/main" id="{856123CA-49D2-4192-A7A5-1F68203A09F6}"/>
              </a:ext>
            </a:extLst>
          </p:cNvPr>
          <p:cNvSpPr txBox="1">
            <a:spLocks noChangeArrowheads="1"/>
          </p:cNvSpPr>
          <p:nvPr/>
        </p:nvSpPr>
        <p:spPr bwMode="auto">
          <a:xfrm>
            <a:off x="10731825" y="2184581"/>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solidFill>
                  <a:schemeClr val="bg1">
                    <a:lumMod val="50000"/>
                  </a:schemeClr>
                </a:solidFill>
              </a:rPr>
              <a:t>79.0</a:t>
            </a:r>
          </a:p>
        </p:txBody>
      </p:sp>
      <p:sp>
        <p:nvSpPr>
          <p:cNvPr id="24" name="Text Box 4">
            <a:extLst>
              <a:ext uri="{FF2B5EF4-FFF2-40B4-BE49-F238E27FC236}">
                <a16:creationId xmlns:a16="http://schemas.microsoft.com/office/drawing/2014/main" id="{42FAEC15-3A36-4BC9-84C4-140E158BFD69}"/>
              </a:ext>
            </a:extLst>
          </p:cNvPr>
          <p:cNvSpPr txBox="1">
            <a:spLocks noChangeArrowheads="1"/>
          </p:cNvSpPr>
          <p:nvPr/>
        </p:nvSpPr>
        <p:spPr bwMode="auto">
          <a:xfrm>
            <a:off x="10731824" y="4818454"/>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solidFill>
                  <a:schemeClr val="bg1">
                    <a:lumMod val="50000"/>
                  </a:schemeClr>
                </a:solidFill>
              </a:rPr>
              <a:t>75,5</a:t>
            </a:r>
          </a:p>
        </p:txBody>
      </p:sp>
      <p:sp>
        <p:nvSpPr>
          <p:cNvPr id="25" name="Text Box 4">
            <a:extLst>
              <a:ext uri="{FF2B5EF4-FFF2-40B4-BE49-F238E27FC236}">
                <a16:creationId xmlns:a16="http://schemas.microsoft.com/office/drawing/2014/main" id="{7F0895EB-11BA-49EE-B6E8-FE57B56DEDF2}"/>
              </a:ext>
            </a:extLst>
          </p:cNvPr>
          <p:cNvSpPr txBox="1">
            <a:spLocks noChangeArrowheads="1"/>
          </p:cNvSpPr>
          <p:nvPr/>
        </p:nvSpPr>
        <p:spPr bwMode="auto">
          <a:xfrm>
            <a:off x="10731825" y="2623560"/>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solidFill>
                  <a:schemeClr val="bg1">
                    <a:lumMod val="50000"/>
                  </a:schemeClr>
                </a:solidFill>
              </a:rPr>
              <a:t>90,5</a:t>
            </a:r>
          </a:p>
        </p:txBody>
      </p:sp>
      <p:sp>
        <p:nvSpPr>
          <p:cNvPr id="26" name="Text Box 4">
            <a:extLst>
              <a:ext uri="{FF2B5EF4-FFF2-40B4-BE49-F238E27FC236}">
                <a16:creationId xmlns:a16="http://schemas.microsoft.com/office/drawing/2014/main" id="{D28A3253-A673-43D9-9DC4-ED9F456A22CD}"/>
              </a:ext>
            </a:extLst>
          </p:cNvPr>
          <p:cNvSpPr txBox="1">
            <a:spLocks noChangeArrowheads="1"/>
          </p:cNvSpPr>
          <p:nvPr/>
        </p:nvSpPr>
        <p:spPr bwMode="auto">
          <a:xfrm>
            <a:off x="10731825" y="3062539"/>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solidFill>
                  <a:schemeClr val="bg1">
                    <a:lumMod val="50000"/>
                  </a:schemeClr>
                </a:solidFill>
              </a:rPr>
              <a:t>82,5</a:t>
            </a:r>
          </a:p>
        </p:txBody>
      </p:sp>
      <p:sp>
        <p:nvSpPr>
          <p:cNvPr id="27" name="Text Box 4">
            <a:extLst>
              <a:ext uri="{FF2B5EF4-FFF2-40B4-BE49-F238E27FC236}">
                <a16:creationId xmlns:a16="http://schemas.microsoft.com/office/drawing/2014/main" id="{99695EB2-BFA3-4E0C-B6EE-9646A4F3C578}"/>
              </a:ext>
            </a:extLst>
          </p:cNvPr>
          <p:cNvSpPr txBox="1">
            <a:spLocks noChangeArrowheads="1"/>
          </p:cNvSpPr>
          <p:nvPr/>
        </p:nvSpPr>
        <p:spPr bwMode="auto">
          <a:xfrm>
            <a:off x="10731825" y="3501518"/>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solidFill>
                  <a:schemeClr val="bg1">
                    <a:lumMod val="50000"/>
                  </a:schemeClr>
                </a:solidFill>
              </a:rPr>
              <a:t>82,4</a:t>
            </a:r>
          </a:p>
        </p:txBody>
      </p:sp>
      <p:sp>
        <p:nvSpPr>
          <p:cNvPr id="28" name="Text Box 4">
            <a:extLst>
              <a:ext uri="{FF2B5EF4-FFF2-40B4-BE49-F238E27FC236}">
                <a16:creationId xmlns:a16="http://schemas.microsoft.com/office/drawing/2014/main" id="{A5B4E530-156A-414B-B083-605D0CCE9D13}"/>
              </a:ext>
            </a:extLst>
          </p:cNvPr>
          <p:cNvSpPr txBox="1">
            <a:spLocks noChangeArrowheads="1"/>
          </p:cNvSpPr>
          <p:nvPr/>
        </p:nvSpPr>
        <p:spPr bwMode="auto">
          <a:xfrm>
            <a:off x="10731825" y="3940497"/>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solidFill>
                  <a:schemeClr val="bg1">
                    <a:lumMod val="50000"/>
                  </a:schemeClr>
                </a:solidFill>
              </a:rPr>
              <a:t>81,9</a:t>
            </a:r>
          </a:p>
        </p:txBody>
      </p:sp>
      <p:sp>
        <p:nvSpPr>
          <p:cNvPr id="29" name="Text Box 4">
            <a:extLst>
              <a:ext uri="{FF2B5EF4-FFF2-40B4-BE49-F238E27FC236}">
                <a16:creationId xmlns:a16="http://schemas.microsoft.com/office/drawing/2014/main" id="{60A27828-6E09-4B92-B762-04EB833BE119}"/>
              </a:ext>
            </a:extLst>
          </p:cNvPr>
          <p:cNvSpPr txBox="1">
            <a:spLocks noChangeArrowheads="1"/>
          </p:cNvSpPr>
          <p:nvPr/>
        </p:nvSpPr>
        <p:spPr bwMode="auto">
          <a:xfrm>
            <a:off x="10731825" y="4379476"/>
            <a:ext cx="62499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solidFill>
                  <a:schemeClr val="bg1">
                    <a:lumMod val="50000"/>
                  </a:schemeClr>
                </a:solidFill>
              </a:rPr>
              <a:t>70,3</a:t>
            </a:r>
          </a:p>
        </p:txBody>
      </p:sp>
      <p:sp>
        <p:nvSpPr>
          <p:cNvPr id="30" name="Text Box 4">
            <a:extLst>
              <a:ext uri="{FF2B5EF4-FFF2-40B4-BE49-F238E27FC236}">
                <a16:creationId xmlns:a16="http://schemas.microsoft.com/office/drawing/2014/main" id="{4A6D24B8-FB3E-444B-8C99-FAEB7617CB14}"/>
              </a:ext>
            </a:extLst>
          </p:cNvPr>
          <p:cNvSpPr txBox="1">
            <a:spLocks noChangeArrowheads="1"/>
          </p:cNvSpPr>
          <p:nvPr/>
        </p:nvSpPr>
        <p:spPr bwMode="auto">
          <a:xfrm>
            <a:off x="10449219" y="1618645"/>
            <a:ext cx="840259"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u="sng" dirty="0">
                <a:solidFill>
                  <a:schemeClr val="bg1">
                    <a:lumMod val="50000"/>
                  </a:schemeClr>
                </a:solidFill>
                <a:cs typeface="Gisha" panose="020B0502040204020203"/>
              </a:rPr>
              <a:t>T2B 2019</a:t>
            </a:r>
          </a:p>
        </p:txBody>
      </p:sp>
      <p:sp>
        <p:nvSpPr>
          <p:cNvPr id="31" name="11 CuadroTexto">
            <a:extLst>
              <a:ext uri="{FF2B5EF4-FFF2-40B4-BE49-F238E27FC236}">
                <a16:creationId xmlns:a16="http://schemas.microsoft.com/office/drawing/2014/main" id="{181E867C-2D4C-4DD2-BE80-4F690CEE8209}"/>
              </a:ext>
            </a:extLst>
          </p:cNvPr>
          <p:cNvSpPr txBox="1"/>
          <p:nvPr/>
        </p:nvSpPr>
        <p:spPr>
          <a:xfrm>
            <a:off x="10471077" y="5420603"/>
            <a:ext cx="1673397"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Subida significativa vs 2019</a:t>
            </a:r>
          </a:p>
        </p:txBody>
      </p:sp>
      <p:sp>
        <p:nvSpPr>
          <p:cNvPr id="32" name="11 CuadroTexto">
            <a:extLst>
              <a:ext uri="{FF2B5EF4-FFF2-40B4-BE49-F238E27FC236}">
                <a16:creationId xmlns:a16="http://schemas.microsoft.com/office/drawing/2014/main" id="{81EDA551-46AF-40A8-A713-A20061423264}"/>
              </a:ext>
            </a:extLst>
          </p:cNvPr>
          <p:cNvSpPr txBox="1"/>
          <p:nvPr/>
        </p:nvSpPr>
        <p:spPr>
          <a:xfrm>
            <a:off x="10471077" y="5696411"/>
            <a:ext cx="1811545"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Descenso significativo vs 2019</a:t>
            </a:r>
          </a:p>
        </p:txBody>
      </p:sp>
      <p:pic>
        <p:nvPicPr>
          <p:cNvPr id="33" name="Gráfico 32" descr="Círculo con flecha a la izquierda">
            <a:extLst>
              <a:ext uri="{FF2B5EF4-FFF2-40B4-BE49-F238E27FC236}">
                <a16:creationId xmlns:a16="http://schemas.microsoft.com/office/drawing/2014/main" id="{77972E0E-A7AA-44A4-A38D-9B14E5897670}"/>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10240671" y="5379474"/>
            <a:ext cx="297701" cy="297701"/>
          </a:xfrm>
          <a:prstGeom prst="rect">
            <a:avLst/>
          </a:prstGeom>
        </p:spPr>
      </p:pic>
      <p:pic>
        <p:nvPicPr>
          <p:cNvPr id="34" name="Gráfico 27" descr="Círculo con flecha a la izquierda">
            <a:extLst>
              <a:ext uri="{FF2B5EF4-FFF2-40B4-BE49-F238E27FC236}">
                <a16:creationId xmlns:a16="http://schemas.microsoft.com/office/drawing/2014/main" id="{F360F4B3-E868-4AF4-A467-C72345EE0EB0}"/>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10240670" y="5636047"/>
            <a:ext cx="297701" cy="297701"/>
          </a:xfrm>
          <a:prstGeom prst="rect">
            <a:avLst/>
          </a:prstGeom>
        </p:spPr>
      </p:pic>
      <p:pic>
        <p:nvPicPr>
          <p:cNvPr id="35" name="Gráfico 34" descr="Círculo con flecha a la izquierda">
            <a:extLst>
              <a:ext uri="{FF2B5EF4-FFF2-40B4-BE49-F238E27FC236}">
                <a16:creationId xmlns:a16="http://schemas.microsoft.com/office/drawing/2014/main" id="{6D342057-80F9-495B-886A-4B25F474D886}"/>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10018453" y="2178968"/>
            <a:ext cx="297701" cy="297701"/>
          </a:xfrm>
          <a:prstGeom prst="rect">
            <a:avLst/>
          </a:prstGeom>
        </p:spPr>
      </p:pic>
      <p:pic>
        <p:nvPicPr>
          <p:cNvPr id="36" name="Gráfico 35" descr="Círculo con flecha a la izquierda">
            <a:extLst>
              <a:ext uri="{FF2B5EF4-FFF2-40B4-BE49-F238E27FC236}">
                <a16:creationId xmlns:a16="http://schemas.microsoft.com/office/drawing/2014/main" id="{EFE710A4-FBF1-4AB4-9475-74C8D081C994}"/>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10070521" y="4409698"/>
            <a:ext cx="297701" cy="297701"/>
          </a:xfrm>
          <a:prstGeom prst="rect">
            <a:avLst/>
          </a:prstGeom>
        </p:spPr>
      </p:pic>
    </p:spTree>
    <p:extLst>
      <p:ext uri="{BB962C8B-B14F-4D97-AF65-F5344CB8AC3E}">
        <p14:creationId xmlns:p14="http://schemas.microsoft.com/office/powerpoint/2010/main" val="232832765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7F35C9FF-57EF-430F-A8B1-C3C4AD53632F}"/>
              </a:ext>
            </a:extLst>
          </p:cNvPr>
          <p:cNvSpPr>
            <a:spLocks noGrp="1"/>
          </p:cNvSpPr>
          <p:nvPr>
            <p:ph sz="quarter" idx="10"/>
          </p:nvPr>
        </p:nvSpPr>
        <p:spPr/>
        <p:txBody>
          <a:bodyPr/>
          <a:lstStyle/>
          <a:p>
            <a:endParaRPr lang="es-ES" dirty="0"/>
          </a:p>
        </p:txBody>
      </p:sp>
    </p:spTree>
    <p:extLst>
      <p:ext uri="{BB962C8B-B14F-4D97-AF65-F5344CB8AC3E}">
        <p14:creationId xmlns:p14="http://schemas.microsoft.com/office/powerpoint/2010/main" val="1100119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n-US" sz="1800" u="sng" dirty="0"/>
              <a:t>AÑO DE LICENCIATURA Y UNIVERSIDAD</a:t>
            </a:r>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a:bodyPr>
          <a:lstStyle/>
          <a:p>
            <a:r>
              <a:rPr lang="es-ES"/>
              <a:t>PERFIL ACADÉMICO</a:t>
            </a:r>
            <a:endParaRPr lang="es-ES" dirty="0"/>
          </a:p>
        </p:txBody>
      </p:sp>
      <p:sp>
        <p:nvSpPr>
          <p:cNvPr id="10" name="CuadroTexto 9"/>
          <p:cNvSpPr txBox="1"/>
          <p:nvPr/>
        </p:nvSpPr>
        <p:spPr>
          <a:xfrm>
            <a:off x="1919536" y="1581361"/>
            <a:ext cx="8488582" cy="400110"/>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P1. Dígame ¿ En qué año finalizó sus estudios de Licenciado o graduado en odontología?</a:t>
            </a:r>
            <a:br>
              <a:rPr lang="es-ES" sz="1000" i="1" dirty="0">
                <a:latin typeface="Gisha" panose="020B0502040204020203" pitchFamily="34" charset="-79"/>
                <a:cs typeface="Gisha" panose="020B0502040204020203" pitchFamily="34" charset="-79"/>
              </a:rPr>
            </a:br>
            <a:r>
              <a:rPr lang="es-ES" sz="1000" i="1" dirty="0">
                <a:latin typeface="Gisha" panose="020B0502040204020203" pitchFamily="34" charset="-79"/>
                <a:cs typeface="Gisha" panose="020B0502040204020203" pitchFamily="34" charset="-79"/>
              </a:rPr>
              <a:t>P2. ¿En qué Universidad obtuvo su licenciatura / grado?</a:t>
            </a:r>
          </a:p>
        </p:txBody>
      </p:sp>
      <p:sp>
        <p:nvSpPr>
          <p:cNvPr id="21" name="CuadroTexto 20"/>
          <p:cNvSpPr txBox="1"/>
          <p:nvPr/>
        </p:nvSpPr>
        <p:spPr>
          <a:xfrm>
            <a:off x="2141566" y="5836934"/>
            <a:ext cx="7908865" cy="261610"/>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La Universidad Complutense aporta una cuarta parte de los colegiados</a:t>
            </a:r>
          </a:p>
        </p:txBody>
      </p:sp>
      <p:sp>
        <p:nvSpPr>
          <p:cNvPr id="39" name="Text Box 4"/>
          <p:cNvSpPr txBox="1">
            <a:spLocks noChangeArrowheads="1"/>
          </p:cNvSpPr>
          <p:nvPr/>
        </p:nvSpPr>
        <p:spPr bwMode="auto">
          <a:xfrm>
            <a:off x="2937745" y="2160317"/>
            <a:ext cx="1892270"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AÑO LICENCIATURA</a:t>
            </a:r>
          </a:p>
        </p:txBody>
      </p:sp>
      <p:sp>
        <p:nvSpPr>
          <p:cNvPr id="40" name="Text Box 4"/>
          <p:cNvSpPr txBox="1">
            <a:spLocks noChangeArrowheads="1"/>
          </p:cNvSpPr>
          <p:nvPr/>
        </p:nvSpPr>
        <p:spPr bwMode="auto">
          <a:xfrm>
            <a:off x="3032153" y="2510450"/>
            <a:ext cx="1647473"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Total (807)</a:t>
            </a:r>
          </a:p>
        </p:txBody>
      </p:sp>
      <p:graphicFrame>
        <p:nvGraphicFramePr>
          <p:cNvPr id="41" name="Object 48"/>
          <p:cNvGraphicFramePr>
            <a:graphicFrameLocks noChangeAspect="1"/>
          </p:cNvGraphicFramePr>
          <p:nvPr/>
        </p:nvGraphicFramePr>
        <p:xfrm>
          <a:off x="1645298" y="2695631"/>
          <a:ext cx="3542702" cy="2952000"/>
        </p:xfrm>
        <a:graphic>
          <a:graphicData uri="http://schemas.openxmlformats.org/drawingml/2006/chart">
            <c:chart xmlns:c="http://schemas.openxmlformats.org/drawingml/2006/chart" xmlns:r="http://schemas.openxmlformats.org/officeDocument/2006/relationships" r:id="rId2"/>
          </a:graphicData>
        </a:graphic>
      </p:graphicFrame>
      <p:sp>
        <p:nvSpPr>
          <p:cNvPr id="11" name="Text Box 4"/>
          <p:cNvSpPr txBox="1">
            <a:spLocks noChangeArrowheads="1"/>
          </p:cNvSpPr>
          <p:nvPr/>
        </p:nvSpPr>
        <p:spPr bwMode="auto">
          <a:xfrm>
            <a:off x="7280614" y="2164281"/>
            <a:ext cx="1892270"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UNIVERSIDAD</a:t>
            </a:r>
          </a:p>
        </p:txBody>
      </p:sp>
      <p:graphicFrame>
        <p:nvGraphicFramePr>
          <p:cNvPr id="14" name="Object 48"/>
          <p:cNvGraphicFramePr>
            <a:graphicFrameLocks noChangeAspect="1"/>
          </p:cNvGraphicFramePr>
          <p:nvPr/>
        </p:nvGraphicFramePr>
        <p:xfrm>
          <a:off x="6095999" y="2601007"/>
          <a:ext cx="5549679" cy="3370351"/>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 Box 4"/>
          <p:cNvSpPr txBox="1">
            <a:spLocks noChangeArrowheads="1"/>
          </p:cNvSpPr>
          <p:nvPr/>
        </p:nvSpPr>
        <p:spPr bwMode="auto">
          <a:xfrm>
            <a:off x="7403013" y="2501206"/>
            <a:ext cx="1647473"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Total (807)</a:t>
            </a:r>
          </a:p>
        </p:txBody>
      </p:sp>
    </p:spTree>
    <p:extLst>
      <p:ext uri="{BB962C8B-B14F-4D97-AF65-F5344CB8AC3E}">
        <p14:creationId xmlns:p14="http://schemas.microsoft.com/office/powerpoint/2010/main" val="224067832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n-US" sz="1800" u="sng" dirty="0"/>
              <a:t>ESTUDIOS DE POSGRADO Y TIPOS</a:t>
            </a:r>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a:bodyPr>
          <a:lstStyle/>
          <a:p>
            <a:r>
              <a:rPr lang="es-ES" dirty="0"/>
              <a:t>PERFIL ACADÉMICO</a:t>
            </a:r>
          </a:p>
        </p:txBody>
      </p:sp>
      <p:sp>
        <p:nvSpPr>
          <p:cNvPr id="10" name="CuadroTexto 9"/>
          <p:cNvSpPr txBox="1"/>
          <p:nvPr/>
        </p:nvSpPr>
        <p:spPr>
          <a:xfrm>
            <a:off x="1919536" y="1581361"/>
            <a:ext cx="8488582" cy="400110"/>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P3. ¿Ha realizado o está realizando usted estudios de postgrado relativos a odontología?</a:t>
            </a:r>
            <a:br>
              <a:rPr lang="es-ES" sz="1000" i="1" dirty="0">
                <a:latin typeface="Gisha" panose="020B0502040204020203" pitchFamily="34" charset="-79"/>
                <a:cs typeface="Gisha" panose="020B0502040204020203" pitchFamily="34" charset="-79"/>
              </a:rPr>
            </a:br>
            <a:r>
              <a:rPr lang="es-ES" sz="1000" i="1" dirty="0">
                <a:latin typeface="Gisha" panose="020B0502040204020203" pitchFamily="34" charset="-79"/>
                <a:cs typeface="Gisha" panose="020B0502040204020203" pitchFamily="34" charset="-79"/>
              </a:rPr>
              <a:t>P4a. ¿Qué tipo de estudios de postgrado relativos a odontología ha realizado usted?</a:t>
            </a:r>
          </a:p>
        </p:txBody>
      </p:sp>
      <p:sp>
        <p:nvSpPr>
          <p:cNvPr id="21" name="CuadroTexto 20"/>
          <p:cNvSpPr txBox="1"/>
          <p:nvPr/>
        </p:nvSpPr>
        <p:spPr>
          <a:xfrm>
            <a:off x="2096662" y="5767877"/>
            <a:ext cx="7908865" cy="261610"/>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Solo un 12% de los odontólogos no ha realizado estudios de </a:t>
            </a:r>
            <a:r>
              <a:rPr lang="es-ES" sz="1100" dirty="0" err="1">
                <a:latin typeface="Gisha" panose="020B0502040204020203" pitchFamily="34" charset="-79"/>
                <a:cs typeface="Gisha" panose="020B0502040204020203" pitchFamily="34" charset="-79"/>
              </a:rPr>
              <a:t>post-grado</a:t>
            </a:r>
            <a:endParaRPr lang="es-ES" sz="1100" dirty="0">
              <a:latin typeface="Gisha" panose="020B0502040204020203" pitchFamily="34" charset="-79"/>
              <a:cs typeface="Gisha" panose="020B0502040204020203" pitchFamily="34" charset="-79"/>
            </a:endParaRPr>
          </a:p>
        </p:txBody>
      </p:sp>
      <p:sp>
        <p:nvSpPr>
          <p:cNvPr id="39" name="Text Box 4"/>
          <p:cNvSpPr txBox="1">
            <a:spLocks noChangeArrowheads="1"/>
          </p:cNvSpPr>
          <p:nvPr/>
        </p:nvSpPr>
        <p:spPr bwMode="auto">
          <a:xfrm>
            <a:off x="2937745" y="2160317"/>
            <a:ext cx="2066573"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ESTUDIOS DE POSTGRADO</a:t>
            </a:r>
          </a:p>
        </p:txBody>
      </p:sp>
      <p:sp>
        <p:nvSpPr>
          <p:cNvPr id="11" name="Text Box 4"/>
          <p:cNvSpPr txBox="1">
            <a:spLocks noChangeArrowheads="1"/>
          </p:cNvSpPr>
          <p:nvPr/>
        </p:nvSpPr>
        <p:spPr bwMode="auto">
          <a:xfrm>
            <a:off x="7280614" y="2164281"/>
            <a:ext cx="1892270"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TIPO POSTGRADO</a:t>
            </a:r>
          </a:p>
        </p:txBody>
      </p:sp>
      <p:sp>
        <p:nvSpPr>
          <p:cNvPr id="12" name="Text Box 4"/>
          <p:cNvSpPr txBox="1">
            <a:spLocks noChangeArrowheads="1"/>
          </p:cNvSpPr>
          <p:nvPr/>
        </p:nvSpPr>
        <p:spPr bwMode="auto">
          <a:xfrm>
            <a:off x="7249136" y="2510965"/>
            <a:ext cx="2242626"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Postgrados odontología (711)</a:t>
            </a:r>
          </a:p>
        </p:txBody>
      </p:sp>
      <p:graphicFrame>
        <p:nvGraphicFramePr>
          <p:cNvPr id="14" name="Object 48"/>
          <p:cNvGraphicFramePr>
            <a:graphicFrameLocks noChangeAspect="1"/>
          </p:cNvGraphicFramePr>
          <p:nvPr/>
        </p:nvGraphicFramePr>
        <p:xfrm>
          <a:off x="6364824" y="2741282"/>
          <a:ext cx="3542702" cy="2952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áfico 14"/>
          <p:cNvGraphicFramePr/>
          <p:nvPr/>
        </p:nvGraphicFramePr>
        <p:xfrm>
          <a:off x="2251733" y="2842325"/>
          <a:ext cx="3264294" cy="2209521"/>
        </p:xfrm>
        <a:graphic>
          <a:graphicData uri="http://schemas.openxmlformats.org/drawingml/2006/chart">
            <c:chart xmlns:c="http://schemas.openxmlformats.org/drawingml/2006/chart" xmlns:r="http://schemas.openxmlformats.org/officeDocument/2006/relationships" r:id="rId3"/>
          </a:graphicData>
        </a:graphic>
      </p:graphicFrame>
      <p:sp>
        <p:nvSpPr>
          <p:cNvPr id="2" name="Flecha derecha 1"/>
          <p:cNvSpPr/>
          <p:nvPr/>
        </p:nvSpPr>
        <p:spPr>
          <a:xfrm>
            <a:off x="5125617" y="3470989"/>
            <a:ext cx="1679510" cy="559837"/>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SI</a:t>
            </a:r>
          </a:p>
        </p:txBody>
      </p:sp>
      <p:sp>
        <p:nvSpPr>
          <p:cNvPr id="16" name="Text Box 4"/>
          <p:cNvSpPr txBox="1">
            <a:spLocks noChangeArrowheads="1"/>
          </p:cNvSpPr>
          <p:nvPr/>
        </p:nvSpPr>
        <p:spPr bwMode="auto">
          <a:xfrm>
            <a:off x="3032153" y="2510450"/>
            <a:ext cx="1647473" cy="2308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Total (807)</a:t>
            </a:r>
          </a:p>
        </p:txBody>
      </p:sp>
    </p:spTree>
    <p:extLst>
      <p:ext uri="{BB962C8B-B14F-4D97-AF65-F5344CB8AC3E}">
        <p14:creationId xmlns:p14="http://schemas.microsoft.com/office/powerpoint/2010/main" val="205117515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arcador de texto 5">
            <a:extLst>
              <a:ext uri="{FF2B5EF4-FFF2-40B4-BE49-F238E27FC236}">
                <a16:creationId xmlns:a16="http://schemas.microsoft.com/office/drawing/2014/main" id="{0D9757B2-A312-48B0-9A1C-316AF5942DF6}"/>
              </a:ext>
            </a:extLst>
          </p:cNvPr>
          <p:cNvSpPr>
            <a:spLocks noGrp="1"/>
          </p:cNvSpPr>
          <p:nvPr>
            <p:ph type="body" idx="1"/>
          </p:nvPr>
        </p:nvSpPr>
        <p:spPr>
          <a:xfrm>
            <a:off x="3795010" y="4904958"/>
            <a:ext cx="4601980" cy="480538"/>
          </a:xfrm>
        </p:spPr>
        <p:txBody>
          <a:bodyPr/>
          <a:lstStyle/>
          <a:p>
            <a:r>
              <a:rPr lang="es-ES" sz="3200" dirty="0"/>
              <a:t>SITUACIÓN LABORAL ACTUAL</a:t>
            </a:r>
          </a:p>
        </p:txBody>
      </p:sp>
    </p:spTree>
    <p:extLst>
      <p:ext uri="{BB962C8B-B14F-4D97-AF65-F5344CB8AC3E}">
        <p14:creationId xmlns:p14="http://schemas.microsoft.com/office/powerpoint/2010/main" val="329366390"/>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119419"/>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n-US" sz="1800" u="sng" dirty="0"/>
              <a:t>SITUACIÓN LABORAL</a:t>
            </a:r>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SITUACIÓN LABORAL ACTUAL</a:t>
            </a:r>
          </a:p>
        </p:txBody>
      </p:sp>
      <p:sp>
        <p:nvSpPr>
          <p:cNvPr id="10" name="CuadroTexto 9"/>
          <p:cNvSpPr txBox="1"/>
          <p:nvPr/>
        </p:nvSpPr>
        <p:spPr>
          <a:xfrm>
            <a:off x="1919536" y="1452154"/>
            <a:ext cx="8488582" cy="707886"/>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P11. ¿Cuál es su situación laboral en la actualidad? </a:t>
            </a:r>
            <a:br>
              <a:rPr lang="es-ES" sz="1000" i="1" dirty="0">
                <a:latin typeface="Gisha" panose="020B0502040204020203" pitchFamily="34" charset="-79"/>
                <a:cs typeface="Gisha" panose="020B0502040204020203" pitchFamily="34" charset="-79"/>
              </a:rPr>
            </a:br>
            <a:r>
              <a:rPr lang="es-ES" sz="1000" i="1" dirty="0">
                <a:latin typeface="Gisha" panose="020B0502040204020203" pitchFamily="34" charset="-79"/>
                <a:cs typeface="Gisha" panose="020B0502040204020203" pitchFamily="34" charset="-79"/>
              </a:rPr>
              <a:t>P13. Dígame ¿tiene usted en la actualidad más de un puesto de trabajo remunerado como odontólogo?</a:t>
            </a:r>
          </a:p>
          <a:p>
            <a:r>
              <a:rPr lang="es-ES" sz="1000" i="1" dirty="0">
                <a:latin typeface="Gisha" panose="020B0502040204020203" pitchFamily="34" charset="-79"/>
                <a:cs typeface="Gisha" panose="020B0502040204020203" pitchFamily="34" charset="-79"/>
              </a:rPr>
              <a:t>P30. Me ha dicho que en la actualidad está desarrollando un trabajo en otra actividad laboral diferente a la odontología ¿a qué actividad se dedica la empresa en la que usted trabaja?</a:t>
            </a:r>
          </a:p>
        </p:txBody>
      </p:sp>
      <p:sp>
        <p:nvSpPr>
          <p:cNvPr id="21" name="CuadroTexto 20"/>
          <p:cNvSpPr txBox="1"/>
          <p:nvPr/>
        </p:nvSpPr>
        <p:spPr>
          <a:xfrm>
            <a:off x="2141567" y="5717052"/>
            <a:ext cx="7908865" cy="261610"/>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Desde 2019 ha aumentado la proporción de colegiados que trabajan en otra actividad hasta el 9,4%</a:t>
            </a:r>
          </a:p>
        </p:txBody>
      </p:sp>
      <p:sp>
        <p:nvSpPr>
          <p:cNvPr id="39" name="Text Box 4"/>
          <p:cNvSpPr txBox="1">
            <a:spLocks noChangeArrowheads="1"/>
          </p:cNvSpPr>
          <p:nvPr/>
        </p:nvSpPr>
        <p:spPr bwMode="auto">
          <a:xfrm>
            <a:off x="2805507" y="2185968"/>
            <a:ext cx="1892270"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SITUACIÓN LABORAL</a:t>
            </a:r>
          </a:p>
        </p:txBody>
      </p:sp>
      <p:graphicFrame>
        <p:nvGraphicFramePr>
          <p:cNvPr id="41" name="Object 48"/>
          <p:cNvGraphicFramePr>
            <a:graphicFrameLocks noChangeAspect="1"/>
          </p:cNvGraphicFramePr>
          <p:nvPr>
            <p:extLst>
              <p:ext uri="{D42A27DB-BD31-4B8C-83A1-F6EECF244321}">
                <p14:modId xmlns:p14="http://schemas.microsoft.com/office/powerpoint/2010/main" val="1245224296"/>
              </p:ext>
            </p:extLst>
          </p:nvPr>
        </p:nvGraphicFramePr>
        <p:xfrm>
          <a:off x="1608158" y="2754828"/>
          <a:ext cx="3346919" cy="2788861"/>
        </p:xfrm>
        <a:graphic>
          <a:graphicData uri="http://schemas.openxmlformats.org/drawingml/2006/chart">
            <c:chart xmlns:c="http://schemas.openxmlformats.org/drawingml/2006/chart" xmlns:r="http://schemas.openxmlformats.org/officeDocument/2006/relationships" r:id="rId2"/>
          </a:graphicData>
        </a:graphic>
      </p:graphicFrame>
      <p:sp>
        <p:nvSpPr>
          <p:cNvPr id="17" name="Text Box 4"/>
          <p:cNvSpPr txBox="1">
            <a:spLocks noChangeArrowheads="1"/>
          </p:cNvSpPr>
          <p:nvPr/>
        </p:nvSpPr>
        <p:spPr bwMode="auto">
          <a:xfrm>
            <a:off x="2927905" y="2477934"/>
            <a:ext cx="1647473" cy="3693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Total 2019 (809). </a:t>
            </a:r>
          </a:p>
          <a:p>
            <a:pPr algn="ctr"/>
            <a:r>
              <a:rPr lang="es-ES" sz="900" dirty="0"/>
              <a:t>Base Toral 2021 (807)</a:t>
            </a:r>
          </a:p>
        </p:txBody>
      </p:sp>
      <p:sp>
        <p:nvSpPr>
          <p:cNvPr id="11" name="11 CuadroTexto">
            <a:extLst>
              <a:ext uri="{FF2B5EF4-FFF2-40B4-BE49-F238E27FC236}">
                <a16:creationId xmlns:a16="http://schemas.microsoft.com/office/drawing/2014/main" id="{C9F6AD0C-09FD-49F4-A513-3B63A14117F3}"/>
              </a:ext>
            </a:extLst>
          </p:cNvPr>
          <p:cNvSpPr txBox="1"/>
          <p:nvPr/>
        </p:nvSpPr>
        <p:spPr>
          <a:xfrm>
            <a:off x="5367712" y="6266584"/>
            <a:ext cx="1673397"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Subida significativa vs 2019</a:t>
            </a:r>
          </a:p>
        </p:txBody>
      </p:sp>
      <p:pic>
        <p:nvPicPr>
          <p:cNvPr id="12" name="Gráfico 11" descr="Círculo con flecha a la izquierda">
            <a:extLst>
              <a:ext uri="{FF2B5EF4-FFF2-40B4-BE49-F238E27FC236}">
                <a16:creationId xmlns:a16="http://schemas.microsoft.com/office/drawing/2014/main" id="{0B213CC7-E3C4-45D2-A9E3-FDD3C1967D23}"/>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5070012" y="6225457"/>
            <a:ext cx="297701" cy="297701"/>
          </a:xfrm>
          <a:prstGeom prst="rect">
            <a:avLst/>
          </a:prstGeom>
        </p:spPr>
      </p:pic>
      <p:pic>
        <p:nvPicPr>
          <p:cNvPr id="15" name="Gráfico 27" descr="Círculo con flecha a la izquierda">
            <a:extLst>
              <a:ext uri="{FF2B5EF4-FFF2-40B4-BE49-F238E27FC236}">
                <a16:creationId xmlns:a16="http://schemas.microsoft.com/office/drawing/2014/main" id="{34FC8382-E0CD-4651-97BB-8796E2F1DA9F}"/>
              </a:ext>
            </a:extLst>
          </p:cNvPr>
          <p:cNvPicPr>
            <a:picLocks noChangeAspect="1"/>
          </p:cNvPicPr>
          <p:nvPr/>
        </p:nvPicPr>
        <p:blipFill>
          <a:blip r:embed="rId5" cstate="email">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6200000">
            <a:off x="5070011" y="6523158"/>
            <a:ext cx="297701" cy="297701"/>
          </a:xfrm>
          <a:prstGeom prst="rect">
            <a:avLst/>
          </a:prstGeom>
        </p:spPr>
      </p:pic>
      <p:sp>
        <p:nvSpPr>
          <p:cNvPr id="16" name="11 CuadroTexto">
            <a:extLst>
              <a:ext uri="{FF2B5EF4-FFF2-40B4-BE49-F238E27FC236}">
                <a16:creationId xmlns:a16="http://schemas.microsoft.com/office/drawing/2014/main" id="{737FC420-B3A2-4E4D-99B2-89533BB233FC}"/>
              </a:ext>
            </a:extLst>
          </p:cNvPr>
          <p:cNvSpPr txBox="1"/>
          <p:nvPr/>
        </p:nvSpPr>
        <p:spPr>
          <a:xfrm>
            <a:off x="5367712" y="6564285"/>
            <a:ext cx="1811545"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Descenso significativo vs 2019</a:t>
            </a:r>
          </a:p>
        </p:txBody>
      </p:sp>
      <p:pic>
        <p:nvPicPr>
          <p:cNvPr id="18" name="Gráfico 17" descr="Círculo con flecha a la izquierda">
            <a:extLst>
              <a:ext uri="{FF2B5EF4-FFF2-40B4-BE49-F238E27FC236}">
                <a16:creationId xmlns:a16="http://schemas.microsoft.com/office/drawing/2014/main" id="{BAC00D1B-DD5E-4C39-A2C6-4BBDD00B7693}"/>
              </a:ext>
            </a:extLst>
          </p:cNvPr>
          <p:cNvPicPr>
            <a:picLocks noChangeAspect="1"/>
          </p:cNvPicPr>
          <p:nvPr/>
        </p:nvPicPr>
        <p:blipFill>
          <a:blip r:embed="rId3" cstate="email">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5400000">
            <a:off x="4426527" y="4149258"/>
            <a:ext cx="297701" cy="297701"/>
          </a:xfrm>
          <a:prstGeom prst="rect">
            <a:avLst/>
          </a:prstGeom>
        </p:spPr>
      </p:pic>
      <p:sp>
        <p:nvSpPr>
          <p:cNvPr id="19" name="Text Box 4">
            <a:extLst>
              <a:ext uri="{FF2B5EF4-FFF2-40B4-BE49-F238E27FC236}">
                <a16:creationId xmlns:a16="http://schemas.microsoft.com/office/drawing/2014/main" id="{A73AB7A4-E37E-4E44-BAD4-F8A3593030DB}"/>
              </a:ext>
            </a:extLst>
          </p:cNvPr>
          <p:cNvSpPr txBox="1">
            <a:spLocks noChangeArrowheads="1"/>
          </p:cNvSpPr>
          <p:nvPr/>
        </p:nvSpPr>
        <p:spPr bwMode="auto">
          <a:xfrm>
            <a:off x="7834701" y="2118789"/>
            <a:ext cx="2505041" cy="415498"/>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TIPO ACTIVIDAD LABORAL DISTINTA QUE ODONTÓLOGO</a:t>
            </a:r>
          </a:p>
        </p:txBody>
      </p:sp>
      <p:sp>
        <p:nvSpPr>
          <p:cNvPr id="20" name="Text Box 4">
            <a:extLst>
              <a:ext uri="{FF2B5EF4-FFF2-40B4-BE49-F238E27FC236}">
                <a16:creationId xmlns:a16="http://schemas.microsoft.com/office/drawing/2014/main" id="{53F18EB8-ADEA-421B-9F23-20E063ADE4E4}"/>
              </a:ext>
            </a:extLst>
          </p:cNvPr>
          <p:cNvSpPr txBox="1">
            <a:spLocks noChangeArrowheads="1"/>
          </p:cNvSpPr>
          <p:nvPr/>
        </p:nvSpPr>
        <p:spPr bwMode="auto">
          <a:xfrm>
            <a:off x="7991333" y="2436764"/>
            <a:ext cx="2242626" cy="369332"/>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Trabaja en otra actividad  2021 (23)</a:t>
            </a:r>
          </a:p>
          <a:p>
            <a:pPr algn="ctr"/>
            <a:r>
              <a:rPr lang="es-ES" sz="900" dirty="0"/>
              <a:t>MUESTRA REDUCIDA</a:t>
            </a:r>
          </a:p>
        </p:txBody>
      </p:sp>
      <p:graphicFrame>
        <p:nvGraphicFramePr>
          <p:cNvPr id="22" name="Object 48">
            <a:extLst>
              <a:ext uri="{FF2B5EF4-FFF2-40B4-BE49-F238E27FC236}">
                <a16:creationId xmlns:a16="http://schemas.microsoft.com/office/drawing/2014/main" id="{3442FD57-2BA2-4DCF-971C-8E0D411BE1D1}"/>
              </a:ext>
            </a:extLst>
          </p:cNvPr>
          <p:cNvGraphicFramePr>
            <a:graphicFrameLocks noChangeAspect="1"/>
          </p:cNvGraphicFramePr>
          <p:nvPr>
            <p:extLst>
              <p:ext uri="{D42A27DB-BD31-4B8C-83A1-F6EECF244321}">
                <p14:modId xmlns:p14="http://schemas.microsoft.com/office/powerpoint/2010/main" val="2902577899"/>
              </p:ext>
            </p:extLst>
          </p:nvPr>
        </p:nvGraphicFramePr>
        <p:xfrm>
          <a:off x="6797040" y="2754828"/>
          <a:ext cx="3542702" cy="2612301"/>
        </p:xfrm>
        <a:graphic>
          <a:graphicData uri="http://schemas.openxmlformats.org/drawingml/2006/chart">
            <c:chart xmlns:c="http://schemas.openxmlformats.org/drawingml/2006/chart" xmlns:r="http://schemas.openxmlformats.org/officeDocument/2006/relationships" r:id="rId7"/>
          </a:graphicData>
        </a:graphic>
      </p:graphicFrame>
      <p:cxnSp>
        <p:nvCxnSpPr>
          <p:cNvPr id="3" name="Conector recto de flecha 2">
            <a:extLst>
              <a:ext uri="{FF2B5EF4-FFF2-40B4-BE49-F238E27FC236}">
                <a16:creationId xmlns:a16="http://schemas.microsoft.com/office/drawing/2014/main" id="{8139913C-AC7E-40E0-9CCD-7CC5B413E86A}"/>
              </a:ext>
            </a:extLst>
          </p:cNvPr>
          <p:cNvCxnSpPr>
            <a:cxnSpLocks/>
          </p:cNvCxnSpPr>
          <p:nvPr/>
        </p:nvCxnSpPr>
        <p:spPr>
          <a:xfrm>
            <a:off x="5243309" y="4149258"/>
            <a:ext cx="1724021" cy="0"/>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9198550"/>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CuadroTexto"/>
          <p:cNvSpPr txBox="1"/>
          <p:nvPr/>
        </p:nvSpPr>
        <p:spPr>
          <a:xfrm>
            <a:off x="1919536" y="1248626"/>
            <a:ext cx="7718561" cy="369332"/>
          </a:xfrm>
          <a:prstGeom prst="rect">
            <a:avLst/>
          </a:prstGeom>
          <a:noFill/>
        </p:spPr>
        <p:txBody>
          <a:bodyPr wrap="square" rtlCol="0">
            <a:spAutoFit/>
          </a:bodyPr>
          <a:lstStyle>
            <a:defPPr>
              <a:defRPr lang="es-ES"/>
            </a:defPPr>
            <a:lvl1pPr>
              <a:defRPr sz="4000">
                <a:solidFill>
                  <a:srgbClr val="C00000"/>
                </a:solidFill>
                <a:latin typeface="Gisha" pitchFamily="34" charset="-79"/>
                <a:cs typeface="Gisha" pitchFamily="34" charset="-79"/>
              </a:defRPr>
            </a:lvl1pPr>
          </a:lstStyle>
          <a:p>
            <a:r>
              <a:rPr lang="en-US" sz="1800" u="sng" dirty="0"/>
              <a:t>SITUACIÓN LABORAL</a:t>
            </a:r>
          </a:p>
        </p:txBody>
      </p:sp>
      <p:sp>
        <p:nvSpPr>
          <p:cNvPr id="6" name="Título 5">
            <a:extLst>
              <a:ext uri="{FF2B5EF4-FFF2-40B4-BE49-F238E27FC236}">
                <a16:creationId xmlns:a16="http://schemas.microsoft.com/office/drawing/2014/main" id="{49777FF4-614A-455A-8099-40ACA285A3FE}"/>
              </a:ext>
            </a:extLst>
          </p:cNvPr>
          <p:cNvSpPr>
            <a:spLocks noGrp="1"/>
          </p:cNvSpPr>
          <p:nvPr>
            <p:ph type="title"/>
          </p:nvPr>
        </p:nvSpPr>
        <p:spPr>
          <a:xfrm>
            <a:off x="4162509" y="481184"/>
            <a:ext cx="3866982" cy="339561"/>
          </a:xfrm>
        </p:spPr>
        <p:txBody>
          <a:bodyPr>
            <a:normAutofit fontScale="90000"/>
          </a:bodyPr>
          <a:lstStyle/>
          <a:p>
            <a:r>
              <a:rPr lang="es-ES" dirty="0"/>
              <a:t>SITUACIÓN LABORAL ACTUAL</a:t>
            </a:r>
          </a:p>
        </p:txBody>
      </p:sp>
      <p:sp>
        <p:nvSpPr>
          <p:cNvPr id="10" name="CuadroTexto 9"/>
          <p:cNvSpPr txBox="1"/>
          <p:nvPr/>
        </p:nvSpPr>
        <p:spPr>
          <a:xfrm>
            <a:off x="1919536" y="1581361"/>
            <a:ext cx="8488582" cy="400110"/>
          </a:xfrm>
          <a:prstGeom prst="rect">
            <a:avLst/>
          </a:prstGeom>
          <a:noFill/>
        </p:spPr>
        <p:txBody>
          <a:bodyPr wrap="square" rtlCol="0">
            <a:spAutoFit/>
          </a:bodyPr>
          <a:lstStyle/>
          <a:p>
            <a:r>
              <a:rPr lang="es-ES" sz="1000" i="1" dirty="0">
                <a:latin typeface="Gisha" panose="020B0502040204020203" pitchFamily="34" charset="-79"/>
                <a:cs typeface="Gisha" panose="020B0502040204020203" pitchFamily="34" charset="-79"/>
              </a:rPr>
              <a:t>P11. ¿Cuál es su situación laboral en la actualidad? </a:t>
            </a:r>
            <a:br>
              <a:rPr lang="es-ES" sz="1000" i="1" dirty="0">
                <a:latin typeface="Gisha" panose="020B0502040204020203" pitchFamily="34" charset="-79"/>
                <a:cs typeface="Gisha" panose="020B0502040204020203" pitchFamily="34" charset="-79"/>
              </a:rPr>
            </a:br>
            <a:r>
              <a:rPr lang="es-ES" sz="1000" i="1" dirty="0">
                <a:latin typeface="Gisha" panose="020B0502040204020203" pitchFamily="34" charset="-79"/>
                <a:cs typeface="Gisha" panose="020B0502040204020203" pitchFamily="34" charset="-79"/>
              </a:rPr>
              <a:t>P13. Dígame ¿tiene usted en la actualidad más de un puesto de trabajo remunerado como odontólogo?</a:t>
            </a:r>
          </a:p>
        </p:txBody>
      </p:sp>
      <p:sp>
        <p:nvSpPr>
          <p:cNvPr id="21" name="CuadroTexto 20"/>
          <p:cNvSpPr txBox="1"/>
          <p:nvPr/>
        </p:nvSpPr>
        <p:spPr>
          <a:xfrm>
            <a:off x="2141567" y="5609374"/>
            <a:ext cx="7908865" cy="261610"/>
          </a:xfrm>
          <a:prstGeom prst="rect">
            <a:avLst/>
          </a:prstGeom>
          <a:noFill/>
        </p:spPr>
        <p:txBody>
          <a:bodyPr wrap="square" rtlCol="0">
            <a:spAutoFit/>
          </a:bodyPr>
          <a:lstStyle/>
          <a:p>
            <a:pPr algn="just"/>
            <a:r>
              <a:rPr lang="es-ES" sz="1100" dirty="0">
                <a:latin typeface="Gisha" panose="020B0502040204020203" pitchFamily="34" charset="-79"/>
                <a:cs typeface="Gisha" panose="020B0502040204020203" pitchFamily="34" charset="-79"/>
              </a:rPr>
              <a:t>El pluriempleo como odontólogo es similar al observado en 2019, al alcanzar al 57,6% de los colegiados</a:t>
            </a:r>
          </a:p>
        </p:txBody>
      </p:sp>
      <p:sp>
        <p:nvSpPr>
          <p:cNvPr id="11" name="Text Box 4"/>
          <p:cNvSpPr txBox="1">
            <a:spLocks noChangeArrowheads="1"/>
          </p:cNvSpPr>
          <p:nvPr/>
        </p:nvSpPr>
        <p:spPr bwMode="auto">
          <a:xfrm>
            <a:off x="4801371" y="2202090"/>
            <a:ext cx="2724912"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MÁS DE UN PUESTO DE TRABAJO</a:t>
            </a:r>
          </a:p>
        </p:txBody>
      </p:sp>
      <p:sp>
        <p:nvSpPr>
          <p:cNvPr id="12" name="Text Box 4"/>
          <p:cNvSpPr txBox="1">
            <a:spLocks noChangeArrowheads="1"/>
          </p:cNvSpPr>
          <p:nvPr/>
        </p:nvSpPr>
        <p:spPr bwMode="auto">
          <a:xfrm>
            <a:off x="5042514" y="2510804"/>
            <a:ext cx="2242626" cy="646331"/>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sz="900" dirty="0"/>
              <a:t>Base Trabaja como odontólogo 2019 (761).</a:t>
            </a:r>
          </a:p>
          <a:p>
            <a:pPr algn="ctr"/>
            <a:r>
              <a:rPr lang="es-ES" sz="900" dirty="0"/>
              <a:t>Base Trabaja como odontólogo 2021</a:t>
            </a:r>
          </a:p>
          <a:p>
            <a:pPr algn="ctr"/>
            <a:r>
              <a:rPr lang="es-ES" sz="900" dirty="0"/>
              <a:t>(748)</a:t>
            </a:r>
          </a:p>
        </p:txBody>
      </p:sp>
      <p:graphicFrame>
        <p:nvGraphicFramePr>
          <p:cNvPr id="15" name="Gráfico 14"/>
          <p:cNvGraphicFramePr/>
          <p:nvPr/>
        </p:nvGraphicFramePr>
        <p:xfrm>
          <a:off x="6654325" y="2926464"/>
          <a:ext cx="3481830" cy="239233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Gráfico 17">
            <a:extLst>
              <a:ext uri="{FF2B5EF4-FFF2-40B4-BE49-F238E27FC236}">
                <a16:creationId xmlns:a16="http://schemas.microsoft.com/office/drawing/2014/main" id="{D74142E3-0C33-4ECB-A041-4F197DD19EA4}"/>
              </a:ext>
            </a:extLst>
          </p:cNvPr>
          <p:cNvGraphicFramePr/>
          <p:nvPr>
            <p:extLst>
              <p:ext uri="{D42A27DB-BD31-4B8C-83A1-F6EECF244321}">
                <p14:modId xmlns:p14="http://schemas.microsoft.com/office/powerpoint/2010/main" val="4122397780"/>
              </p:ext>
            </p:extLst>
          </p:nvPr>
        </p:nvGraphicFramePr>
        <p:xfrm>
          <a:off x="2191502" y="2853530"/>
          <a:ext cx="3481830" cy="2392331"/>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 Box 4">
            <a:extLst>
              <a:ext uri="{FF2B5EF4-FFF2-40B4-BE49-F238E27FC236}">
                <a16:creationId xmlns:a16="http://schemas.microsoft.com/office/drawing/2014/main" id="{364AB385-FAD2-4D62-B5A1-D3ED58DF7C3F}"/>
              </a:ext>
            </a:extLst>
          </p:cNvPr>
          <p:cNvSpPr txBox="1">
            <a:spLocks noChangeArrowheads="1"/>
          </p:cNvSpPr>
          <p:nvPr/>
        </p:nvSpPr>
        <p:spPr bwMode="auto">
          <a:xfrm>
            <a:off x="2909101" y="2726572"/>
            <a:ext cx="1892270"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2019</a:t>
            </a:r>
          </a:p>
        </p:txBody>
      </p:sp>
      <p:sp>
        <p:nvSpPr>
          <p:cNvPr id="20" name="Text Box 4">
            <a:extLst>
              <a:ext uri="{FF2B5EF4-FFF2-40B4-BE49-F238E27FC236}">
                <a16:creationId xmlns:a16="http://schemas.microsoft.com/office/drawing/2014/main" id="{70F2C967-DDA0-4FD4-9509-D739A0C5B9B6}"/>
              </a:ext>
            </a:extLst>
          </p:cNvPr>
          <p:cNvSpPr txBox="1">
            <a:spLocks noChangeArrowheads="1"/>
          </p:cNvSpPr>
          <p:nvPr/>
        </p:nvSpPr>
        <p:spPr bwMode="auto">
          <a:xfrm>
            <a:off x="7449105" y="2799506"/>
            <a:ext cx="1892270" cy="253916"/>
          </a:xfrm>
          <a:prstGeom prst="rect">
            <a:avLst/>
          </a:prstGeom>
          <a:noFill/>
        </p:spPr>
        <p:txBody>
          <a:bodyPr wrap="square" rtlCol="0">
            <a:spAutoFit/>
          </a:bodyPr>
          <a:lstStyle>
            <a:defPPr>
              <a:defRPr lang="es-ES"/>
            </a:defPPr>
            <a:lvl1pPr>
              <a:defRPr sz="1050" i="1">
                <a:latin typeface="Gisha" panose="020B0502040204020203" pitchFamily="34" charset="-79"/>
                <a:cs typeface="Gisha" panose="020B0502040204020203" pitchFamily="34" charset="-79"/>
              </a:defRPr>
            </a:lvl1pPr>
          </a:lstStyle>
          <a:p>
            <a:pPr algn="ctr"/>
            <a:r>
              <a:rPr lang="es-ES" b="1" i="0" dirty="0">
                <a:cs typeface="Gisha" panose="020B0502040204020203"/>
              </a:rPr>
              <a:t>2021</a:t>
            </a:r>
          </a:p>
        </p:txBody>
      </p:sp>
      <p:sp>
        <p:nvSpPr>
          <p:cNvPr id="16" name="11 CuadroTexto">
            <a:extLst>
              <a:ext uri="{FF2B5EF4-FFF2-40B4-BE49-F238E27FC236}">
                <a16:creationId xmlns:a16="http://schemas.microsoft.com/office/drawing/2014/main" id="{ACAF76CF-3804-4439-97F5-1C2559FB6611}"/>
              </a:ext>
            </a:extLst>
          </p:cNvPr>
          <p:cNvSpPr txBox="1"/>
          <p:nvPr/>
        </p:nvSpPr>
        <p:spPr>
          <a:xfrm>
            <a:off x="5367712" y="6266584"/>
            <a:ext cx="1673397"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Subida significativa vs 2019</a:t>
            </a:r>
          </a:p>
        </p:txBody>
      </p:sp>
      <p:pic>
        <p:nvPicPr>
          <p:cNvPr id="17" name="Gráfico 16" descr="Círculo con flecha a la izquierda">
            <a:extLst>
              <a:ext uri="{FF2B5EF4-FFF2-40B4-BE49-F238E27FC236}">
                <a16:creationId xmlns:a16="http://schemas.microsoft.com/office/drawing/2014/main" id="{770F60A6-D402-45F9-A692-E0217B38D849}"/>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5400000">
            <a:off x="5070012" y="6225457"/>
            <a:ext cx="297701" cy="297701"/>
          </a:xfrm>
          <a:prstGeom prst="rect">
            <a:avLst/>
          </a:prstGeom>
        </p:spPr>
      </p:pic>
      <p:pic>
        <p:nvPicPr>
          <p:cNvPr id="22" name="Gráfico 27" descr="Círculo con flecha a la izquierda">
            <a:extLst>
              <a:ext uri="{FF2B5EF4-FFF2-40B4-BE49-F238E27FC236}">
                <a16:creationId xmlns:a16="http://schemas.microsoft.com/office/drawing/2014/main" id="{34FE8E76-F41C-440E-97B6-F7B5997CABC7}"/>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16200000">
            <a:off x="5070011" y="6523158"/>
            <a:ext cx="297701" cy="297701"/>
          </a:xfrm>
          <a:prstGeom prst="rect">
            <a:avLst/>
          </a:prstGeom>
        </p:spPr>
      </p:pic>
      <p:sp>
        <p:nvSpPr>
          <p:cNvPr id="23" name="11 CuadroTexto">
            <a:extLst>
              <a:ext uri="{FF2B5EF4-FFF2-40B4-BE49-F238E27FC236}">
                <a16:creationId xmlns:a16="http://schemas.microsoft.com/office/drawing/2014/main" id="{3E179866-B95E-4BA3-B0E4-0DBFE00830C5}"/>
              </a:ext>
            </a:extLst>
          </p:cNvPr>
          <p:cNvSpPr txBox="1"/>
          <p:nvPr/>
        </p:nvSpPr>
        <p:spPr>
          <a:xfrm>
            <a:off x="5367712" y="6564285"/>
            <a:ext cx="1811545" cy="215444"/>
          </a:xfrm>
          <a:prstGeom prst="rect">
            <a:avLst/>
          </a:prstGeom>
          <a:noFill/>
        </p:spPr>
        <p:txBody>
          <a:bodyPr wrap="square" rtlCol="0">
            <a:spAutoFit/>
          </a:bodyPr>
          <a:lstStyle/>
          <a:p>
            <a:pPr algn="just"/>
            <a:r>
              <a:rPr lang="es-ES_tradnl" sz="800" i="1" dirty="0">
                <a:latin typeface="Segoe UI" panose="020B0502040204020203" pitchFamily="34" charset="0"/>
                <a:cs typeface="Segoe UI" panose="020B0502040204020203" pitchFamily="34" charset="0"/>
              </a:rPr>
              <a:t>Descenso significativo vs 2019</a:t>
            </a:r>
          </a:p>
        </p:txBody>
      </p:sp>
    </p:spTree>
    <p:extLst>
      <p:ext uri="{BB962C8B-B14F-4D97-AF65-F5344CB8AC3E}">
        <p14:creationId xmlns:p14="http://schemas.microsoft.com/office/powerpoint/2010/main" val="702968252"/>
      </p:ext>
    </p:extLst>
  </p:cSld>
  <p:clrMapOvr>
    <a:masterClrMapping/>
  </p:clrMapOvr>
  <p:transition/>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283D5067C4A4D148BFF5C38A228757E1" ma:contentTypeVersion="2" ma:contentTypeDescription="Crear nuevo documento." ma:contentTypeScope="" ma:versionID="7ee93e2b65b73859e721acf295fecf1b">
  <xsd:schema xmlns:xsd="http://www.w3.org/2001/XMLSchema" xmlns:xs="http://www.w3.org/2001/XMLSchema" xmlns:p="http://schemas.microsoft.com/office/2006/metadata/properties" xmlns:ns3="26e5a335-4f70-4e68-acc4-b2d913c6a8a0" targetNamespace="http://schemas.microsoft.com/office/2006/metadata/properties" ma:root="true" ma:fieldsID="d37808413bbf9038f8c9ebf56a874d58" ns3:_="">
    <xsd:import namespace="26e5a335-4f70-4e68-acc4-b2d913c6a8a0"/>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6e5a335-4f70-4e68-acc4-b2d913c6a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4533331-574F-44EB-9F5D-7D1BFE84262E}">
  <ds:schemaRefs>
    <ds:schemaRef ds:uri="http://schemas.microsoft.com/office/2006/documentManagement/types"/>
    <ds:schemaRef ds:uri="http://schemas.openxmlformats.org/package/2006/metadata/core-properties"/>
    <ds:schemaRef ds:uri="http://purl.org/dc/terms/"/>
    <ds:schemaRef ds:uri="http://purl.org/dc/elements/1.1/"/>
    <ds:schemaRef ds:uri="http://schemas.microsoft.com/office/2006/metadata/properties"/>
    <ds:schemaRef ds:uri="http://purl.org/dc/dcmitype/"/>
    <ds:schemaRef ds:uri="http://schemas.microsoft.com/office/infopath/2007/PartnerControls"/>
    <ds:schemaRef ds:uri="26e5a335-4f70-4e68-acc4-b2d913c6a8a0"/>
    <ds:schemaRef ds:uri="http://www.w3.org/XML/1998/namespace"/>
  </ds:schemaRefs>
</ds:datastoreItem>
</file>

<file path=customXml/itemProps2.xml><?xml version="1.0" encoding="utf-8"?>
<ds:datastoreItem xmlns:ds="http://schemas.openxmlformats.org/officeDocument/2006/customXml" ds:itemID="{A6C43EDF-C0AC-490C-8FE5-F75EAC7280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6e5a335-4f70-4e68-acc4-b2d913c6a8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125F0D3-6076-41D6-BEC5-2D3B61B98FF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1160</TotalTime>
  <Words>3419</Words>
  <Application>Microsoft Office PowerPoint</Application>
  <PresentationFormat>Panorámica</PresentationFormat>
  <Paragraphs>402</Paragraphs>
  <Slides>47</Slides>
  <Notes>6</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47</vt:i4>
      </vt:variant>
    </vt:vector>
  </HeadingPairs>
  <TitlesOfParts>
    <vt:vector size="56" baseType="lpstr">
      <vt:lpstr>Arial</vt:lpstr>
      <vt:lpstr>Arial Narrow</vt:lpstr>
      <vt:lpstr>Calibri</vt:lpstr>
      <vt:lpstr>Calibri Light</vt:lpstr>
      <vt:lpstr>Gisha</vt:lpstr>
      <vt:lpstr>Segoe UI</vt:lpstr>
      <vt:lpstr>Segoe UI Light</vt:lpstr>
      <vt:lpstr>Univers</vt:lpstr>
      <vt:lpstr>Tema de Office</vt:lpstr>
      <vt:lpstr>           Estudio realizado por DYM COEM E21159 </vt:lpstr>
      <vt:lpstr>Presentación de PowerPoint</vt:lpstr>
      <vt:lpstr>FICHA TÉCNICA</vt:lpstr>
      <vt:lpstr>Presentación de PowerPoint</vt:lpstr>
      <vt:lpstr>PERFIL ACADÉMICO</vt:lpstr>
      <vt:lpstr>PERFIL ACADÉMICO</vt:lpstr>
      <vt:lpstr>Presentación de PowerPoint</vt:lpstr>
      <vt:lpstr>SITUACIÓN LABORAL ACTUAL</vt:lpstr>
      <vt:lpstr>SITUACIÓN LABORAL ACTUAL</vt:lpstr>
      <vt:lpstr>SITUACIÓN LABORAL ACTUAL</vt:lpstr>
      <vt:lpstr>SITUACIÓN LABORAL ACTUAL</vt:lpstr>
      <vt:lpstr>SITUACIÓN LABORAL ACTUAL</vt:lpstr>
      <vt:lpstr>SITUACIÓN LABORAL ACTUAL</vt:lpstr>
      <vt:lpstr>SITUACIÓN LABORAL ACTUAL</vt:lpstr>
      <vt:lpstr>SITUACIÓN LABORAL ACTUAL</vt:lpstr>
      <vt:lpstr>SITUACIÓN LABORAL ACTUAL</vt:lpstr>
      <vt:lpstr>SITUACIÓN LABORAL ACTUAL</vt:lpstr>
      <vt:lpstr>SITUACIÓN LABORAL ACTUAL</vt:lpstr>
      <vt:lpstr>Presentación de PowerPoint</vt:lpstr>
      <vt:lpstr>ESPECIALIDADES Y ATRIBUCIONES</vt:lpstr>
      <vt:lpstr>ESPECIALIDADES Y ATRIBUCIONES</vt:lpstr>
      <vt:lpstr>ESPECIALIDADES Y ATRIBUCIONES</vt:lpstr>
      <vt:lpstr>ESPECIALIDADES Y ATRIBUCIONES</vt:lpstr>
      <vt:lpstr>ESPECIALIDADES Y ATRIBUCIONES  </vt:lpstr>
      <vt:lpstr>Presentación de PowerPoint</vt:lpstr>
      <vt:lpstr>NUEVAS TECNOLOGÍAS</vt:lpstr>
      <vt:lpstr>NUEVAS TECNOLOGÍAS</vt:lpstr>
      <vt:lpstr>Presentación de PowerPoint</vt:lpstr>
      <vt:lpstr>ACTITUDES Y EXPECTATIVAS</vt:lpstr>
      <vt:lpstr>ACTITUDES Y EXPECTATIVAS</vt:lpstr>
      <vt:lpstr>ACTITUDES Y EXPECTATIVAS</vt:lpstr>
      <vt:lpstr>ACTITUDES Y EXPECTATIVAS</vt:lpstr>
      <vt:lpstr>ACTITUDES Y EXPECTATIVAS</vt:lpstr>
      <vt:lpstr>Presentación de PowerPoint</vt:lpstr>
      <vt:lpstr>COLEGIO DE ODONTÓLOGOS  Y ESTOMATÓLOGOS</vt:lpstr>
      <vt:lpstr>COLEGIO DE ODONTÓLOGOS  Y ESTOMATÓLOGOS</vt:lpstr>
      <vt:lpstr>COLEGIO DE ODONTÓLOGOS  Y ESTOMATÓLOGOS</vt:lpstr>
      <vt:lpstr>COLEGIO DE ODONTÓLOGOS  Y ESTOMATÓLOGOS</vt:lpstr>
      <vt:lpstr>COLEGIO DE  ODONTÓLOGOS  Y ESTOMATÓLOGOS</vt:lpstr>
      <vt:lpstr>COLEGIO DE ODONTÓLOGOS  Y ESTOMATÓLOGOS</vt:lpstr>
      <vt:lpstr>Presentación de PowerPoint</vt:lpstr>
      <vt:lpstr>SITUACION LABORAL</vt:lpstr>
      <vt:lpstr>ESPECIALIDADES Y ATRIBUCIONES</vt:lpstr>
      <vt:lpstr>NUEVAS TECNOLOGÍAS</vt:lpstr>
      <vt:lpstr>ACTITUDES Y EXPECTATIVAS</vt:lpstr>
      <vt:lpstr>COLEGIO DE ODONTÓLOGOS  Y ESTOMATÓLOGOS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Aitor Llorente</dc:creator>
  <cp:lastModifiedBy>luciano.miguel@uam.es</cp:lastModifiedBy>
  <cp:revision>113</cp:revision>
  <dcterms:created xsi:type="dcterms:W3CDTF">2021-11-30T10:44:08Z</dcterms:created>
  <dcterms:modified xsi:type="dcterms:W3CDTF">2022-02-02T11:59:02Z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0x010100283D5067C4A4D148BFF5C38A228757E1</vt:lpwstr>
  </property>
</Properties>
</file>