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4" r:id="rId5"/>
    <p:sldId id="270" r:id="rId6"/>
    <p:sldId id="265" r:id="rId7"/>
    <p:sldId id="266" r:id="rId8"/>
    <p:sldId id="267" r:id="rId9"/>
    <p:sldId id="261" r:id="rId10"/>
    <p:sldId id="271" r:id="rId11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5"/>
    <p:restoredTop sz="94701"/>
  </p:normalViewPr>
  <p:slideViewPr>
    <p:cSldViewPr snapToGrid="0" snapToObjects="1">
      <p:cViewPr varScale="1">
        <p:scale>
          <a:sx n="110" d="100"/>
          <a:sy n="110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8C80-B97F-B143-9161-13606939A796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812B-F22A-0044-B21A-43B10A82FA9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304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03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6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33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996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98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32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812B-F22A-0044-B21A-43B10A82FA9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6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2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6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34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823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626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22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745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422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26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3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4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1A74-E1A1-EC48-9696-3C86CF215015}" type="datetimeFigureOut">
              <a:rPr lang="es-ES_tradnl" smtClean="0"/>
              <a:t>24/04/2018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3D68-2B2D-5943-8DE8-64070B0A16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88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drid.es/UnidadesDescentralizadas/Consumo/EspecialInformativo/EspacioEmpresarios/02Inspecci%C3%B3n/Protocolo%20campa%C3%B1as%202018/Cl%C3%ADnicas%20dentales/09%20PR_ClinicasDentales2018.pdf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de.madrid.es/UnidadesDescentralizadas/Consumo/HojasReclamaciones/ficheros/HojaReclamacionesWeb.PDF" TargetMode="External"/><Relationship Id="rId4" Type="http://schemas.openxmlformats.org/officeDocument/2006/relationships/hyperlink" Target="https://sede.madrid.es/UnidadesDescentralizadas/Consumo/HojasReclamaciones/ficheros/CartelAnunciadoHojasReclamacione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778" y="1370014"/>
            <a:ext cx="2937705" cy="4406559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" y="273277"/>
            <a:ext cx="12191998" cy="1522866"/>
          </a:xfrm>
          <a:prstGeom prst="rect">
            <a:avLst/>
          </a:prstGeom>
        </p:spPr>
        <p:txBody>
          <a:bodyPr vert="horz" lIns="91440" tIns="45721" rIns="91440" bIns="45721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7101" dirty="0">
                <a:solidFill>
                  <a:srgbClr val="00B0F0"/>
                </a:solidFill>
                <a:latin typeface="+mn-lt"/>
              </a:rPr>
              <a:t>Foro de actualidad jurídica</a:t>
            </a:r>
          </a:p>
          <a:p>
            <a:r>
              <a:rPr lang="pt-BR" sz="3500" dirty="0">
                <a:solidFill>
                  <a:srgbClr val="00B0F0"/>
                </a:solidFill>
                <a:latin typeface="+mn-lt"/>
              </a:rPr>
              <a:t>24 de abril de 2018</a:t>
            </a:r>
            <a:endParaRPr lang="es-ES_tradnl" sz="35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2678976" y="2082397"/>
            <a:ext cx="8088087" cy="3984171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4" indent="-342914" algn="l">
              <a:buFont typeface="Arial" charset="0"/>
              <a:buChar char="•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Campaña de Inspección y control de Clínicas Dentales. </a:t>
            </a:r>
            <a:endParaRPr lang="es-ES_tradnl" sz="2601" dirty="0">
              <a:solidFill>
                <a:srgbClr val="00B0F0"/>
              </a:solidFill>
              <a:ea typeface="Calisto MT" charset="0"/>
              <a:cs typeface="Calisto MT" charset="0"/>
            </a:endParaRPr>
          </a:p>
          <a:p>
            <a:pPr marL="342914" indent="-342914" algn="l">
              <a:buFont typeface="Arial" charset="0"/>
              <a:buChar char="•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  <a:hlinkClick r:id="rId5"/>
              </a:rPr>
              <a:t>http</a:t>
            </a:r>
            <a:r>
              <a:rPr lang="es-ES_tradnl" sz="2601" dirty="0">
                <a:solidFill>
                  <a:srgbClr val="00B0F0"/>
                </a:solidFill>
                <a:ea typeface="Calisto MT" charset="0"/>
                <a:cs typeface="Calisto MT" charset="0"/>
                <a:hlinkClick r:id="rId5"/>
              </a:rPr>
              <a:t>://</a:t>
            </a: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  <a:hlinkClick r:id="rId5"/>
              </a:rPr>
              <a:t>www.madrid.es/UnidadesDescentralizadas/Consumo/EspecialInformativo/EspacioEmpresarios/02Inspecci%C3%B3n/Protocolo%20campa%C3%B1as%202018/Cl%C3%ADnicas%20dentales/09%20PR_ClinicasDentales2018.pdf</a:t>
            </a: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 </a:t>
            </a:r>
            <a:r>
              <a:rPr lang="es-ES_tradnl" sz="2601" dirty="0" smtClean="0">
                <a:solidFill>
                  <a:schemeClr val="bg1"/>
                </a:solidFill>
                <a:ea typeface="Calisto MT" charset="0"/>
                <a:cs typeface="Calisto MT" charset="0"/>
              </a:rPr>
              <a:t>a </a:t>
            </a:r>
            <a:r>
              <a:rPr lang="es-ES_tradnl" sz="2601" dirty="0">
                <a:solidFill>
                  <a:schemeClr val="bg1"/>
                </a:solidFill>
                <a:ea typeface="Calisto MT" charset="0"/>
                <a:cs typeface="Calisto MT" charset="0"/>
              </a:rPr>
              <a:t>preparar.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3405" y="853440"/>
            <a:ext cx="8586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Disposición adicional duodécima. Colocación o entrega de productos sanitarios a medida por un facultativo.</a:t>
            </a:r>
          </a:p>
          <a:p>
            <a:r>
              <a:rPr lang="es-ES" sz="2800" dirty="0"/>
              <a:t>La colocación o entrega de productos sanitarios a medida por un facultativo, en el ejercicio de sus atribuciones profesionales, no tendrá la consideración de dispensación, comercialización, venta, distribución, suministro o puesta en el mercado de los mismos, a los efectos de los artículos 4.1 y 111. </a:t>
            </a:r>
            <a:r>
              <a:rPr lang="es-ES" sz="2800" b="1" u="sng" dirty="0"/>
              <a:t>En todo caso, el facultativo deberá separar sus honorarios de los costes de fabricación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0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6176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endParaRPr lang="es-ES_tradnl" sz="2601" dirty="0" smtClean="0">
              <a:solidFill>
                <a:srgbClr val="00B0F0"/>
              </a:solidFill>
              <a:ea typeface="Calisto MT" charset="0"/>
              <a:cs typeface="Calisto MT" charset="0"/>
            </a:endParaRPr>
          </a:p>
          <a:p>
            <a:pPr marL="457200" indent="-457200" algn="l">
              <a:buFontTx/>
              <a:buChar char="-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Número de Policía. Ayuntamiento de Madrid.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Exhibir</a:t>
            </a:r>
            <a:r>
              <a:rPr lang="es-ES" sz="2800" dirty="0">
                <a:solidFill>
                  <a:srgbClr val="00B0F0"/>
                </a:solidFill>
              </a:rPr>
              <a:t>, en lugar bien visible al público, el documento acreditativo de </a:t>
            </a:r>
            <a:r>
              <a:rPr lang="es-ES" sz="2800" b="1" u="sng" dirty="0">
                <a:solidFill>
                  <a:srgbClr val="00B0F0"/>
                </a:solidFill>
              </a:rPr>
              <a:t>autorización</a:t>
            </a:r>
            <a:r>
              <a:rPr lang="es-ES" sz="2800" dirty="0">
                <a:solidFill>
                  <a:srgbClr val="00B0F0"/>
                </a:solidFill>
              </a:rPr>
              <a:t> de funcionamiento y de inscripción en el Registro de Centros, Servicios y Establecimientos Sanitarios, conforme a lo establecido en la Orden 348/2003, de 23 de abril, de la Consejería de Sanidad y Consumo, así como las </a:t>
            </a:r>
            <a:r>
              <a:rPr lang="es-ES" sz="2800" b="1" u="sng" dirty="0">
                <a:solidFill>
                  <a:srgbClr val="00B0F0"/>
                </a:solidFill>
              </a:rPr>
              <a:t>plantillas y relaciones de puestos de personal </a:t>
            </a:r>
            <a:r>
              <a:rPr lang="es-ES" sz="2800" b="1" u="sng" dirty="0" smtClean="0">
                <a:solidFill>
                  <a:srgbClr val="00B0F0"/>
                </a:solidFill>
              </a:rPr>
              <a:t>sanitario.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Seguro de RC (</a:t>
            </a:r>
            <a:r>
              <a:rPr lang="es-ES" sz="2800" dirty="0" err="1" smtClean="0">
                <a:solidFill>
                  <a:srgbClr val="00B0F0"/>
                </a:solidFill>
                <a:ea typeface="Calisto MT" charset="0"/>
                <a:cs typeface="Calisto MT" charset="0"/>
              </a:rPr>
              <a:t>Clínica+profesionales</a:t>
            </a:r>
            <a:r>
              <a:rPr lang="es-ES" sz="2800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). </a:t>
            </a:r>
            <a:endParaRPr lang="es-ES_tradnl" sz="2601" dirty="0">
              <a:solidFill>
                <a:srgbClr val="00B0F0"/>
              </a:solidFill>
              <a:ea typeface="Calisto MT" charset="0"/>
              <a:cs typeface="Calisto MT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6176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endParaRPr lang="es-ES_tradnl" sz="2601" dirty="0" smtClean="0">
              <a:solidFill>
                <a:srgbClr val="00B0F0"/>
              </a:solidFill>
              <a:ea typeface="Calisto MT" charset="0"/>
              <a:cs typeface="Calisto MT" charset="0"/>
            </a:endParaRPr>
          </a:p>
          <a:p>
            <a:pPr marL="457200" indent="-457200" algn="l">
              <a:buFontTx/>
              <a:buChar char="-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“Expone al público la cartera de servicios autorizados”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“Se </a:t>
            </a:r>
            <a:r>
              <a:rPr lang="es-ES" sz="2800" dirty="0">
                <a:solidFill>
                  <a:srgbClr val="00B0F0"/>
                </a:solidFill>
              </a:rPr>
              <a:t>informa sobre la titulación de los profesionales sanitarios que ejercen en la clínica y que la misma se corresponde con los servicios </a:t>
            </a:r>
            <a:r>
              <a:rPr lang="es-ES" sz="2800" dirty="0" smtClean="0">
                <a:solidFill>
                  <a:srgbClr val="00B0F0"/>
                </a:solidFill>
              </a:rPr>
              <a:t>autorizados</a:t>
            </a:r>
            <a:r>
              <a:rPr lang="es-ES" sz="2800" dirty="0">
                <a:solidFill>
                  <a:srgbClr val="00B0F0"/>
                </a:solidFill>
              </a:rPr>
              <a:t> </a:t>
            </a:r>
            <a:r>
              <a:rPr lang="es-ES" sz="2800" dirty="0" smtClean="0">
                <a:solidFill>
                  <a:srgbClr val="00B0F0"/>
                </a:solidFill>
              </a:rPr>
              <a:t>(plantilla sanitaria y relación de puestos de personal sanitario: nombre y titulación). </a:t>
            </a:r>
            <a:endParaRPr lang="es-ES" sz="2800" dirty="0">
              <a:solidFill>
                <a:srgbClr val="00B0F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s-ES" sz="2800" dirty="0">
                <a:solidFill>
                  <a:srgbClr val="00B0F0"/>
                </a:solidFill>
              </a:rPr>
              <a:t>La identificación del personal de los centros, servicios o establecimientos que deberá exhibir en lugar visible de su indumentaria</a:t>
            </a:r>
            <a:r>
              <a:rPr lang="es-ES" sz="2800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Colegiación. </a:t>
            </a:r>
          </a:p>
          <a:p>
            <a:pPr marL="457200" indent="-457200" algn="l">
              <a:buFontTx/>
              <a:buChar char="-"/>
            </a:pPr>
            <a:endParaRPr lang="es-ES" sz="2800" dirty="0">
              <a:solidFill>
                <a:srgbClr val="00B0F0"/>
              </a:solidFill>
            </a:endParaRPr>
          </a:p>
          <a:p>
            <a:pPr marL="342914" indent="-342914" algn="l">
              <a:buFont typeface="Arial" charset="0"/>
              <a:buChar char="•"/>
            </a:pPr>
            <a:r>
              <a:rPr lang="es-ES_tradnl" sz="2601" dirty="0" smtClean="0">
                <a:solidFill>
                  <a:schemeClr val="bg1"/>
                </a:solidFill>
                <a:ea typeface="Calisto MT" charset="0"/>
                <a:cs typeface="Calisto MT" charset="0"/>
              </a:rPr>
              <a:t>Campaña </a:t>
            </a:r>
            <a:r>
              <a:rPr lang="es-ES_tradnl" sz="2601" dirty="0">
                <a:solidFill>
                  <a:schemeClr val="bg1"/>
                </a:solidFill>
                <a:ea typeface="Calisto MT" charset="0"/>
                <a:cs typeface="Calisto MT" charset="0"/>
              </a:rPr>
              <a:t>de inspección de clínicas dentales por parte 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817326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Información derechos y deberes. Documento autorización CAM.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Información previa sobre el precio del tratamiento.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Listado de precios. </a:t>
            </a:r>
          </a:p>
          <a:p>
            <a:pPr algn="l"/>
            <a:r>
              <a:rPr lang="es-ES" sz="1800" dirty="0" smtClean="0">
                <a:solidFill>
                  <a:srgbClr val="FF0000"/>
                </a:solidFill>
              </a:rPr>
              <a:t>Los </a:t>
            </a:r>
            <a:r>
              <a:rPr lang="es-ES" sz="1800" dirty="0">
                <a:solidFill>
                  <a:srgbClr val="FF0000"/>
                </a:solidFill>
              </a:rPr>
              <a:t>consumidores tienen derecho a conocer, previamente, a la contratación de un servicio, el precio del mismo. Las ofertas concretas de servicios realizadas a través de soportes publicitarios y/o informativos deben incorporar el precio de los </a:t>
            </a:r>
            <a:r>
              <a:rPr lang="es-ES" sz="1800" dirty="0" smtClean="0">
                <a:solidFill>
                  <a:srgbClr val="FF0000"/>
                </a:solidFill>
              </a:rPr>
              <a:t>mismos.</a:t>
            </a:r>
          </a:p>
          <a:p>
            <a:pPr algn="l"/>
            <a:r>
              <a:rPr lang="es-ES" sz="1800" dirty="0" smtClean="0">
                <a:solidFill>
                  <a:srgbClr val="FF0000"/>
                </a:solidFill>
              </a:rPr>
              <a:t>Los </a:t>
            </a:r>
            <a:r>
              <a:rPr lang="es-ES" sz="1800" dirty="0">
                <a:solidFill>
                  <a:srgbClr val="FF0000"/>
                </a:solidFill>
              </a:rPr>
              <a:t>precios de los servicios serán expuestos al público en </a:t>
            </a:r>
            <a:r>
              <a:rPr lang="es-ES" sz="1800" dirty="0" smtClean="0">
                <a:solidFill>
                  <a:srgbClr val="FF0000"/>
                </a:solidFill>
              </a:rPr>
              <a:t>los establecimientos </a:t>
            </a:r>
            <a:r>
              <a:rPr lang="es-ES" sz="1800" dirty="0">
                <a:solidFill>
                  <a:srgbClr val="FF0000"/>
                </a:solidFill>
              </a:rPr>
              <a:t>donde se presten u oferten, mediante la exhibición de carteles perfectamente visibles y legibles o en el lugar donde efectivamente se presten, a través de un soporte escrito.</a:t>
            </a:r>
          </a:p>
          <a:p>
            <a:pPr algn="l"/>
            <a:r>
              <a:rPr lang="es-ES" sz="1800" dirty="0">
                <a:solidFill>
                  <a:srgbClr val="FF0000"/>
                </a:solidFill>
              </a:rPr>
              <a:t>La información sobre el precio incluirá la relación de los servicios ofertados, el precio de cada uno de ellos, con inclusión de toda carga o gravamen que les afecte; así como los descuentos que le sean aplicados en su caso y los suplementos o incrementos eventuales correspondientes a operaciones complementarias o especiales</a:t>
            </a:r>
            <a:r>
              <a:rPr lang="es-ES" sz="1800" dirty="0" smtClean="0">
                <a:solidFill>
                  <a:srgbClr val="FF0000"/>
                </a:solidFill>
              </a:rPr>
              <a:t>. (11.2 LCCAM)</a:t>
            </a:r>
            <a:endParaRPr lang="es-ES" sz="1800" dirty="0">
              <a:solidFill>
                <a:srgbClr val="FF0000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388" y="-824456"/>
            <a:ext cx="5935118" cy="789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6176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Aplazamiento de pagos: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Precio total que se pagará.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Precio total si pago al contado.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Número total de plazos.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Periodicidad de plazos.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Medios de pago (inexistencia de restricciones).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Publicidad: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Nº de registro (folletos, revistas, etc.).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Veracidad, carácter engañoso…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Contratos: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Existen contratos. Dos tipos (</a:t>
            </a:r>
            <a:r>
              <a:rPr lang="es-ES" dirty="0" err="1" smtClean="0">
                <a:solidFill>
                  <a:srgbClr val="00B0F0"/>
                </a:solidFill>
              </a:rPr>
              <a:t>max</a:t>
            </a:r>
            <a:r>
              <a:rPr lang="es-ES" dirty="0" smtClean="0">
                <a:solidFill>
                  <a:srgbClr val="00B0F0"/>
                </a:solidFill>
              </a:rPr>
              <a:t>.) </a:t>
            </a:r>
            <a:r>
              <a:rPr lang="es-ES" dirty="0" err="1" smtClean="0">
                <a:solidFill>
                  <a:srgbClr val="00B0F0"/>
                </a:solidFill>
              </a:rPr>
              <a:t>servicios+financiación</a:t>
            </a:r>
            <a:r>
              <a:rPr lang="es-ES" dirty="0" smtClean="0">
                <a:solidFill>
                  <a:srgbClr val="00B0F0"/>
                </a:solidFill>
              </a:rPr>
              <a:t>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Información.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Cláusulas abusivas. </a:t>
            </a:r>
          </a:p>
          <a:p>
            <a:pPr marL="914400" lvl="1" indent="-457200" algn="l">
              <a:buFontTx/>
              <a:buChar char="-"/>
            </a:pPr>
            <a:r>
              <a:rPr lang="es-ES" dirty="0" smtClean="0">
                <a:solidFill>
                  <a:srgbClr val="00B0F0"/>
                </a:solidFill>
              </a:rPr>
              <a:t>Entrega de copia al usuario. </a:t>
            </a:r>
          </a:p>
          <a:p>
            <a:pPr marL="914400" lvl="1" indent="-457200" algn="l">
              <a:buFontTx/>
              <a:buChar char="-"/>
            </a:pPr>
            <a:endParaRPr lang="es-ES" dirty="0" smtClean="0">
              <a:solidFill>
                <a:srgbClr val="00B0F0"/>
              </a:solidFill>
            </a:endParaRPr>
          </a:p>
          <a:p>
            <a:pPr marL="342914" indent="-342914" algn="l">
              <a:buFont typeface="Arial" charset="0"/>
              <a:buChar char="•"/>
            </a:pPr>
            <a:endParaRPr lang="es-ES_tradnl" sz="2601" dirty="0">
              <a:solidFill>
                <a:schemeClr val="bg1"/>
              </a:solidFill>
              <a:ea typeface="Calisto MT" charset="0"/>
              <a:cs typeface="Calisto MT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6176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4" indent="-342914" algn="l">
              <a:buFont typeface="Arial" charset="0"/>
              <a:buChar char="•"/>
            </a:pPr>
            <a:r>
              <a:rPr lang="es-ES_tradnl" sz="2601" dirty="0">
                <a:solidFill>
                  <a:schemeClr val="bg1"/>
                </a:solidFill>
                <a:ea typeface="Calisto MT" charset="0"/>
                <a:cs typeface="Calisto MT" charset="0"/>
              </a:rPr>
              <a:t>Mediación en la clínica dental.</a:t>
            </a:r>
          </a:p>
          <a:p>
            <a:pPr marL="457200" indent="-457200" algn="l">
              <a:buFontTx/>
              <a:buChar char="-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Contrato de financiación: </a:t>
            </a:r>
          </a:p>
          <a:p>
            <a:pPr marL="914400" lvl="1" indent="-457200" algn="l">
              <a:buFontTx/>
              <a:buChar char="-"/>
            </a:pPr>
            <a:r>
              <a:rPr lang="es-ES_tradnl" sz="22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Información previa. </a:t>
            </a:r>
          </a:p>
          <a:p>
            <a:pPr marL="914400" lvl="1" indent="-457200" algn="l">
              <a:buFontTx/>
              <a:buChar char="-"/>
            </a:pPr>
            <a:r>
              <a:rPr lang="es-ES_tradnl" sz="22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Indicación de servicios y precio al contado (préstamos vinculados). </a:t>
            </a:r>
          </a:p>
          <a:p>
            <a:pPr marL="914400" lvl="1" indent="-457200" algn="l">
              <a:buFontTx/>
              <a:buChar char="-"/>
            </a:pPr>
            <a:r>
              <a:rPr lang="es-ES_tradnl" sz="22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Desistimiento. </a:t>
            </a:r>
          </a:p>
          <a:p>
            <a:pPr marL="914400" lvl="1" indent="-457200" algn="l">
              <a:buFontTx/>
              <a:buChar char="-"/>
            </a:pPr>
            <a:r>
              <a:rPr lang="es-ES_tradnl" sz="22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Entrega de copia.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Presupuesto previo aceptado por el paciente. </a:t>
            </a:r>
          </a:p>
          <a:p>
            <a:pPr marL="457200" indent="-457200" algn="l">
              <a:buFontTx/>
              <a:buChar char="-"/>
            </a:pPr>
            <a:r>
              <a:rPr lang="es-ES" sz="2800" dirty="0" smtClean="0">
                <a:solidFill>
                  <a:srgbClr val="00B0F0"/>
                </a:solidFill>
              </a:rPr>
              <a:t>Emisión de factura (coincidente con presupuesto). </a:t>
            </a:r>
          </a:p>
          <a:p>
            <a:pPr algn="l"/>
            <a:r>
              <a:rPr lang="es-ES" sz="1800" dirty="0" smtClean="0">
                <a:solidFill>
                  <a:srgbClr val="FF0000"/>
                </a:solidFill>
              </a:rPr>
              <a:t>Los </a:t>
            </a:r>
            <a:r>
              <a:rPr lang="es-ES" sz="1800" dirty="0">
                <a:solidFill>
                  <a:srgbClr val="FF0000"/>
                </a:solidFill>
              </a:rPr>
              <a:t>consumidores tienen derecho a recibir de los proveedores de bienes, productos y servicios, si así lo solicitan, una factura o recibo de los pagos efectuados donde conste, como mínimo, la identidad personal o social y fiscal del proveedor, la cantidad abonada, el concepto por el que se satisface y la </a:t>
            </a:r>
            <a:r>
              <a:rPr lang="es-ES" sz="1800" dirty="0" smtClean="0">
                <a:solidFill>
                  <a:srgbClr val="FF0000"/>
                </a:solidFill>
              </a:rPr>
              <a:t>fecha (LCCM). </a:t>
            </a:r>
            <a:endParaRPr lang="es-ES" sz="2800" dirty="0">
              <a:solidFill>
                <a:srgbClr val="00B0F0"/>
              </a:solidFill>
            </a:endParaRPr>
          </a:p>
          <a:p>
            <a:pPr algn="l"/>
            <a:endParaRPr lang="es-ES" sz="2800" dirty="0" smtClean="0">
              <a:solidFill>
                <a:srgbClr val="00B0F0"/>
              </a:solidFill>
            </a:endParaRPr>
          </a:p>
          <a:p>
            <a:pPr marL="457200" indent="-457200" algn="l">
              <a:buFontTx/>
              <a:buChar char="-"/>
            </a:pPr>
            <a:endParaRPr lang="es-ES" sz="2800" dirty="0">
              <a:solidFill>
                <a:srgbClr val="00B0F0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2" y="6048719"/>
            <a:ext cx="3530601" cy="622300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1503315" y="426720"/>
            <a:ext cx="8088087" cy="56176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4" indent="-342914" algn="l">
              <a:buFont typeface="Arial" charset="0"/>
              <a:buChar char="•"/>
            </a:pPr>
            <a:r>
              <a:rPr lang="es-ES_tradnl" sz="2601" dirty="0">
                <a:solidFill>
                  <a:schemeClr val="bg1"/>
                </a:solidFill>
                <a:ea typeface="Calisto MT" charset="0"/>
                <a:cs typeface="Calisto MT" charset="0"/>
              </a:rPr>
              <a:t>Mediación en la clínica dental.</a:t>
            </a:r>
          </a:p>
          <a:p>
            <a:pPr marL="457200" indent="-457200" algn="l">
              <a:buFontTx/>
              <a:buChar char="-"/>
            </a:pPr>
            <a:r>
              <a:rPr lang="es-ES_tradnl" sz="2601" dirty="0" smtClean="0">
                <a:solidFill>
                  <a:srgbClr val="00B0F0"/>
                </a:solidFill>
                <a:ea typeface="Calisto MT" charset="0"/>
                <a:cs typeface="Calisto MT" charset="0"/>
              </a:rPr>
              <a:t>Hojas de reclamaciones y Cartel anunciador. </a:t>
            </a:r>
          </a:p>
          <a:p>
            <a:r>
              <a:rPr lang="es-ES" sz="2800" u="sng" dirty="0">
                <a:hlinkClick r:id="rId4"/>
              </a:rPr>
              <a:t>https://sede.madrid.es/UnidadesDescentralizadas/Consumo/HojasReclamaciones/ficheros/CartelAnunciadoHojasReclamaciones.pdf</a:t>
            </a:r>
            <a:endParaRPr lang="es-ES" sz="2800" dirty="0"/>
          </a:p>
          <a:p>
            <a:r>
              <a:rPr lang="es-ES" sz="2800" dirty="0"/>
              <a:t> </a:t>
            </a:r>
          </a:p>
          <a:p>
            <a:r>
              <a:rPr lang="es-ES" sz="2800" u="sng" dirty="0">
                <a:hlinkClick r:id="rId5"/>
              </a:rPr>
              <a:t>https://</a:t>
            </a:r>
            <a:r>
              <a:rPr lang="es-ES" sz="2800" u="sng" dirty="0" smtClean="0">
                <a:hlinkClick r:id="rId5"/>
              </a:rPr>
              <a:t>sede.madrid.es/UnidadesDescentralizadas/Consumo/HojasReclamaciones/ficheros/HojaReclamacionesWeb.PDF</a:t>
            </a:r>
            <a:endParaRPr lang="es-ES" sz="2800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-424543" y="5769431"/>
            <a:ext cx="13008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68" y="2"/>
            <a:ext cx="5226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639</Words>
  <Application>Microsoft Office PowerPoint</Application>
  <PresentationFormat>Panorámica</PresentationFormat>
  <Paragraphs>58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1</cp:lastModifiedBy>
  <cp:revision>25</cp:revision>
  <cp:lastPrinted>2018-04-24T17:54:43Z</cp:lastPrinted>
  <dcterms:created xsi:type="dcterms:W3CDTF">2018-04-24T13:31:49Z</dcterms:created>
  <dcterms:modified xsi:type="dcterms:W3CDTF">2018-04-24T17:54:46Z</dcterms:modified>
</cp:coreProperties>
</file>