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482" r:id="rId2"/>
    <p:sldId id="488" r:id="rId3"/>
    <p:sldId id="490" r:id="rId4"/>
    <p:sldId id="500" r:id="rId5"/>
    <p:sldId id="502" r:id="rId6"/>
    <p:sldId id="501" r:id="rId7"/>
    <p:sldId id="491" r:id="rId8"/>
    <p:sldId id="492" r:id="rId9"/>
    <p:sldId id="480" r:id="rId10"/>
    <p:sldId id="505" r:id="rId11"/>
    <p:sldId id="506" r:id="rId12"/>
    <p:sldId id="507" r:id="rId13"/>
    <p:sldId id="508" r:id="rId14"/>
    <p:sldId id="509" r:id="rId15"/>
    <p:sldId id="511" r:id="rId16"/>
    <p:sldId id="512" r:id="rId17"/>
    <p:sldId id="510" r:id="rId18"/>
    <p:sldId id="513" r:id="rId19"/>
    <p:sldId id="434" r:id="rId20"/>
    <p:sldId id="290" r:id="rId2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2 Treacapital" initials="MT" lastIdx="2" clrIdx="0">
    <p:extLst>
      <p:ext uri="{19B8F6BF-5375-455C-9EA6-DF929625EA0E}">
        <p15:presenceInfo xmlns:p15="http://schemas.microsoft.com/office/powerpoint/2012/main" userId="242af729821e8a2f" providerId="Windows Live"/>
      </p:ext>
    </p:extLst>
  </p:cmAuthor>
  <p:cmAuthor id="2" name="Jan Llorens  | Trea AM" initials="JL|TA" lastIdx="1" clrIdx="1">
    <p:extLst>
      <p:ext uri="{19B8F6BF-5375-455C-9EA6-DF929625EA0E}">
        <p15:presenceInfo xmlns:p15="http://schemas.microsoft.com/office/powerpoint/2012/main" userId="S::jllorens@treaam.com::ff2a8e36-e615-4734-8cee-4c816ee5d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BA6"/>
    <a:srgbClr val="F3997B"/>
    <a:srgbClr val="BFE0CB"/>
    <a:srgbClr val="BEE2E9"/>
    <a:srgbClr val="FFF9C7"/>
    <a:srgbClr val="FF9933"/>
    <a:srgbClr val="808080"/>
    <a:srgbClr val="7C878E"/>
    <a:srgbClr val="9A2235"/>
    <a:srgbClr val="9D2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74" autoAdjust="0"/>
  </p:normalViewPr>
  <p:slideViewPr>
    <p:cSldViewPr>
      <p:cViewPr varScale="1">
        <p:scale>
          <a:sx n="107" d="100"/>
          <a:sy n="107" d="100"/>
        </p:scale>
        <p:origin x="654" y="96"/>
      </p:cViewPr>
      <p:guideLst>
        <p:guide orient="horz" pos="2064"/>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00" d="100"/>
        <a:sy n="100" d="100"/>
      </p:scale>
      <p:origin x="0" y="-4194"/>
    </p:cViewPr>
  </p:sorterViewPr>
  <p:notesViewPr>
    <p:cSldViewPr showGuides="1">
      <p:cViewPr varScale="1">
        <p:scale>
          <a:sx n="78" d="100"/>
          <a:sy n="78" d="100"/>
        </p:scale>
        <p:origin x="39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vdatos\comun\TREA\Gesti&#243;n%20Privada\Dani%20Sull&#224;\Tabla%20coyuntura%20y%20mercad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Z:\TREA\Gesti&#243;n%20Privada\Dani%20Sull&#224;\Tabla%20coyuntura%20y%20mercado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vdatos\comun\TREA\Gesti&#243;n%20Privada\Dani%20Sull&#224;\Tabla%20coyuntura%20y%20merca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603301645941897"/>
          <c:y val="3.0204951981261378E-2"/>
        </c:manualLayout>
      </c:layout>
      <c:overlay val="0"/>
      <c:txPr>
        <a:bodyPr/>
        <a:lstStyle/>
        <a:p>
          <a:pPr>
            <a:defRPr sz="1600" b="0"/>
          </a:pPr>
          <a:endParaRPr lang="es-ES"/>
        </a:p>
      </c:txPr>
    </c:title>
    <c:autoTitleDeleted val="0"/>
    <c:plotArea>
      <c:layout/>
      <c:barChart>
        <c:barDir val="col"/>
        <c:grouping val="clustered"/>
        <c:varyColors val="0"/>
        <c:ser>
          <c:idx val="1"/>
          <c:order val="0"/>
          <c:tx>
            <c:v>Remuneración depósitos 1 año</c:v>
          </c:tx>
          <c:spPr>
            <a:solidFill>
              <a:srgbClr val="F3997B"/>
            </a:solidFill>
          </c:spPr>
          <c:invertIfNegative val="0"/>
          <c:dPt>
            <c:idx val="36"/>
            <c:invertIfNegative val="0"/>
            <c:bubble3D val="0"/>
            <c:spPr>
              <a:solidFill>
                <a:srgbClr val="F3997B"/>
              </a:solidFill>
              <a:ln w="38100">
                <a:solidFill>
                  <a:srgbClr val="F3997B"/>
                </a:solidFill>
              </a:ln>
            </c:spPr>
            <c:extLst>
              <c:ext xmlns:c16="http://schemas.microsoft.com/office/drawing/2014/chart" uri="{C3380CC4-5D6E-409C-BE32-E72D297353CC}">
                <c16:uniqueId val="{00000001-E4FC-456C-BC1B-0027E906DC6E}"/>
              </c:ext>
            </c:extLst>
          </c:dPt>
          <c:cat>
            <c:numRef>
              <c:f>'IPC-Dip'!$A$4:$A$1501</c:f>
              <c:numCache>
                <c:formatCode>m/d/yyyy</c:formatCode>
                <c:ptCount val="1498"/>
                <c:pt idx="0">
                  <c:v>37986</c:v>
                </c:pt>
                <c:pt idx="1">
                  <c:v>38017</c:v>
                </c:pt>
                <c:pt idx="2">
                  <c:v>38046</c:v>
                </c:pt>
                <c:pt idx="3">
                  <c:v>38077</c:v>
                </c:pt>
                <c:pt idx="4">
                  <c:v>38107</c:v>
                </c:pt>
                <c:pt idx="5">
                  <c:v>38138</c:v>
                </c:pt>
                <c:pt idx="6">
                  <c:v>38168</c:v>
                </c:pt>
                <c:pt idx="7">
                  <c:v>38199</c:v>
                </c:pt>
                <c:pt idx="8">
                  <c:v>38230</c:v>
                </c:pt>
                <c:pt idx="9">
                  <c:v>38260</c:v>
                </c:pt>
                <c:pt idx="10">
                  <c:v>38291</c:v>
                </c:pt>
                <c:pt idx="11">
                  <c:v>38321</c:v>
                </c:pt>
                <c:pt idx="12">
                  <c:v>38352</c:v>
                </c:pt>
                <c:pt idx="13">
                  <c:v>38383</c:v>
                </c:pt>
                <c:pt idx="14">
                  <c:v>38411</c:v>
                </c:pt>
                <c:pt idx="15">
                  <c:v>38442</c:v>
                </c:pt>
                <c:pt idx="16">
                  <c:v>38472</c:v>
                </c:pt>
                <c:pt idx="17">
                  <c:v>38503</c:v>
                </c:pt>
                <c:pt idx="18">
                  <c:v>38533</c:v>
                </c:pt>
                <c:pt idx="19">
                  <c:v>38564</c:v>
                </c:pt>
                <c:pt idx="20">
                  <c:v>38595</c:v>
                </c:pt>
                <c:pt idx="21">
                  <c:v>38625</c:v>
                </c:pt>
                <c:pt idx="22">
                  <c:v>38656</c:v>
                </c:pt>
                <c:pt idx="23">
                  <c:v>38686</c:v>
                </c:pt>
                <c:pt idx="24">
                  <c:v>38717</c:v>
                </c:pt>
                <c:pt idx="25">
                  <c:v>38748</c:v>
                </c:pt>
                <c:pt idx="26">
                  <c:v>38776</c:v>
                </c:pt>
                <c:pt idx="27">
                  <c:v>38807</c:v>
                </c:pt>
                <c:pt idx="28">
                  <c:v>38837</c:v>
                </c:pt>
                <c:pt idx="29">
                  <c:v>38868</c:v>
                </c:pt>
                <c:pt idx="30">
                  <c:v>38898</c:v>
                </c:pt>
                <c:pt idx="31">
                  <c:v>38929</c:v>
                </c:pt>
                <c:pt idx="32">
                  <c:v>38960</c:v>
                </c:pt>
                <c:pt idx="33">
                  <c:v>38990</c:v>
                </c:pt>
                <c:pt idx="34">
                  <c:v>39021</c:v>
                </c:pt>
                <c:pt idx="35">
                  <c:v>39051</c:v>
                </c:pt>
                <c:pt idx="36">
                  <c:v>39082</c:v>
                </c:pt>
                <c:pt idx="37">
                  <c:v>39113</c:v>
                </c:pt>
                <c:pt idx="38">
                  <c:v>39141</c:v>
                </c:pt>
                <c:pt idx="39">
                  <c:v>39172</c:v>
                </c:pt>
                <c:pt idx="40">
                  <c:v>39202</c:v>
                </c:pt>
                <c:pt idx="41">
                  <c:v>39233</c:v>
                </c:pt>
                <c:pt idx="42">
                  <c:v>39263</c:v>
                </c:pt>
                <c:pt idx="43">
                  <c:v>39294</c:v>
                </c:pt>
                <c:pt idx="44">
                  <c:v>39325</c:v>
                </c:pt>
                <c:pt idx="45">
                  <c:v>39355</c:v>
                </c:pt>
                <c:pt idx="46">
                  <c:v>39386</c:v>
                </c:pt>
                <c:pt idx="47">
                  <c:v>39416</c:v>
                </c:pt>
                <c:pt idx="48">
                  <c:v>39447</c:v>
                </c:pt>
                <c:pt idx="49">
                  <c:v>39478</c:v>
                </c:pt>
                <c:pt idx="50">
                  <c:v>39507</c:v>
                </c:pt>
                <c:pt idx="51">
                  <c:v>39538</c:v>
                </c:pt>
                <c:pt idx="52">
                  <c:v>39568</c:v>
                </c:pt>
                <c:pt idx="53">
                  <c:v>39599</c:v>
                </c:pt>
                <c:pt idx="54">
                  <c:v>39629</c:v>
                </c:pt>
                <c:pt idx="55">
                  <c:v>39660</c:v>
                </c:pt>
                <c:pt idx="56">
                  <c:v>39691</c:v>
                </c:pt>
                <c:pt idx="57">
                  <c:v>39721</c:v>
                </c:pt>
                <c:pt idx="58">
                  <c:v>39752</c:v>
                </c:pt>
                <c:pt idx="59">
                  <c:v>39782</c:v>
                </c:pt>
                <c:pt idx="60">
                  <c:v>39813</c:v>
                </c:pt>
                <c:pt idx="61">
                  <c:v>39844</c:v>
                </c:pt>
                <c:pt idx="62">
                  <c:v>39872</c:v>
                </c:pt>
                <c:pt idx="63">
                  <c:v>39903</c:v>
                </c:pt>
                <c:pt idx="64">
                  <c:v>39933</c:v>
                </c:pt>
                <c:pt idx="65">
                  <c:v>39964</c:v>
                </c:pt>
                <c:pt idx="66">
                  <c:v>39994</c:v>
                </c:pt>
                <c:pt idx="67">
                  <c:v>40025</c:v>
                </c:pt>
                <c:pt idx="68">
                  <c:v>40056</c:v>
                </c:pt>
                <c:pt idx="69">
                  <c:v>40086</c:v>
                </c:pt>
                <c:pt idx="70">
                  <c:v>40117</c:v>
                </c:pt>
                <c:pt idx="71">
                  <c:v>40147</c:v>
                </c:pt>
                <c:pt idx="72">
                  <c:v>40178</c:v>
                </c:pt>
                <c:pt idx="73">
                  <c:v>40209</c:v>
                </c:pt>
                <c:pt idx="74">
                  <c:v>40237</c:v>
                </c:pt>
                <c:pt idx="75">
                  <c:v>40268</c:v>
                </c:pt>
                <c:pt idx="76">
                  <c:v>40298</c:v>
                </c:pt>
                <c:pt idx="77">
                  <c:v>40329</c:v>
                </c:pt>
                <c:pt idx="78">
                  <c:v>40359</c:v>
                </c:pt>
                <c:pt idx="79">
                  <c:v>40390</c:v>
                </c:pt>
                <c:pt idx="80">
                  <c:v>40421</c:v>
                </c:pt>
                <c:pt idx="81">
                  <c:v>40451</c:v>
                </c:pt>
                <c:pt idx="82">
                  <c:v>40482</c:v>
                </c:pt>
                <c:pt idx="83">
                  <c:v>40512</c:v>
                </c:pt>
                <c:pt idx="84">
                  <c:v>40543</c:v>
                </c:pt>
                <c:pt idx="85">
                  <c:v>40574</c:v>
                </c:pt>
                <c:pt idx="86">
                  <c:v>40602</c:v>
                </c:pt>
                <c:pt idx="87">
                  <c:v>40633</c:v>
                </c:pt>
                <c:pt idx="88">
                  <c:v>40663</c:v>
                </c:pt>
                <c:pt idx="89">
                  <c:v>40694</c:v>
                </c:pt>
                <c:pt idx="90">
                  <c:v>40724</c:v>
                </c:pt>
                <c:pt idx="91">
                  <c:v>40755</c:v>
                </c:pt>
                <c:pt idx="92">
                  <c:v>40786</c:v>
                </c:pt>
                <c:pt idx="93">
                  <c:v>40816</c:v>
                </c:pt>
                <c:pt idx="94">
                  <c:v>40847</c:v>
                </c:pt>
                <c:pt idx="95">
                  <c:v>40877</c:v>
                </c:pt>
                <c:pt idx="96">
                  <c:v>40908</c:v>
                </c:pt>
                <c:pt idx="97">
                  <c:v>40939</c:v>
                </c:pt>
                <c:pt idx="98">
                  <c:v>40968</c:v>
                </c:pt>
                <c:pt idx="99">
                  <c:v>40999</c:v>
                </c:pt>
                <c:pt idx="100">
                  <c:v>41029</c:v>
                </c:pt>
                <c:pt idx="101">
                  <c:v>41060</c:v>
                </c:pt>
                <c:pt idx="102">
                  <c:v>41090</c:v>
                </c:pt>
                <c:pt idx="103">
                  <c:v>41121</c:v>
                </c:pt>
                <c:pt idx="104">
                  <c:v>41152</c:v>
                </c:pt>
                <c:pt idx="105">
                  <c:v>41182</c:v>
                </c:pt>
                <c:pt idx="106">
                  <c:v>41213</c:v>
                </c:pt>
                <c:pt idx="107">
                  <c:v>41243</c:v>
                </c:pt>
                <c:pt idx="108">
                  <c:v>41274</c:v>
                </c:pt>
                <c:pt idx="109">
                  <c:v>41305</c:v>
                </c:pt>
                <c:pt idx="110">
                  <c:v>41333</c:v>
                </c:pt>
                <c:pt idx="111">
                  <c:v>41364</c:v>
                </c:pt>
                <c:pt idx="112">
                  <c:v>41394</c:v>
                </c:pt>
                <c:pt idx="113">
                  <c:v>41425</c:v>
                </c:pt>
                <c:pt idx="114">
                  <c:v>41455</c:v>
                </c:pt>
                <c:pt idx="115">
                  <c:v>41486</c:v>
                </c:pt>
                <c:pt idx="116">
                  <c:v>41517</c:v>
                </c:pt>
                <c:pt idx="117">
                  <c:v>41547</c:v>
                </c:pt>
                <c:pt idx="118">
                  <c:v>41578</c:v>
                </c:pt>
                <c:pt idx="119">
                  <c:v>41608</c:v>
                </c:pt>
                <c:pt idx="120">
                  <c:v>41639</c:v>
                </c:pt>
                <c:pt idx="121">
                  <c:v>41670</c:v>
                </c:pt>
                <c:pt idx="122">
                  <c:v>41698</c:v>
                </c:pt>
                <c:pt idx="123">
                  <c:v>41729</c:v>
                </c:pt>
                <c:pt idx="124">
                  <c:v>41759</c:v>
                </c:pt>
                <c:pt idx="125">
                  <c:v>41790</c:v>
                </c:pt>
                <c:pt idx="126">
                  <c:v>41820</c:v>
                </c:pt>
                <c:pt idx="127">
                  <c:v>41851</c:v>
                </c:pt>
                <c:pt idx="128">
                  <c:v>41882</c:v>
                </c:pt>
                <c:pt idx="129">
                  <c:v>41912</c:v>
                </c:pt>
                <c:pt idx="130">
                  <c:v>41943</c:v>
                </c:pt>
                <c:pt idx="131">
                  <c:v>41973</c:v>
                </c:pt>
                <c:pt idx="132">
                  <c:v>42004</c:v>
                </c:pt>
                <c:pt idx="133">
                  <c:v>42035</c:v>
                </c:pt>
                <c:pt idx="134">
                  <c:v>42063</c:v>
                </c:pt>
                <c:pt idx="135">
                  <c:v>42094</c:v>
                </c:pt>
                <c:pt idx="136">
                  <c:v>42124</c:v>
                </c:pt>
                <c:pt idx="137">
                  <c:v>42155</c:v>
                </c:pt>
                <c:pt idx="138">
                  <c:v>42185</c:v>
                </c:pt>
                <c:pt idx="139">
                  <c:v>42216</c:v>
                </c:pt>
                <c:pt idx="140">
                  <c:v>42247</c:v>
                </c:pt>
                <c:pt idx="141">
                  <c:v>42277</c:v>
                </c:pt>
                <c:pt idx="142">
                  <c:v>42308</c:v>
                </c:pt>
                <c:pt idx="143">
                  <c:v>42338</c:v>
                </c:pt>
                <c:pt idx="144">
                  <c:v>42369</c:v>
                </c:pt>
                <c:pt idx="145">
                  <c:v>42400</c:v>
                </c:pt>
                <c:pt idx="146">
                  <c:v>42429</c:v>
                </c:pt>
                <c:pt idx="147">
                  <c:v>42460</c:v>
                </c:pt>
                <c:pt idx="148">
                  <c:v>42490</c:v>
                </c:pt>
                <c:pt idx="149">
                  <c:v>42521</c:v>
                </c:pt>
                <c:pt idx="150">
                  <c:v>42551</c:v>
                </c:pt>
                <c:pt idx="151">
                  <c:v>42582</c:v>
                </c:pt>
                <c:pt idx="152">
                  <c:v>42613</c:v>
                </c:pt>
                <c:pt idx="153">
                  <c:v>42643</c:v>
                </c:pt>
                <c:pt idx="154">
                  <c:v>42674</c:v>
                </c:pt>
                <c:pt idx="155">
                  <c:v>42704</c:v>
                </c:pt>
                <c:pt idx="156">
                  <c:v>42735</c:v>
                </c:pt>
                <c:pt idx="157">
                  <c:v>42766</c:v>
                </c:pt>
                <c:pt idx="158">
                  <c:v>42794</c:v>
                </c:pt>
                <c:pt idx="159">
                  <c:v>42825</c:v>
                </c:pt>
                <c:pt idx="160">
                  <c:v>42855</c:v>
                </c:pt>
                <c:pt idx="161">
                  <c:v>42886</c:v>
                </c:pt>
                <c:pt idx="162">
                  <c:v>42916</c:v>
                </c:pt>
                <c:pt idx="163">
                  <c:v>42947</c:v>
                </c:pt>
                <c:pt idx="164">
                  <c:v>42978</c:v>
                </c:pt>
                <c:pt idx="165">
                  <c:v>43008</c:v>
                </c:pt>
                <c:pt idx="166">
                  <c:v>43039</c:v>
                </c:pt>
                <c:pt idx="167">
                  <c:v>43069</c:v>
                </c:pt>
                <c:pt idx="168">
                  <c:v>43100</c:v>
                </c:pt>
                <c:pt idx="169">
                  <c:v>43131</c:v>
                </c:pt>
                <c:pt idx="170">
                  <c:v>43159</c:v>
                </c:pt>
                <c:pt idx="171">
                  <c:v>43190</c:v>
                </c:pt>
                <c:pt idx="172">
                  <c:v>43220</c:v>
                </c:pt>
                <c:pt idx="173">
                  <c:v>43251</c:v>
                </c:pt>
                <c:pt idx="174">
                  <c:v>43281</c:v>
                </c:pt>
                <c:pt idx="175">
                  <c:v>43312</c:v>
                </c:pt>
                <c:pt idx="176">
                  <c:v>43343</c:v>
                </c:pt>
                <c:pt idx="177">
                  <c:v>43373</c:v>
                </c:pt>
                <c:pt idx="178">
                  <c:v>43404</c:v>
                </c:pt>
                <c:pt idx="179">
                  <c:v>43434</c:v>
                </c:pt>
                <c:pt idx="180">
                  <c:v>43465</c:v>
                </c:pt>
                <c:pt idx="181">
                  <c:v>43496</c:v>
                </c:pt>
                <c:pt idx="182">
                  <c:v>43524</c:v>
                </c:pt>
                <c:pt idx="183">
                  <c:v>43555</c:v>
                </c:pt>
                <c:pt idx="184">
                  <c:v>43585</c:v>
                </c:pt>
                <c:pt idx="185">
                  <c:v>43616</c:v>
                </c:pt>
                <c:pt idx="186">
                  <c:v>43646</c:v>
                </c:pt>
                <c:pt idx="187">
                  <c:v>43677</c:v>
                </c:pt>
                <c:pt idx="188">
                  <c:v>43708</c:v>
                </c:pt>
                <c:pt idx="189">
                  <c:v>43738</c:v>
                </c:pt>
                <c:pt idx="190">
                  <c:v>43769</c:v>
                </c:pt>
                <c:pt idx="191">
                  <c:v>43799</c:v>
                </c:pt>
                <c:pt idx="192">
                  <c:v>43830</c:v>
                </c:pt>
                <c:pt idx="193">
                  <c:v>43861</c:v>
                </c:pt>
                <c:pt idx="194">
                  <c:v>43890</c:v>
                </c:pt>
                <c:pt idx="195">
                  <c:v>43921</c:v>
                </c:pt>
                <c:pt idx="196">
                  <c:v>43951</c:v>
                </c:pt>
              </c:numCache>
            </c:numRef>
          </c:cat>
          <c:val>
            <c:numRef>
              <c:f>'IPC-Dip'!$D$4:$D$1501</c:f>
              <c:numCache>
                <c:formatCode>0.00%</c:formatCode>
                <c:ptCount val="1498"/>
                <c:pt idx="0">
                  <c:v>1.8780000000000002E-2</c:v>
                </c:pt>
                <c:pt idx="1">
                  <c:v>1.9269999999999999E-2</c:v>
                </c:pt>
                <c:pt idx="2">
                  <c:v>1.9369999999999998E-2</c:v>
                </c:pt>
                <c:pt idx="3">
                  <c:v>1.8839999999999999E-2</c:v>
                </c:pt>
                <c:pt idx="4">
                  <c:v>1.8890000000000001E-2</c:v>
                </c:pt>
                <c:pt idx="5">
                  <c:v>1.8440000000000002E-2</c:v>
                </c:pt>
                <c:pt idx="6">
                  <c:v>1.9599999999999999E-2</c:v>
                </c:pt>
                <c:pt idx="7">
                  <c:v>1.983E-2</c:v>
                </c:pt>
                <c:pt idx="8">
                  <c:v>1.9939999999999999E-2</c:v>
                </c:pt>
                <c:pt idx="9">
                  <c:v>1.9640000000000001E-2</c:v>
                </c:pt>
                <c:pt idx="10">
                  <c:v>2.044E-2</c:v>
                </c:pt>
                <c:pt idx="11">
                  <c:v>2.0570000000000001E-2</c:v>
                </c:pt>
                <c:pt idx="12">
                  <c:v>2.0559999999999998E-2</c:v>
                </c:pt>
                <c:pt idx="13">
                  <c:v>2.0070000000000001E-2</c:v>
                </c:pt>
                <c:pt idx="14">
                  <c:v>2.0310000000000002E-2</c:v>
                </c:pt>
                <c:pt idx="15">
                  <c:v>2.01E-2</c:v>
                </c:pt>
                <c:pt idx="16">
                  <c:v>2.0199999999999999E-2</c:v>
                </c:pt>
                <c:pt idx="17">
                  <c:v>2.0080000000000001E-2</c:v>
                </c:pt>
                <c:pt idx="18">
                  <c:v>2.026E-2</c:v>
                </c:pt>
                <c:pt idx="19">
                  <c:v>1.9900000000000001E-2</c:v>
                </c:pt>
                <c:pt idx="20">
                  <c:v>2.0840000000000001E-2</c:v>
                </c:pt>
                <c:pt idx="21">
                  <c:v>2.0709999999999999E-2</c:v>
                </c:pt>
                <c:pt idx="22">
                  <c:v>2.0879999999999999E-2</c:v>
                </c:pt>
                <c:pt idx="23">
                  <c:v>2.162E-2</c:v>
                </c:pt>
                <c:pt idx="24">
                  <c:v>2.3009999999999999E-2</c:v>
                </c:pt>
                <c:pt idx="25">
                  <c:v>2.351E-2</c:v>
                </c:pt>
                <c:pt idx="26">
                  <c:v>2.3560000000000001E-2</c:v>
                </c:pt>
                <c:pt idx="27">
                  <c:v>2.5059999999999999E-2</c:v>
                </c:pt>
                <c:pt idx="28">
                  <c:v>2.5139999999999999E-2</c:v>
                </c:pt>
                <c:pt idx="29">
                  <c:v>2.589E-2</c:v>
                </c:pt>
                <c:pt idx="30">
                  <c:v>2.6450000000000001E-2</c:v>
                </c:pt>
                <c:pt idx="31">
                  <c:v>2.843E-2</c:v>
                </c:pt>
                <c:pt idx="32">
                  <c:v>2.92E-2</c:v>
                </c:pt>
                <c:pt idx="33">
                  <c:v>2.9499999999999998E-2</c:v>
                </c:pt>
                <c:pt idx="34">
                  <c:v>3.0470000000000001E-2</c:v>
                </c:pt>
                <c:pt idx="35">
                  <c:v>3.109E-2</c:v>
                </c:pt>
                <c:pt idx="36">
                  <c:v>3.2239999999999998E-2</c:v>
                </c:pt>
                <c:pt idx="37">
                  <c:v>3.2649999999999998E-2</c:v>
                </c:pt>
                <c:pt idx="38">
                  <c:v>3.3779999999999998E-2</c:v>
                </c:pt>
                <c:pt idx="39">
                  <c:v>3.5729999999999998E-2</c:v>
                </c:pt>
                <c:pt idx="40">
                  <c:v>3.6519999999999997E-2</c:v>
                </c:pt>
                <c:pt idx="41">
                  <c:v>3.6670000000000001E-2</c:v>
                </c:pt>
                <c:pt idx="42">
                  <c:v>3.7749999999999999E-2</c:v>
                </c:pt>
                <c:pt idx="43">
                  <c:v>3.884E-2</c:v>
                </c:pt>
                <c:pt idx="44">
                  <c:v>3.959E-2</c:v>
                </c:pt>
                <c:pt idx="45">
                  <c:v>4.2099999999999999E-2</c:v>
                </c:pt>
                <c:pt idx="46">
                  <c:v>4.3450000000000003E-2</c:v>
                </c:pt>
                <c:pt idx="47">
                  <c:v>4.3270000000000003E-2</c:v>
                </c:pt>
                <c:pt idx="48">
                  <c:v>4.4889999999999999E-2</c:v>
                </c:pt>
                <c:pt idx="49">
                  <c:v>4.546E-2</c:v>
                </c:pt>
                <c:pt idx="50">
                  <c:v>4.5679999999999998E-2</c:v>
                </c:pt>
                <c:pt idx="51">
                  <c:v>4.3709999999999999E-2</c:v>
                </c:pt>
                <c:pt idx="52">
                  <c:v>4.5109999999999997E-2</c:v>
                </c:pt>
                <c:pt idx="53">
                  <c:v>4.5510000000000002E-2</c:v>
                </c:pt>
                <c:pt idx="54">
                  <c:v>4.6780000000000002E-2</c:v>
                </c:pt>
                <c:pt idx="55">
                  <c:v>4.8529999999999997E-2</c:v>
                </c:pt>
                <c:pt idx="56">
                  <c:v>4.8120000000000003E-2</c:v>
                </c:pt>
                <c:pt idx="57">
                  <c:v>4.8730000000000002E-2</c:v>
                </c:pt>
                <c:pt idx="58">
                  <c:v>5.0709999999999998E-2</c:v>
                </c:pt>
                <c:pt idx="59">
                  <c:v>4.6050000000000001E-2</c:v>
                </c:pt>
                <c:pt idx="60">
                  <c:v>4.1739999999999999E-2</c:v>
                </c:pt>
                <c:pt idx="61">
                  <c:v>3.4259999999999999E-2</c:v>
                </c:pt>
                <c:pt idx="62">
                  <c:v>3.0929999999999999E-2</c:v>
                </c:pt>
                <c:pt idx="63">
                  <c:v>2.7480000000000001E-2</c:v>
                </c:pt>
                <c:pt idx="64">
                  <c:v>2.469E-2</c:v>
                </c:pt>
                <c:pt idx="65">
                  <c:v>2.4060000000000002E-2</c:v>
                </c:pt>
                <c:pt idx="66">
                  <c:v>2.3740000000000001E-2</c:v>
                </c:pt>
                <c:pt idx="67">
                  <c:v>2.3570000000000001E-2</c:v>
                </c:pt>
                <c:pt idx="68">
                  <c:v>2.282E-2</c:v>
                </c:pt>
                <c:pt idx="69">
                  <c:v>2.0959999999999999E-2</c:v>
                </c:pt>
                <c:pt idx="70">
                  <c:v>2.1860000000000001E-2</c:v>
                </c:pt>
                <c:pt idx="71">
                  <c:v>2.172E-2</c:v>
                </c:pt>
                <c:pt idx="72">
                  <c:v>2.1499999999999998E-2</c:v>
                </c:pt>
                <c:pt idx="73">
                  <c:v>2.0879999999999999E-2</c:v>
                </c:pt>
                <c:pt idx="74">
                  <c:v>1.9890000000000001E-2</c:v>
                </c:pt>
                <c:pt idx="75">
                  <c:v>2.154E-2</c:v>
                </c:pt>
                <c:pt idx="76">
                  <c:v>2.298E-2</c:v>
                </c:pt>
                <c:pt idx="77">
                  <c:v>2.12E-2</c:v>
                </c:pt>
                <c:pt idx="78">
                  <c:v>2.4850000000000001E-2</c:v>
                </c:pt>
                <c:pt idx="79">
                  <c:v>2.564E-2</c:v>
                </c:pt>
                <c:pt idx="80">
                  <c:v>2.462E-2</c:v>
                </c:pt>
                <c:pt idx="81">
                  <c:v>2.7089999999999999E-2</c:v>
                </c:pt>
                <c:pt idx="82">
                  <c:v>2.6069999999999999E-2</c:v>
                </c:pt>
                <c:pt idx="83">
                  <c:v>2.7529999999999999E-2</c:v>
                </c:pt>
                <c:pt idx="84">
                  <c:v>2.682E-2</c:v>
                </c:pt>
                <c:pt idx="85">
                  <c:v>2.5770000000000001E-2</c:v>
                </c:pt>
                <c:pt idx="86">
                  <c:v>2.477E-2</c:v>
                </c:pt>
                <c:pt idx="87">
                  <c:v>2.5479999999999999E-2</c:v>
                </c:pt>
                <c:pt idx="88">
                  <c:v>2.5350000000000001E-2</c:v>
                </c:pt>
                <c:pt idx="89">
                  <c:v>2.622E-2</c:v>
                </c:pt>
                <c:pt idx="90">
                  <c:v>2.6499999999999999E-2</c:v>
                </c:pt>
                <c:pt idx="91">
                  <c:v>2.6079999999999999E-2</c:v>
                </c:pt>
                <c:pt idx="92">
                  <c:v>2.529E-2</c:v>
                </c:pt>
                <c:pt idx="93">
                  <c:v>2.7380000000000002E-2</c:v>
                </c:pt>
                <c:pt idx="94">
                  <c:v>2.6210000000000001E-2</c:v>
                </c:pt>
                <c:pt idx="95">
                  <c:v>2.7359999999999999E-2</c:v>
                </c:pt>
                <c:pt idx="96">
                  <c:v>2.726E-2</c:v>
                </c:pt>
                <c:pt idx="97">
                  <c:v>2.7349999999999999E-2</c:v>
                </c:pt>
                <c:pt idx="98">
                  <c:v>2.64E-2</c:v>
                </c:pt>
                <c:pt idx="99">
                  <c:v>2.5649999999999999E-2</c:v>
                </c:pt>
                <c:pt idx="100">
                  <c:v>2.385E-2</c:v>
                </c:pt>
                <c:pt idx="101">
                  <c:v>2.3220000000000001E-2</c:v>
                </c:pt>
                <c:pt idx="102">
                  <c:v>2.3800000000000002E-2</c:v>
                </c:pt>
                <c:pt idx="103">
                  <c:v>2.4979999999999999E-2</c:v>
                </c:pt>
                <c:pt idx="104">
                  <c:v>2.528E-2</c:v>
                </c:pt>
                <c:pt idx="105">
                  <c:v>2.8979999999999999E-2</c:v>
                </c:pt>
                <c:pt idx="106">
                  <c:v>2.828E-2</c:v>
                </c:pt>
                <c:pt idx="107">
                  <c:v>3.0120000000000001E-2</c:v>
                </c:pt>
                <c:pt idx="108">
                  <c:v>2.9669999999999998E-2</c:v>
                </c:pt>
                <c:pt idx="109">
                  <c:v>2.4330000000000001E-2</c:v>
                </c:pt>
                <c:pt idx="110">
                  <c:v>1.6500000000000001E-2</c:v>
                </c:pt>
                <c:pt idx="111">
                  <c:v>1.487E-2</c:v>
                </c:pt>
                <c:pt idx="112">
                  <c:v>1.5270000000000001E-2</c:v>
                </c:pt>
                <c:pt idx="113">
                  <c:v>1.55E-2</c:v>
                </c:pt>
                <c:pt idx="114">
                  <c:v>1.4149999999999999E-2</c:v>
                </c:pt>
                <c:pt idx="115">
                  <c:v>1.4370000000000001E-2</c:v>
                </c:pt>
                <c:pt idx="116">
                  <c:v>1.3809999999999999E-2</c:v>
                </c:pt>
                <c:pt idx="117">
                  <c:v>1.376E-2</c:v>
                </c:pt>
                <c:pt idx="118">
                  <c:v>1.4189999999999999E-2</c:v>
                </c:pt>
                <c:pt idx="119">
                  <c:v>1.324E-2</c:v>
                </c:pt>
                <c:pt idx="120">
                  <c:v>1.226E-2</c:v>
                </c:pt>
                <c:pt idx="121">
                  <c:v>1.208E-2</c:v>
                </c:pt>
                <c:pt idx="122">
                  <c:v>1.157E-2</c:v>
                </c:pt>
                <c:pt idx="123">
                  <c:v>1.047E-2</c:v>
                </c:pt>
                <c:pt idx="124">
                  <c:v>9.5999999999999992E-3</c:v>
                </c:pt>
                <c:pt idx="125">
                  <c:v>9.4000000000000004E-3</c:v>
                </c:pt>
                <c:pt idx="126">
                  <c:v>8.6E-3</c:v>
                </c:pt>
                <c:pt idx="127">
                  <c:v>7.9000000000000008E-3</c:v>
                </c:pt>
                <c:pt idx="128">
                  <c:v>7.3000000000000001E-3</c:v>
                </c:pt>
                <c:pt idx="129">
                  <c:v>6.8999999999999999E-3</c:v>
                </c:pt>
                <c:pt idx="130">
                  <c:v>6.1999999999999998E-3</c:v>
                </c:pt>
                <c:pt idx="131">
                  <c:v>5.8999999999999999E-3</c:v>
                </c:pt>
                <c:pt idx="132">
                  <c:v>5.8999999999999999E-3</c:v>
                </c:pt>
                <c:pt idx="133">
                  <c:v>5.4999999999999997E-3</c:v>
                </c:pt>
                <c:pt idx="134">
                  <c:v>4.8999999999999998E-3</c:v>
                </c:pt>
                <c:pt idx="135">
                  <c:v>4.4000000000000003E-3</c:v>
                </c:pt>
                <c:pt idx="136">
                  <c:v>4.1999999999999997E-3</c:v>
                </c:pt>
                <c:pt idx="137">
                  <c:v>4.1000000000000003E-3</c:v>
                </c:pt>
                <c:pt idx="138">
                  <c:v>4.0000000000000001E-3</c:v>
                </c:pt>
                <c:pt idx="139">
                  <c:v>3.8E-3</c:v>
                </c:pt>
                <c:pt idx="140">
                  <c:v>3.8E-3</c:v>
                </c:pt>
                <c:pt idx="141">
                  <c:v>3.8E-3</c:v>
                </c:pt>
                <c:pt idx="142">
                  <c:v>4.1000000000000003E-3</c:v>
                </c:pt>
                <c:pt idx="143">
                  <c:v>3.7000000000000002E-3</c:v>
                </c:pt>
                <c:pt idx="144">
                  <c:v>3.5000000000000001E-3</c:v>
                </c:pt>
                <c:pt idx="145">
                  <c:v>3.3E-3</c:v>
                </c:pt>
                <c:pt idx="146">
                  <c:v>3.0000000000000001E-3</c:v>
                </c:pt>
                <c:pt idx="147">
                  <c:v>2.7000000000000001E-3</c:v>
                </c:pt>
                <c:pt idx="148">
                  <c:v>2.3E-3</c:v>
                </c:pt>
                <c:pt idx="149">
                  <c:v>2.0999999999999999E-3</c:v>
                </c:pt>
                <c:pt idx="150">
                  <c:v>2E-3</c:v>
                </c:pt>
                <c:pt idx="151">
                  <c:v>1.8E-3</c:v>
                </c:pt>
                <c:pt idx="152">
                  <c:v>1.6000000000000001E-3</c:v>
                </c:pt>
                <c:pt idx="153">
                  <c:v>1.5E-3</c:v>
                </c:pt>
                <c:pt idx="154">
                  <c:v>1.1999999999999999E-3</c:v>
                </c:pt>
                <c:pt idx="155">
                  <c:v>1.1000000000000001E-3</c:v>
                </c:pt>
                <c:pt idx="156">
                  <c:v>1E-3</c:v>
                </c:pt>
                <c:pt idx="157">
                  <c:v>8.0000000000000004E-4</c:v>
                </c:pt>
                <c:pt idx="158">
                  <c:v>8.0000000000000004E-4</c:v>
                </c:pt>
                <c:pt idx="159">
                  <c:v>8.9999999999999998E-4</c:v>
                </c:pt>
                <c:pt idx="160">
                  <c:v>8.0000000000000004E-4</c:v>
                </c:pt>
                <c:pt idx="161">
                  <c:v>8.9999999999999998E-4</c:v>
                </c:pt>
                <c:pt idx="162">
                  <c:v>8.9999999999999998E-4</c:v>
                </c:pt>
                <c:pt idx="163">
                  <c:v>8.9999999999999998E-4</c:v>
                </c:pt>
                <c:pt idx="164">
                  <c:v>8.9999999999999998E-4</c:v>
                </c:pt>
                <c:pt idx="165">
                  <c:v>8.9999999999999998E-4</c:v>
                </c:pt>
                <c:pt idx="166">
                  <c:v>8.0000000000000004E-4</c:v>
                </c:pt>
                <c:pt idx="167">
                  <c:v>8.9999999999999998E-4</c:v>
                </c:pt>
                <c:pt idx="168">
                  <c:v>6.9999999999999999E-4</c:v>
                </c:pt>
                <c:pt idx="169">
                  <c:v>6.9999999999999999E-4</c:v>
                </c:pt>
                <c:pt idx="170">
                  <c:v>5.0000000000000001E-4</c:v>
                </c:pt>
                <c:pt idx="171">
                  <c:v>5.9999999999999995E-4</c:v>
                </c:pt>
                <c:pt idx="172">
                  <c:v>5.9999999999999995E-4</c:v>
                </c:pt>
                <c:pt idx="173">
                  <c:v>5.9999999999999995E-4</c:v>
                </c:pt>
                <c:pt idx="174">
                  <c:v>5.0000000000000001E-4</c:v>
                </c:pt>
                <c:pt idx="175">
                  <c:v>4.0000000000000002E-4</c:v>
                </c:pt>
                <c:pt idx="176">
                  <c:v>4.0000000000000002E-4</c:v>
                </c:pt>
                <c:pt idx="177">
                  <c:v>4.0000000000000002E-4</c:v>
                </c:pt>
                <c:pt idx="178">
                  <c:v>4.0000000000000002E-4</c:v>
                </c:pt>
                <c:pt idx="179">
                  <c:v>4.0000000000000002E-4</c:v>
                </c:pt>
                <c:pt idx="180">
                  <c:v>5.0000000000000001E-4</c:v>
                </c:pt>
                <c:pt idx="181">
                  <c:v>4.0000000000000002E-4</c:v>
                </c:pt>
                <c:pt idx="182">
                  <c:v>4.0000000000000002E-4</c:v>
                </c:pt>
                <c:pt idx="183">
                  <c:v>4.0000000000000002E-4</c:v>
                </c:pt>
                <c:pt idx="184">
                  <c:v>4.0000000000000002E-4</c:v>
                </c:pt>
                <c:pt idx="185">
                  <c:v>4.0000000000000002E-4</c:v>
                </c:pt>
                <c:pt idx="186">
                  <c:v>4.0000000000000002E-4</c:v>
                </c:pt>
                <c:pt idx="187">
                  <c:v>4.0000000000000002E-4</c:v>
                </c:pt>
                <c:pt idx="188">
                  <c:v>2.9999999999999997E-4</c:v>
                </c:pt>
                <c:pt idx="189">
                  <c:v>2.9999999999999997E-4</c:v>
                </c:pt>
                <c:pt idx="190">
                  <c:v>2.9999999999999997E-4</c:v>
                </c:pt>
                <c:pt idx="191">
                  <c:v>2.9999999999999997E-4</c:v>
                </c:pt>
                <c:pt idx="192">
                  <c:v>2.0000000000000001E-4</c:v>
                </c:pt>
                <c:pt idx="193">
                  <c:v>2.0000000000000001E-4</c:v>
                </c:pt>
                <c:pt idx="194">
                  <c:v>1E-4</c:v>
                </c:pt>
                <c:pt idx="195">
                  <c:v>1E-4</c:v>
                </c:pt>
                <c:pt idx="196">
                  <c:v>1E-4</c:v>
                </c:pt>
              </c:numCache>
            </c:numRef>
          </c:val>
          <c:extLst>
            <c:ext xmlns:c16="http://schemas.microsoft.com/office/drawing/2014/chart" uri="{C3380CC4-5D6E-409C-BE32-E72D297353CC}">
              <c16:uniqueId val="{00000000-B136-4EB2-9DDE-404F05E44D62}"/>
            </c:ext>
          </c:extLst>
        </c:ser>
        <c:dLbls>
          <c:showLegendKey val="0"/>
          <c:showVal val="0"/>
          <c:showCatName val="0"/>
          <c:showSerName val="0"/>
          <c:showPercent val="0"/>
          <c:showBubbleSize val="0"/>
        </c:dLbls>
        <c:gapWidth val="150"/>
        <c:axId val="163839936"/>
        <c:axId val="163840328"/>
      </c:barChart>
      <c:dateAx>
        <c:axId val="163839936"/>
        <c:scaling>
          <c:orientation val="minMax"/>
        </c:scaling>
        <c:delete val="0"/>
        <c:axPos val="b"/>
        <c:numFmt formatCode="[$-C0A]mmmmm\-yy;@" sourceLinked="0"/>
        <c:majorTickMark val="out"/>
        <c:minorTickMark val="none"/>
        <c:tickLblPos val="nextTo"/>
        <c:txPr>
          <a:bodyPr rot="-2700000"/>
          <a:lstStyle/>
          <a:p>
            <a:pPr>
              <a:defRPr/>
            </a:pPr>
            <a:endParaRPr lang="es-ES"/>
          </a:p>
        </c:txPr>
        <c:crossAx val="163840328"/>
        <c:crosses val="autoZero"/>
        <c:auto val="1"/>
        <c:lblOffset val="100"/>
        <c:baseTimeUnit val="months"/>
        <c:majorUnit val="1"/>
        <c:majorTimeUnit val="years"/>
        <c:minorUnit val="1"/>
        <c:minorTimeUnit val="months"/>
      </c:dateAx>
      <c:valAx>
        <c:axId val="163840328"/>
        <c:scaling>
          <c:orientation val="minMax"/>
          <c:max val="6.0000000000000012E-2"/>
          <c:min val="-1.5000000000000003E-2"/>
        </c:scaling>
        <c:delete val="0"/>
        <c:axPos val="l"/>
        <c:numFmt formatCode="0%" sourceLinked="0"/>
        <c:majorTickMark val="none"/>
        <c:minorTickMark val="none"/>
        <c:tickLblPos val="nextTo"/>
        <c:crossAx val="163839936"/>
        <c:crossesAt val="37956"/>
        <c:crossBetween val="between"/>
        <c:majorUnit val="1.0000000000000005E-2"/>
      </c:valAx>
    </c:plotArea>
    <c:plotVisOnly val="1"/>
    <c:dispBlanksAs val="zero"/>
    <c:showDLblsOverMax val="0"/>
  </c:chart>
  <c:spPr>
    <a:noFill/>
    <a:ln>
      <a:noFill/>
    </a:ln>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7847222222222"/>
          <c:y val="4.2663938492063493E-2"/>
          <c:w val="0.71524930555555566"/>
          <c:h val="0.8707901785714286"/>
        </c:manualLayout>
      </c:layout>
      <c:lineChart>
        <c:grouping val="standard"/>
        <c:varyColors val="0"/>
        <c:ser>
          <c:idx val="1"/>
          <c:order val="0"/>
          <c:tx>
            <c:strRef>
              <c:f>CURVAS!$F$8</c:f>
              <c:strCache>
                <c:ptCount val="1"/>
                <c:pt idx="0">
                  <c:v>SP</c:v>
                </c:pt>
              </c:strCache>
            </c:strRef>
          </c:tx>
          <c:spPr>
            <a:ln w="22225" cap="rnd">
              <a:solidFill>
                <a:srgbClr val="93CBA6"/>
              </a:solidFill>
              <a:round/>
            </a:ln>
            <a:effectLst/>
          </c:spPr>
          <c:marker>
            <c:symbol val="square"/>
            <c:size val="6"/>
            <c:spPr>
              <a:solidFill>
                <a:srgbClr val="93CBA6"/>
              </a:solidFill>
              <a:ln w="9525">
                <a:solidFill>
                  <a:srgbClr val="93CBA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CURVAS!$N$3:$R$3</c:f>
              <c:numCache>
                <c:formatCode>General</c:formatCode>
                <c:ptCount val="5"/>
                <c:pt idx="0">
                  <c:v>2</c:v>
                </c:pt>
                <c:pt idx="1">
                  <c:v>3</c:v>
                </c:pt>
                <c:pt idx="2">
                  <c:v>5</c:v>
                </c:pt>
                <c:pt idx="3">
                  <c:v>7</c:v>
                </c:pt>
                <c:pt idx="4">
                  <c:v>10</c:v>
                </c:pt>
              </c:numCache>
            </c:numRef>
          </c:cat>
          <c:val>
            <c:numRef>
              <c:f>CURVAS!$G$8:$K$8</c:f>
              <c:numCache>
                <c:formatCode>0.00</c:formatCode>
                <c:ptCount val="5"/>
                <c:pt idx="0">
                  <c:v>-0.20506199999999999</c:v>
                </c:pt>
                <c:pt idx="1">
                  <c:v>-5.7478000000000001E-2</c:v>
                </c:pt>
                <c:pt idx="2">
                  <c:v>8.0226000000000006E-2</c:v>
                </c:pt>
                <c:pt idx="3">
                  <c:v>0.470412</c:v>
                </c:pt>
                <c:pt idx="4">
                  <c:v>0.78092099999999998</c:v>
                </c:pt>
              </c:numCache>
            </c:numRef>
          </c:val>
          <c:smooth val="0"/>
          <c:extLst>
            <c:ext xmlns:c16="http://schemas.microsoft.com/office/drawing/2014/chart" uri="{C3380CC4-5D6E-409C-BE32-E72D297353CC}">
              <c16:uniqueId val="{00000000-4266-4D59-93A6-874386A666D2}"/>
            </c:ext>
          </c:extLst>
        </c:ser>
        <c:dLbls>
          <c:showLegendKey val="0"/>
          <c:showVal val="0"/>
          <c:showCatName val="0"/>
          <c:showSerName val="0"/>
          <c:showPercent val="0"/>
          <c:showBubbleSize val="0"/>
        </c:dLbls>
        <c:marker val="1"/>
        <c:smooth val="0"/>
        <c:axId val="163845424"/>
        <c:axId val="163842680"/>
      </c:lineChart>
      <c:catAx>
        <c:axId val="163845424"/>
        <c:scaling>
          <c:orientation val="minMax"/>
        </c:scaling>
        <c:delete val="0"/>
        <c:axPos val="b"/>
        <c:numFmt formatCode="General" sourceLinked="1"/>
        <c:majorTickMark val="none"/>
        <c:minorTickMark val="none"/>
        <c:tickLblPos val="low"/>
        <c:spPr>
          <a:noFill/>
          <a:ln w="254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s-ES"/>
          </a:p>
        </c:txPr>
        <c:crossAx val="163842680"/>
        <c:crosses val="autoZero"/>
        <c:auto val="1"/>
        <c:lblAlgn val="ctr"/>
        <c:lblOffset val="100"/>
        <c:noMultiLvlLbl val="0"/>
      </c:catAx>
      <c:valAx>
        <c:axId val="163842680"/>
        <c:scaling>
          <c:orientation val="minMax"/>
          <c:max val="1"/>
          <c:min val="-0.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63845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S" dirty="0">
                <a:solidFill>
                  <a:schemeClr val="tx1"/>
                </a:solidFill>
              </a:rPr>
              <a:t>Patrimonio</a:t>
            </a:r>
            <a:r>
              <a:rPr lang="es-ES" baseline="0" dirty="0">
                <a:solidFill>
                  <a:schemeClr val="tx1"/>
                </a:solidFill>
              </a:rPr>
              <a:t> Neto </a:t>
            </a:r>
          </a:p>
          <a:p>
            <a:pPr>
              <a:defRPr>
                <a:solidFill>
                  <a:schemeClr val="tx1"/>
                </a:solidFill>
              </a:defRPr>
            </a:pPr>
            <a:r>
              <a:rPr lang="es-ES" baseline="0" dirty="0">
                <a:solidFill>
                  <a:schemeClr val="tx1"/>
                </a:solidFill>
              </a:rPr>
              <a:t>Familia Española (2017)</a:t>
            </a:r>
            <a:endParaRPr lang="es-E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view3D>
      <c:rotX val="30"/>
      <c:rotY val="18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3CBA6"/>
            </a:solidFill>
          </c:spPr>
          <c:dPt>
            <c:idx val="0"/>
            <c:bubble3D val="0"/>
            <c:explosion val="20"/>
            <c:spPr>
              <a:solidFill>
                <a:srgbClr val="F3997B"/>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D7-4C93-96A6-111822B45741}"/>
              </c:ext>
            </c:extLst>
          </c:dPt>
          <c:dPt>
            <c:idx val="1"/>
            <c:bubble3D val="0"/>
            <c:explosion val="32"/>
            <c:spPr>
              <a:solidFill>
                <a:srgbClr val="93CBA6"/>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D7-4C93-96A6-111822B45741}"/>
              </c:ext>
            </c:extLst>
          </c:dPt>
          <c:val>
            <c:numRef>
              <c:f>'IPC-Dip'!$AD$27:$AD$28</c:f>
              <c:numCache>
                <c:formatCode>General</c:formatCode>
                <c:ptCount val="2"/>
                <c:pt idx="0">
                  <c:v>80</c:v>
                </c:pt>
                <c:pt idx="1">
                  <c:v>20</c:v>
                </c:pt>
              </c:numCache>
            </c:numRef>
          </c:val>
          <c:extLst>
            <c:ext xmlns:c16="http://schemas.microsoft.com/office/drawing/2014/chart" uri="{C3380CC4-5D6E-409C-BE32-E72D297353CC}">
              <c16:uniqueId val="{00000004-8AD7-4C93-96A6-111822B4574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A0D8FDF-6E4A-4AAC-84C9-453E7A9CEB6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272AB0D7-66AD-4FD1-9536-2782A36D55D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90BFC6-9810-46CC-B50B-67CCB85F8B28}" type="datetimeFigureOut">
              <a:rPr lang="es-ES" smtClean="0"/>
              <a:t>07/05/2020</a:t>
            </a:fld>
            <a:endParaRPr lang="es-ES" dirty="0"/>
          </a:p>
        </p:txBody>
      </p:sp>
      <p:sp>
        <p:nvSpPr>
          <p:cNvPr id="4" name="Marcador de pie de página 3">
            <a:extLst>
              <a:ext uri="{FF2B5EF4-FFF2-40B4-BE49-F238E27FC236}">
                <a16:creationId xmlns:a16="http://schemas.microsoft.com/office/drawing/2014/main" id="{06E6A1F1-A53F-4EB5-840A-B234DDEB064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A14D20DD-BF31-4BEE-BE50-2952F724BCD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8CA57D-BD02-46CE-9BBC-E79974F30EF0}" type="slidenum">
              <a:rPr lang="es-ES" smtClean="0"/>
              <a:t>‹Nº›</a:t>
            </a:fld>
            <a:endParaRPr lang="es-ES" dirty="0"/>
          </a:p>
        </p:txBody>
      </p:sp>
    </p:spTree>
    <p:extLst>
      <p:ext uri="{BB962C8B-B14F-4D97-AF65-F5344CB8AC3E}">
        <p14:creationId xmlns:p14="http://schemas.microsoft.com/office/powerpoint/2010/main" val="100306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1"/>
          </a:xfrm>
          <a:prstGeom prst="rect">
            <a:avLst/>
          </a:prstGeom>
        </p:spPr>
        <p:txBody>
          <a:bodyPr vert="horz" lIns="94007" tIns="47004" rIns="94007" bIns="47004" rtlCol="0"/>
          <a:lstStyle>
            <a:lvl1pPr algn="l">
              <a:defRPr sz="1400"/>
            </a:lvl1pPr>
          </a:lstStyle>
          <a:p>
            <a:endParaRPr lang="es-ES" dirty="0"/>
          </a:p>
        </p:txBody>
      </p:sp>
      <p:sp>
        <p:nvSpPr>
          <p:cNvPr id="3" name="Date Placeholder 2"/>
          <p:cNvSpPr>
            <a:spLocks noGrp="1"/>
          </p:cNvSpPr>
          <p:nvPr>
            <p:ph type="dt" idx="1"/>
          </p:nvPr>
        </p:nvSpPr>
        <p:spPr>
          <a:xfrm>
            <a:off x="3850447" y="3"/>
            <a:ext cx="2945659" cy="496331"/>
          </a:xfrm>
          <a:prstGeom prst="rect">
            <a:avLst/>
          </a:prstGeom>
        </p:spPr>
        <p:txBody>
          <a:bodyPr vert="horz" lIns="94007" tIns="47004" rIns="94007" bIns="47004" rtlCol="0"/>
          <a:lstStyle>
            <a:lvl1pPr algn="r">
              <a:defRPr sz="1400"/>
            </a:lvl1pPr>
          </a:lstStyle>
          <a:p>
            <a:fld id="{7767EC60-1ABE-4DF9-AAA9-4A3D975ADF4C}" type="datetimeFigureOut">
              <a:rPr lang="es-ES" smtClean="0"/>
              <a:pPr/>
              <a:t>07/05/2020</a:t>
            </a:fld>
            <a:endParaRPr lang="es-ES" dirty="0"/>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4007" tIns="47004" rIns="94007" bIns="47004" rtlCol="0" anchor="ctr"/>
          <a:lstStyle/>
          <a:p>
            <a:endParaRPr lang="es-ES" dirty="0"/>
          </a:p>
        </p:txBody>
      </p:sp>
      <p:sp>
        <p:nvSpPr>
          <p:cNvPr id="5" name="Notes Placeholder 4"/>
          <p:cNvSpPr>
            <a:spLocks noGrp="1"/>
          </p:cNvSpPr>
          <p:nvPr>
            <p:ph type="body" sz="quarter" idx="3"/>
          </p:nvPr>
        </p:nvSpPr>
        <p:spPr>
          <a:xfrm>
            <a:off x="679768" y="4715158"/>
            <a:ext cx="5438140" cy="4466988"/>
          </a:xfrm>
          <a:prstGeom prst="rect">
            <a:avLst/>
          </a:prstGeom>
        </p:spPr>
        <p:txBody>
          <a:bodyPr vert="horz" lIns="94007" tIns="47004" rIns="94007" bIns="470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4" y="9428586"/>
            <a:ext cx="2945659" cy="496331"/>
          </a:xfrm>
          <a:prstGeom prst="rect">
            <a:avLst/>
          </a:prstGeom>
        </p:spPr>
        <p:txBody>
          <a:bodyPr vert="horz" lIns="94007" tIns="47004" rIns="94007" bIns="47004" rtlCol="0" anchor="b"/>
          <a:lstStyle>
            <a:lvl1pPr algn="l">
              <a:defRPr sz="1400"/>
            </a:lvl1pPr>
          </a:lstStyle>
          <a:p>
            <a:endParaRPr lang="es-ES" dirty="0"/>
          </a:p>
        </p:txBody>
      </p:sp>
      <p:sp>
        <p:nvSpPr>
          <p:cNvPr id="7" name="Slide Number Placeholder 6"/>
          <p:cNvSpPr>
            <a:spLocks noGrp="1"/>
          </p:cNvSpPr>
          <p:nvPr>
            <p:ph type="sldNum" sz="quarter" idx="5"/>
          </p:nvPr>
        </p:nvSpPr>
        <p:spPr>
          <a:xfrm>
            <a:off x="3850447" y="9428586"/>
            <a:ext cx="2945659" cy="496331"/>
          </a:xfrm>
          <a:prstGeom prst="rect">
            <a:avLst/>
          </a:prstGeom>
        </p:spPr>
        <p:txBody>
          <a:bodyPr vert="horz" lIns="94007" tIns="47004" rIns="94007" bIns="47004" rtlCol="0" anchor="b"/>
          <a:lstStyle>
            <a:lvl1pPr algn="r">
              <a:defRPr sz="1400"/>
            </a:lvl1pPr>
          </a:lstStyle>
          <a:p>
            <a:fld id="{CB48FC6A-8ED3-4F5A-8136-10FE84E0B61A}" type="slidenum">
              <a:rPr lang="es-ES" smtClean="0"/>
              <a:pPr/>
              <a:t>‹Nº›</a:t>
            </a:fld>
            <a:endParaRPr lang="es-ES" dirty="0"/>
          </a:p>
        </p:txBody>
      </p:sp>
    </p:spTree>
    <p:extLst>
      <p:ext uri="{BB962C8B-B14F-4D97-AF65-F5344CB8AC3E}">
        <p14:creationId xmlns:p14="http://schemas.microsoft.com/office/powerpoint/2010/main" val="334878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48FC6A-8ED3-4F5A-8136-10FE84E0B61A}" type="slidenum">
              <a:rPr lang="es-ES" smtClean="0"/>
              <a:pPr/>
              <a:t>1</a:t>
            </a:fld>
            <a:endParaRPr lang="es-ES" dirty="0"/>
          </a:p>
        </p:txBody>
      </p:sp>
    </p:spTree>
    <p:extLst>
      <p:ext uri="{BB962C8B-B14F-4D97-AF65-F5344CB8AC3E}">
        <p14:creationId xmlns:p14="http://schemas.microsoft.com/office/powerpoint/2010/main" val="313078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4</a:t>
            </a:fld>
            <a:endParaRPr lang="es-ES" dirty="0"/>
          </a:p>
        </p:txBody>
      </p:sp>
    </p:spTree>
    <p:extLst>
      <p:ext uri="{BB962C8B-B14F-4D97-AF65-F5344CB8AC3E}">
        <p14:creationId xmlns:p14="http://schemas.microsoft.com/office/powerpoint/2010/main" val="36495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5</a:t>
            </a:fld>
            <a:endParaRPr lang="es-ES" dirty="0"/>
          </a:p>
        </p:txBody>
      </p:sp>
    </p:spTree>
    <p:extLst>
      <p:ext uri="{BB962C8B-B14F-4D97-AF65-F5344CB8AC3E}">
        <p14:creationId xmlns:p14="http://schemas.microsoft.com/office/powerpoint/2010/main" val="390225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4538"/>
            <a:ext cx="6619875" cy="372427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2733EA-002F-4526-A1AF-157C72BA0B36}" type="slidenum">
              <a:rPr lang="es-ES">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165093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8900" y="744538"/>
            <a:ext cx="6619875" cy="372427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19</a:t>
            </a:fld>
            <a:endParaRPr lang="es-ES" dirty="0"/>
          </a:p>
        </p:txBody>
      </p:sp>
    </p:spTree>
    <p:extLst>
      <p:ext uri="{BB962C8B-B14F-4D97-AF65-F5344CB8AC3E}">
        <p14:creationId xmlns:p14="http://schemas.microsoft.com/office/powerpoint/2010/main" val="300518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294" y="9427766"/>
            <a:ext cx="2945862" cy="497332"/>
          </a:xfrm>
          <a:prstGeom prst="rect">
            <a:avLst/>
          </a:prstGeom>
          <a:noFill/>
          <a:ln w="9525">
            <a:noFill/>
            <a:miter lim="800000"/>
            <a:headEnd/>
            <a:tailEnd/>
          </a:ln>
        </p:spPr>
        <p:txBody>
          <a:bodyPr lIns="83337" tIns="41668" rIns="83337" bIns="41668" anchor="b"/>
          <a:lstStyle/>
          <a:p>
            <a:pPr algn="r" defTabSz="830138"/>
            <a:fld id="{63DD439F-584A-4162-9CE6-5C7F607E6951}" type="slidenum">
              <a:rPr lang="en-GB" altLang="es-ES">
                <a:latin typeface="Calibri" pitchFamily="34" charset="0"/>
              </a:rPr>
              <a:pPr algn="r" defTabSz="830138"/>
              <a:t>20</a:t>
            </a:fld>
            <a:endParaRPr lang="en-GB" altLang="es-ES" dirty="0">
              <a:latin typeface="Calibri" pitchFamily="34" charset="0"/>
            </a:endParaRPr>
          </a:p>
        </p:txBody>
      </p:sp>
      <p:sp>
        <p:nvSpPr>
          <p:cNvPr id="60419" name="Rectangle 2"/>
          <p:cNvSpPr>
            <a:spLocks noGrp="1" noRot="1" noChangeAspect="1" noChangeArrowheads="1" noTextEdit="1"/>
          </p:cNvSpPr>
          <p:nvPr>
            <p:ph type="sldImg"/>
          </p:nvPr>
        </p:nvSpPr>
        <p:spPr bwMode="auto">
          <a:xfrm>
            <a:off x="88900" y="744538"/>
            <a:ext cx="6619875" cy="3724275"/>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s-ES" dirty="0">
              <a:latin typeface="Arial" pitchFamily="34" charset="0"/>
            </a:endParaRPr>
          </a:p>
        </p:txBody>
      </p:sp>
    </p:spTree>
    <p:extLst>
      <p:ext uri="{BB962C8B-B14F-4D97-AF65-F5344CB8AC3E}">
        <p14:creationId xmlns:p14="http://schemas.microsoft.com/office/powerpoint/2010/main" val="184243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b="1">
                <a:solidFill>
                  <a:srgbClr val="9D2235"/>
                </a:solidFill>
              </a:defRPr>
            </a:lvl1pPr>
          </a:lstStyle>
          <a:p>
            <a:r>
              <a:rPr lang="en-US" dirty="0"/>
              <a:t>July 2017</a:t>
            </a: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9398758-D4D2-4BB4-AF2C-18EEFE1A048C}"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5194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9398758-D4D2-4BB4-AF2C-18EEFE1A048C}" type="slidenum">
              <a:rPr lang="en-US" smtClean="0">
                <a:solidFill>
                  <a:prstClr val="black">
                    <a:tint val="75000"/>
                  </a:prstClr>
                </a:solidFill>
              </a:rPr>
              <a:pPr/>
              <a:t>‹Nº›</a:t>
            </a:fld>
            <a:endParaRPr lang="en-US" dirty="0">
              <a:solidFill>
                <a:prstClr val="black">
                  <a:tint val="75000"/>
                </a:prstClr>
              </a:solidFill>
            </a:endParaRPr>
          </a:p>
        </p:txBody>
      </p:sp>
      <p:pic>
        <p:nvPicPr>
          <p:cNvPr id="6" name="Imagen 5">
            <a:extLst>
              <a:ext uri="{FF2B5EF4-FFF2-40B4-BE49-F238E27FC236}">
                <a16:creationId xmlns:a16="http://schemas.microsoft.com/office/drawing/2014/main" id="{38FDAF93-6868-4E82-9918-F01213005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39849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8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56620-EECB-48AE-9C08-25A6F14E0B47}"/>
              </a:ext>
            </a:extLst>
          </p:cNvPr>
          <p:cNvSpPr>
            <a:spLocks noGrp="1"/>
          </p:cNvSpPr>
          <p:nvPr>
            <p:ph type="title"/>
          </p:nvPr>
        </p:nvSpPr>
        <p:spPr>
          <a:xfrm>
            <a:off x="483349" y="679681"/>
            <a:ext cx="10489451" cy="418927"/>
          </a:xfrm>
          <a:prstGeom prst="rect">
            <a:avLst/>
          </a:prstGeom>
        </p:spPr>
        <p:txBody>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113EBEE4-7F65-48E6-A62C-B6A952050337}"/>
              </a:ext>
            </a:extLst>
          </p:cNvPr>
          <p:cNvSpPr>
            <a:spLocks noGrp="1"/>
          </p:cNvSpPr>
          <p:nvPr>
            <p:ph idx="1"/>
          </p:nvPr>
        </p:nvSpPr>
        <p:spPr>
          <a:xfrm>
            <a:off x="838198" y="1402285"/>
            <a:ext cx="10964151" cy="4291505"/>
          </a:xfrm>
          <a:prstGeom prst="rect">
            <a:avLst/>
          </a:prstGeom>
        </p:spPr>
        <p:txBody>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6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F6AB61A2-F22E-4F60-A480-7693D7BB9643}"/>
              </a:ext>
            </a:extLst>
          </p:cNvPr>
          <p:cNvSpPr>
            <a:spLocks noGrp="1"/>
          </p:cNvSpPr>
          <p:nvPr>
            <p:ph type="dt" sz="half" idx="10"/>
          </p:nvPr>
        </p:nvSpPr>
        <p:spPr/>
        <p:txBody>
          <a:bodyPr/>
          <a:lstStyle/>
          <a:p>
            <a:fld id="{66039A8C-7499-44BA-8DAD-F8AB74BA341F}" type="datetimeFigureOut">
              <a:rPr lang="es-ES" smtClean="0"/>
              <a:t>07/05/2020</a:t>
            </a:fld>
            <a:endParaRPr lang="es-ES"/>
          </a:p>
        </p:txBody>
      </p:sp>
      <p:sp>
        <p:nvSpPr>
          <p:cNvPr id="5" name="Marcador de pie de página 4">
            <a:extLst>
              <a:ext uri="{FF2B5EF4-FFF2-40B4-BE49-F238E27FC236}">
                <a16:creationId xmlns:a16="http://schemas.microsoft.com/office/drawing/2014/main" id="{06E51820-16AB-43B2-BFF7-AD3D902DBB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08C1A1-4E05-4433-A2A9-2197C14567CE}"/>
              </a:ext>
            </a:extLst>
          </p:cNvPr>
          <p:cNvSpPr>
            <a:spLocks noGrp="1"/>
          </p:cNvSpPr>
          <p:nvPr>
            <p:ph type="sldNum" sz="quarter" idx="12"/>
          </p:nvPr>
        </p:nvSpPr>
        <p:spPr/>
        <p:txBody>
          <a:bodyPr/>
          <a:lstStyle/>
          <a:p>
            <a:fld id="{5E40F417-5846-4BBB-BA2C-808843548A5F}" type="slidenum">
              <a:rPr lang="es-ES" smtClean="0"/>
              <a:t>‹Nº›</a:t>
            </a:fld>
            <a:endParaRPr lang="es-ES"/>
          </a:p>
        </p:txBody>
      </p:sp>
      <p:pic>
        <p:nvPicPr>
          <p:cNvPr id="7" name="Imagen 6">
            <a:extLst>
              <a:ext uri="{FF2B5EF4-FFF2-40B4-BE49-F238E27FC236}">
                <a16:creationId xmlns:a16="http://schemas.microsoft.com/office/drawing/2014/main" id="{CE1DAAAC-1637-467C-AB91-2A3D653C4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649" y="1042417"/>
            <a:ext cx="11412701" cy="18290"/>
          </a:xfrm>
          <a:prstGeom prst="rect">
            <a:avLst/>
          </a:prstGeom>
        </p:spPr>
      </p:pic>
      <p:pic>
        <p:nvPicPr>
          <p:cNvPr id="11" name="Imagen 10">
            <a:extLst>
              <a:ext uri="{FF2B5EF4-FFF2-40B4-BE49-F238E27FC236}">
                <a16:creationId xmlns:a16="http://schemas.microsoft.com/office/drawing/2014/main" id="{0894B06D-B06B-45F9-BC31-7BA36D85DC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221966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8" name="Imagen 7">
            <a:extLst>
              <a:ext uri="{FF2B5EF4-FFF2-40B4-BE49-F238E27FC236}">
                <a16:creationId xmlns:a16="http://schemas.microsoft.com/office/drawing/2014/main" id="{DD0F5341-15D1-494E-B93F-83612368B9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57784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A1F39FF2-CAFF-4B6E-89F2-0D92696AD7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71770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DC072DD0-E08C-4E3D-AC16-BE2CF4C5AA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84617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0326C90C-A1B3-4773-947B-805539DDCC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8845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CE0C020A-D84B-407C-BBAE-FC55D54465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31436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A28A308F-5618-4485-8A42-3C24A067BF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276568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1" name="Imagen 10">
            <a:extLst>
              <a:ext uri="{FF2B5EF4-FFF2-40B4-BE49-F238E27FC236}">
                <a16:creationId xmlns:a16="http://schemas.microsoft.com/office/drawing/2014/main" id="{00607555-4962-45D0-AA8D-9214A690E7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57200"/>
            <a:ext cx="2164674" cy="370145"/>
          </a:xfrm>
          <a:prstGeom prst="rect">
            <a:avLst/>
          </a:prstGeom>
        </p:spPr>
      </p:pic>
    </p:spTree>
    <p:extLst>
      <p:ext uri="{BB962C8B-B14F-4D97-AF65-F5344CB8AC3E}">
        <p14:creationId xmlns:p14="http://schemas.microsoft.com/office/powerpoint/2010/main" val="112163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a16="http://schemas.microsoft.com/office/drawing/2014/main" id="{C584A1D6-1906-4D56-9D27-20207D5C3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69990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639762"/>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8758-D4D2-4BB4-AF2C-18EEFE1A048C}" type="slidenum">
              <a:rPr lang="en-US" smtClean="0">
                <a:solidFill>
                  <a:prstClr val="black">
                    <a:tint val="75000"/>
                  </a:prstClr>
                </a:solidFill>
                <a:cs typeface="Arial" pitchFamily="34" charset="0"/>
              </a:rPr>
              <a:pPr/>
              <a:t>‹Nº›</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792722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5" r:id="rId3"/>
    <p:sldLayoutId id="2147483696" r:id="rId4"/>
    <p:sldLayoutId id="2147483697" r:id="rId5"/>
    <p:sldLayoutId id="2147483698" r:id="rId6"/>
    <p:sldLayoutId id="2147483701" r:id="rId7"/>
    <p:sldLayoutId id="2147483703" r:id="rId8"/>
    <p:sldLayoutId id="2147483702" r:id="rId9"/>
    <p:sldLayoutId id="2147483679" r:id="rId10"/>
    <p:sldLayoutId id="2147483704" r:id="rId11"/>
  </p:sldLayoutIdLst>
  <p:hf hdr="0" ftr="0" dt="0"/>
  <p:txStyles>
    <p:titleStyle>
      <a:lvl1pPr algn="l" defTabSz="914400" rtl="0" eaLnBrk="1" latinLnBrk="0" hangingPunct="1">
        <a:spcBef>
          <a:spcPct val="0"/>
        </a:spcBef>
        <a:buNone/>
        <a:defRPr sz="1800" kern="1200">
          <a:solidFill>
            <a:srgbClr val="800000"/>
          </a:solidFill>
          <a:latin typeface="Georgi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linkedin.com/company/treaassetmanagement/?viewAsMember=true" TargetMode="External"/><Relationship Id="rId7" Type="http://schemas.openxmlformats.org/officeDocument/2006/relationships/hyperlink" Target="https://www.youtube.com/channel/UCcJ81LG4zlvxAXdSSMzB-_Q?view_as=subscriber" TargetMode="External"/><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6.png"/><Relationship Id="rId5" Type="http://schemas.openxmlformats.org/officeDocument/2006/relationships/hyperlink" Target="https://twitter.com/Trea_AM" TargetMode="External"/><Relationship Id="rId10" Type="http://schemas.openxmlformats.org/officeDocument/2006/relationships/hyperlink" Target="mailto:distribucion@treaam.com" TargetMode="External"/><Relationship Id="rId4" Type="http://schemas.openxmlformats.org/officeDocument/2006/relationships/image" Target="../media/image26.png"/><Relationship Id="rId9" Type="http://schemas.openxmlformats.org/officeDocument/2006/relationships/hyperlink" Target="http://www.treaam.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29867E-26AD-4C14-AB49-F920870AEFF3}"/>
              </a:ext>
            </a:extLst>
          </p:cNvPr>
          <p:cNvSpPr>
            <a:spLocks noGrp="1"/>
          </p:cNvSpPr>
          <p:nvPr>
            <p:ph type="title"/>
          </p:nvPr>
        </p:nvSpPr>
        <p:spPr/>
        <p:txBody>
          <a:bodyPr/>
          <a:lstStyle/>
          <a:p>
            <a:endParaRPr lang="es-ES"/>
          </a:p>
        </p:txBody>
      </p:sp>
      <p:sp>
        <p:nvSpPr>
          <p:cNvPr id="6" name="Rectángulo 5">
            <a:extLst>
              <a:ext uri="{FF2B5EF4-FFF2-40B4-BE49-F238E27FC236}">
                <a16:creationId xmlns:a16="http://schemas.microsoft.com/office/drawing/2014/main" id="{8FC7C37D-4136-4764-8888-7EA8F1F36F9B}"/>
              </a:ext>
            </a:extLst>
          </p:cNvPr>
          <p:cNvSpPr/>
          <p:nvPr/>
        </p:nvSpPr>
        <p:spPr>
          <a:xfrm>
            <a:off x="0" y="0"/>
            <a:ext cx="12192000" cy="6858000"/>
          </a:xfrm>
          <a:prstGeom prst="rect">
            <a:avLst/>
          </a:prstGeom>
          <a:solidFill>
            <a:srgbClr val="93C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Subtítulo 2">
            <a:extLst>
              <a:ext uri="{FF2B5EF4-FFF2-40B4-BE49-F238E27FC236}">
                <a16:creationId xmlns:a16="http://schemas.microsoft.com/office/drawing/2014/main" id="{36DE2741-0FE4-41BE-9F5E-A6186BF082DF}"/>
              </a:ext>
            </a:extLst>
          </p:cNvPr>
          <p:cNvSpPr txBox="1">
            <a:spLocks/>
          </p:cNvSpPr>
          <p:nvPr/>
        </p:nvSpPr>
        <p:spPr>
          <a:xfrm>
            <a:off x="8068018" y="3048000"/>
            <a:ext cx="4123981" cy="899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b="1" dirty="0">
                <a:latin typeface="Open Sans" panose="020B0606030504020204" pitchFamily="34" charset="0"/>
                <a:ea typeface="Open Sans" panose="020B0606030504020204" pitchFamily="34" charset="0"/>
                <a:cs typeface="Open Sans" panose="020B0606030504020204" pitchFamily="34" charset="0"/>
              </a:rPr>
              <a:t>Rentabiliza tus ahorros:</a:t>
            </a:r>
          </a:p>
          <a:p>
            <a:pPr marL="0" indent="0" algn="ctr">
              <a:buNone/>
            </a:pPr>
            <a:r>
              <a:rPr lang="es-ES" sz="2000" dirty="0">
                <a:latin typeface="Open Sans" panose="020B0606030504020204" pitchFamily="34" charset="0"/>
                <a:ea typeface="Open Sans" panose="020B0606030504020204" pitchFamily="34" charset="0"/>
                <a:cs typeface="Open Sans" panose="020B0606030504020204" pitchFamily="34" charset="0"/>
              </a:rPr>
              <a:t>Fondos de inversión</a:t>
            </a:r>
          </a:p>
        </p:txBody>
      </p:sp>
      <p:pic>
        <p:nvPicPr>
          <p:cNvPr id="11" name="Imagen 10">
            <a:extLst>
              <a:ext uri="{FF2B5EF4-FFF2-40B4-BE49-F238E27FC236}">
                <a16:creationId xmlns:a16="http://schemas.microsoft.com/office/drawing/2014/main" id="{137B6771-7DDD-44E5-8727-E9BD8F7FF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7369" y="868959"/>
            <a:ext cx="3205280" cy="548081"/>
          </a:xfrm>
          <a:prstGeom prst="rect">
            <a:avLst/>
          </a:prstGeom>
        </p:spPr>
      </p:pic>
      <p:pic>
        <p:nvPicPr>
          <p:cNvPr id="9" name="Marcador de contenido 8">
            <a:extLst>
              <a:ext uri="{FF2B5EF4-FFF2-40B4-BE49-F238E27FC236}">
                <a16:creationId xmlns:a16="http://schemas.microsoft.com/office/drawing/2014/main" id="{86C79D55-5C3F-489C-B49B-FE2491672626}"/>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0" y="0"/>
            <a:ext cx="8068019" cy="6858000"/>
          </a:xfrm>
        </p:spPr>
      </p:pic>
      <p:sp>
        <p:nvSpPr>
          <p:cNvPr id="10" name="Subtítulo 2">
            <a:extLst>
              <a:ext uri="{FF2B5EF4-FFF2-40B4-BE49-F238E27FC236}">
                <a16:creationId xmlns:a16="http://schemas.microsoft.com/office/drawing/2014/main" id="{36DE2741-0FE4-41BE-9F5E-A6186BF082DF}"/>
              </a:ext>
            </a:extLst>
          </p:cNvPr>
          <p:cNvSpPr txBox="1">
            <a:spLocks/>
          </p:cNvSpPr>
          <p:nvPr/>
        </p:nvSpPr>
        <p:spPr>
          <a:xfrm>
            <a:off x="8109374" y="4495800"/>
            <a:ext cx="3821448" cy="899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1800" i="1" dirty="0">
                <a:latin typeface="Open Sans" panose="020B0606030504020204" pitchFamily="34" charset="0"/>
                <a:ea typeface="Open Sans" panose="020B0606030504020204" pitchFamily="34" charset="0"/>
                <a:cs typeface="Open Sans" panose="020B0606030504020204" pitchFamily="34" charset="0"/>
              </a:rPr>
              <a:t>Dani Sullà</a:t>
            </a:r>
          </a:p>
        </p:txBody>
      </p:sp>
      <p:pic>
        <p:nvPicPr>
          <p:cNvPr id="12"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736" y="5316873"/>
            <a:ext cx="1934546" cy="96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10</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upo 1"/>
          <p:cNvGrpSpPr/>
          <p:nvPr/>
        </p:nvGrpSpPr>
        <p:grpSpPr>
          <a:xfrm>
            <a:off x="3505200" y="1828801"/>
            <a:ext cx="7924800" cy="4596740"/>
            <a:chOff x="3448997" y="1577977"/>
            <a:chExt cx="8133403" cy="4778374"/>
          </a:xfrm>
        </p:grpSpPr>
        <p:pic>
          <p:nvPicPr>
            <p:cNvPr id="2050" name="Picture 2" descr="La tasa de ahorro de los hogares subió en 2019 hasta el 7,4%, s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97" y="1577977"/>
              <a:ext cx="8133403" cy="4778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p:cNvCxnSpPr/>
            <p:nvPr/>
          </p:nvCxnSpPr>
          <p:spPr>
            <a:xfrm flipV="1">
              <a:off x="6477000" y="3193531"/>
              <a:ext cx="633046" cy="768553"/>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077200" y="2890368"/>
              <a:ext cx="2041934" cy="1076796"/>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10458322" y="3733800"/>
              <a:ext cx="633046" cy="768553"/>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2 Rectángulo"/>
          <p:cNvSpPr/>
          <p:nvPr/>
        </p:nvSpPr>
        <p:spPr>
          <a:xfrm>
            <a:off x="4175025" y="1384291"/>
            <a:ext cx="6028950" cy="1027397"/>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1. ¡Ahorra!</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E330BCD0-99C6-4450-9EC4-FB6772DD568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5" name="Rectángulo: esquinas redondeadas 14">
            <a:extLst>
              <a:ext uri="{FF2B5EF4-FFF2-40B4-BE49-F238E27FC236}">
                <a16:creationId xmlns:a16="http://schemas.microsoft.com/office/drawing/2014/main" id="{D383259B-ED3C-4D76-A333-B5CEE7D12A84}"/>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09926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11</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843525" y="1662155"/>
            <a:ext cx="6028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2. Escribe 3 objetivos vitales y 3 no vitales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(¿QUÉ? ¿CUANDO? ¿CUANTO?)</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ángulo 3"/>
          <p:cNvSpPr/>
          <p:nvPr/>
        </p:nvSpPr>
        <p:spPr>
          <a:xfrm>
            <a:off x="3810000" y="2971800"/>
            <a:ext cx="6096000" cy="523220"/>
          </a:xfrm>
          <a:prstGeom prst="rect">
            <a:avLst/>
          </a:prstGeom>
        </p:spPr>
        <p:txBody>
          <a:bodyPr>
            <a:spAutoFit/>
          </a:bodyPr>
          <a:lstStyle/>
          <a:p>
            <a:pPr algn="ctr"/>
            <a:r>
              <a:rPr lang="es-ES" sz="1400" i="1" dirty="0">
                <a:solidFill>
                  <a:srgbClr val="222222"/>
                </a:solidFill>
                <a:latin typeface="arial" panose="020B0604020202020204" pitchFamily="34" charset="0"/>
              </a:rPr>
              <a:t>“Si no sabes hacia donde se dirige tu barco, ningún </a:t>
            </a:r>
            <a:r>
              <a:rPr lang="es-ES" sz="1400" b="1" i="1" dirty="0">
                <a:solidFill>
                  <a:srgbClr val="222222"/>
                </a:solidFill>
                <a:latin typeface="arial" panose="020B0604020202020204" pitchFamily="34" charset="0"/>
              </a:rPr>
              <a:t>viento</a:t>
            </a:r>
            <a:r>
              <a:rPr lang="es-ES" sz="1400" i="1" dirty="0">
                <a:solidFill>
                  <a:srgbClr val="222222"/>
                </a:solidFill>
                <a:latin typeface="arial" panose="020B0604020202020204" pitchFamily="34" charset="0"/>
              </a:rPr>
              <a:t> te será favorable” </a:t>
            </a:r>
            <a:r>
              <a:rPr lang="es-ES" sz="1400" b="1" i="1" dirty="0">
                <a:solidFill>
                  <a:srgbClr val="222222"/>
                </a:solidFill>
                <a:latin typeface="arial" panose="020B0604020202020204" pitchFamily="34" charset="0"/>
              </a:rPr>
              <a:t>Séneca</a:t>
            </a:r>
            <a:endParaRPr lang="es-ES" sz="1400" i="1" dirty="0"/>
          </a:p>
        </p:txBody>
      </p:sp>
      <p:sp>
        <p:nvSpPr>
          <p:cNvPr id="14" name="2 Rectángulo"/>
          <p:cNvSpPr/>
          <p:nvPr/>
        </p:nvSpPr>
        <p:spPr>
          <a:xfrm>
            <a:off x="3081525" y="4438488"/>
            <a:ext cx="6028950" cy="1027397"/>
          </a:xfrm>
          <a:prstGeom prst="rect">
            <a:avLst/>
          </a:prstGeom>
        </p:spPr>
        <p:txBody>
          <a:bodyPr wrap="square">
            <a:spAutoFit/>
          </a:bodyPr>
          <a:lstStyle/>
          <a:p>
            <a:pPr marL="285750" indent="-285750">
              <a:lnSpc>
                <a:spcPct val="150000"/>
              </a:lnSpc>
              <a:buFontTx/>
              <a:buChar char="-"/>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Universidad hijos, 10 años, 20.000€</a:t>
            </a:r>
          </a:p>
          <a:p>
            <a:pPr marL="285750" indent="-285750">
              <a:lnSpc>
                <a:spcPct val="150000"/>
              </a:lnSpc>
              <a:buFontTx/>
              <a:buChar char="-"/>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2ª residencia, 15 años, 180.000€</a:t>
            </a:r>
          </a:p>
          <a:p>
            <a:pPr marL="285750" indent="-285750">
              <a:lnSpc>
                <a:spcPct val="150000"/>
              </a:lnSpc>
              <a:buFontTx/>
              <a:buChar char="-"/>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Jubilación, 25 años, 500.000€</a:t>
            </a:r>
          </a:p>
        </p:txBody>
      </p:sp>
      <p:sp>
        <p:nvSpPr>
          <p:cNvPr id="5" name="Rectángulo 4"/>
          <p:cNvSpPr/>
          <p:nvPr/>
        </p:nvSpPr>
        <p:spPr>
          <a:xfrm>
            <a:off x="7112000" y="4424437"/>
            <a:ext cx="6096000" cy="1350563"/>
          </a:xfrm>
          <a:prstGeom prst="rect">
            <a:avLst/>
          </a:prstGeom>
        </p:spPr>
        <p:txBody>
          <a:bodyPr>
            <a:spAutoFit/>
          </a:bodyPr>
          <a:lstStyle/>
          <a:p>
            <a:pPr marL="285750" indent="-285750">
              <a:lnSpc>
                <a:spcPct val="150000"/>
              </a:lnSpc>
              <a:buFontTx/>
              <a:buChar char="-"/>
            </a:pPr>
            <a:r>
              <a:rPr lang="es-ES" sz="1400" b="1" i="1" dirty="0">
                <a:solidFill>
                  <a:srgbClr val="93CBA6"/>
                </a:solidFill>
                <a:latin typeface="Open Sans" panose="020B0606030504020204" pitchFamily="34" charset="0"/>
                <a:ea typeface="Open Sans" panose="020B0606030504020204" pitchFamily="34" charset="0"/>
                <a:cs typeface="Open Sans" panose="020B0606030504020204" pitchFamily="34" charset="0"/>
              </a:rPr>
              <a:t>Coche, 2 años, 18.000€</a:t>
            </a:r>
          </a:p>
          <a:p>
            <a:pPr marL="285750" indent="-285750">
              <a:lnSpc>
                <a:spcPct val="150000"/>
              </a:lnSpc>
              <a:buFontTx/>
              <a:buChar char="-"/>
            </a:pPr>
            <a:r>
              <a:rPr lang="es-ES" sz="1400" b="1" i="1" dirty="0">
                <a:solidFill>
                  <a:srgbClr val="93CBA6"/>
                </a:solidFill>
                <a:latin typeface="Open Sans" panose="020B0606030504020204" pitchFamily="34" charset="0"/>
                <a:ea typeface="Open Sans" panose="020B0606030504020204" pitchFamily="34" charset="0"/>
                <a:cs typeface="Open Sans" panose="020B0606030504020204" pitchFamily="34" charset="0"/>
              </a:rPr>
              <a:t>Viaje, 1 año, 2.000€</a:t>
            </a:r>
          </a:p>
          <a:p>
            <a:pPr marL="285750" indent="-285750">
              <a:lnSpc>
                <a:spcPct val="150000"/>
              </a:lnSpc>
              <a:buFontTx/>
              <a:buChar char="-"/>
            </a:pPr>
            <a:r>
              <a:rPr lang="es-ES" sz="1400" b="1" i="1" dirty="0">
                <a:solidFill>
                  <a:srgbClr val="93CBA6"/>
                </a:solidFill>
                <a:latin typeface="Open Sans" panose="020B0606030504020204" pitchFamily="34" charset="0"/>
                <a:ea typeface="Open Sans" panose="020B0606030504020204" pitchFamily="34" charset="0"/>
                <a:cs typeface="Open Sans" panose="020B0606030504020204" pitchFamily="34" charset="0"/>
              </a:rPr>
              <a:t>Colchón Emergencia, 1 año, 3.000€</a:t>
            </a:r>
          </a:p>
          <a:p>
            <a:pPr>
              <a:lnSpc>
                <a:spcPct val="150000"/>
              </a:lnSpc>
            </a:pPr>
            <a:endParaRPr lang="es-ES" sz="1400" i="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564617FC-A7E3-4918-888D-04A782BE5B9C}"/>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8" name="Rectángulo: esquinas redondeadas 17">
            <a:extLst>
              <a:ext uri="{FF2B5EF4-FFF2-40B4-BE49-F238E27FC236}">
                <a16:creationId xmlns:a16="http://schemas.microsoft.com/office/drawing/2014/main" id="{DEC31FE8-14D4-4149-B191-7E9B4F0784DB}"/>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97814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12</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3019" y="1532548"/>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3. Invierte según tu objetivo (horizonte temporal), no según “tu perfil”</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2 Rectángulo"/>
          <p:cNvSpPr/>
          <p:nvPr/>
        </p:nvSpPr>
        <p:spPr>
          <a:xfrm>
            <a:off x="4090710" y="2364007"/>
            <a:ext cx="1261875"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0-3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Fija</a:t>
            </a:r>
          </a:p>
        </p:txBody>
      </p:sp>
      <p:sp>
        <p:nvSpPr>
          <p:cNvPr id="9" name="2 Rectángulo"/>
          <p:cNvSpPr/>
          <p:nvPr/>
        </p:nvSpPr>
        <p:spPr>
          <a:xfrm>
            <a:off x="6248400" y="2364007"/>
            <a:ext cx="1524000"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2-4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Mixto</a:t>
            </a:r>
          </a:p>
        </p:txBody>
      </p:sp>
      <p:sp>
        <p:nvSpPr>
          <p:cNvPr id="11" name="2 Rectángulo"/>
          <p:cNvSpPr/>
          <p:nvPr/>
        </p:nvSpPr>
        <p:spPr>
          <a:xfrm>
            <a:off x="8574563" y="2344354"/>
            <a:ext cx="1828800"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&gt;5-7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Variable</a:t>
            </a:r>
          </a:p>
        </p:txBody>
      </p:sp>
      <p:sp>
        <p:nvSpPr>
          <p:cNvPr id="2" name="Rectángulo 1"/>
          <p:cNvSpPr/>
          <p:nvPr/>
        </p:nvSpPr>
        <p:spPr>
          <a:xfrm>
            <a:off x="3981092" y="3574022"/>
            <a:ext cx="1481111" cy="704232"/>
          </a:xfrm>
          <a:prstGeom prst="rect">
            <a:avLst/>
          </a:prstGeom>
          <a:solidFill>
            <a:srgbClr val="93CBA6"/>
          </a:solidFill>
        </p:spPr>
        <p:txBody>
          <a:bodyPr wrap="non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RENTA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FIJA SELECCIÓN</a:t>
            </a:r>
          </a:p>
        </p:txBody>
      </p:sp>
      <p:sp>
        <p:nvSpPr>
          <p:cNvPr id="16" name="Rectángulo 15"/>
          <p:cNvSpPr/>
          <p:nvPr/>
        </p:nvSpPr>
        <p:spPr>
          <a:xfrm>
            <a:off x="6439929" y="3574022"/>
            <a:ext cx="1140943" cy="704232"/>
          </a:xfrm>
          <a:prstGeom prst="rect">
            <a:avLst/>
          </a:prstGeom>
          <a:solidFill>
            <a:srgbClr val="93CBA6"/>
          </a:solidFill>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BALANCED</a:t>
            </a:r>
          </a:p>
        </p:txBody>
      </p:sp>
      <p:sp>
        <p:nvSpPr>
          <p:cNvPr id="17" name="Rectángulo 16"/>
          <p:cNvSpPr/>
          <p:nvPr/>
        </p:nvSpPr>
        <p:spPr>
          <a:xfrm>
            <a:off x="8482118" y="3574022"/>
            <a:ext cx="2013690" cy="704232"/>
          </a:xfrm>
          <a:prstGeom prst="rect">
            <a:avLst/>
          </a:prstGeom>
          <a:solidFill>
            <a:srgbClr val="93CBA6"/>
          </a:solidFill>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EUROPEAN EQUITIES</a:t>
            </a:r>
          </a:p>
        </p:txBody>
      </p:sp>
      <p:cxnSp>
        <p:nvCxnSpPr>
          <p:cNvPr id="6" name="Conector recto de flecha 5"/>
          <p:cNvCxnSpPr>
            <a:cxnSpLocks/>
          </p:cNvCxnSpPr>
          <p:nvPr/>
        </p:nvCxnSpPr>
        <p:spPr>
          <a:xfrm>
            <a:off x="4721647" y="3162152"/>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cxnSpLocks/>
          </p:cNvCxnSpPr>
          <p:nvPr/>
        </p:nvCxnSpPr>
        <p:spPr>
          <a:xfrm>
            <a:off x="7010400" y="3175351"/>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cxnSpLocks/>
          </p:cNvCxnSpPr>
          <p:nvPr/>
        </p:nvCxnSpPr>
        <p:spPr>
          <a:xfrm>
            <a:off x="9488963" y="3204718"/>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sp>
        <p:nvSpPr>
          <p:cNvPr id="21" name="2 Rectángulo"/>
          <p:cNvSpPr/>
          <p:nvPr/>
        </p:nvSpPr>
        <p:spPr>
          <a:xfrm>
            <a:off x="3430858" y="5507437"/>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Mayor interés compuesto a largo plazo</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Conector recto de flecha 21"/>
          <p:cNvCxnSpPr>
            <a:cxnSpLocks/>
          </p:cNvCxnSpPr>
          <p:nvPr/>
        </p:nvCxnSpPr>
        <p:spPr>
          <a:xfrm>
            <a:off x="4626938" y="5257800"/>
            <a:ext cx="45932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6953F93A-B543-4026-A1F3-69C34437B9FF}"/>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6" name="Rectángulo: esquinas redondeadas 25">
            <a:extLst>
              <a:ext uri="{FF2B5EF4-FFF2-40B4-BE49-F238E27FC236}">
                <a16:creationId xmlns:a16="http://schemas.microsoft.com/office/drawing/2014/main" id="{BBA53F61-EC0D-4F99-A3B8-5D9810D6536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378233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13</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2 Rectángulo"/>
          <p:cNvSpPr/>
          <p:nvPr/>
        </p:nvSpPr>
        <p:spPr>
          <a:xfrm>
            <a:off x="2895600" y="4874381"/>
            <a:ext cx="822960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Un </a:t>
            </a:r>
            <a:r>
              <a:rPr lang="es-ES" sz="1400" b="1" i="1" u="sng" dirty="0">
                <a:latin typeface="Open Sans" panose="020B0606030504020204" pitchFamily="34" charset="0"/>
                <a:ea typeface="Open Sans" panose="020B0606030504020204" pitchFamily="34" charset="0"/>
                <a:cs typeface="Open Sans" panose="020B0606030504020204" pitchFamily="34" charset="0"/>
              </a:rPr>
              <a:t>fondo de inversión </a:t>
            </a:r>
            <a:r>
              <a:rPr lang="es-ES" sz="1400" b="1" i="1" dirty="0">
                <a:latin typeface="Open Sans" panose="020B0606030504020204" pitchFamily="34" charset="0"/>
                <a:ea typeface="Open Sans" panose="020B0606030504020204" pitchFamily="34" charset="0"/>
                <a:cs typeface="Open Sans" panose="020B0606030504020204" pitchFamily="34" charset="0"/>
              </a:rPr>
              <a:t>te permite acceder de manera transparente y regulada a los mercados financieros, gestionado de manera profesional, a partir de cualquier importe, con una gran diversificación y la mejor fiscalidad posible pudiendo disponer de tu inversión diariamente.</a:t>
            </a: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1" name="2 Rectángulo">
            <a:extLst>
              <a:ext uri="{FF2B5EF4-FFF2-40B4-BE49-F238E27FC236}">
                <a16:creationId xmlns:a16="http://schemas.microsoft.com/office/drawing/2014/main" id="{DFC8C5BC-4A3D-4190-9D27-664410BF0FB0}"/>
              </a:ext>
            </a:extLst>
          </p:cNvPr>
          <p:cNvSpPr/>
          <p:nvPr/>
        </p:nvSpPr>
        <p:spPr>
          <a:xfrm>
            <a:off x="4090710" y="2364007"/>
            <a:ext cx="1261875"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0-3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Fija</a:t>
            </a:r>
          </a:p>
        </p:txBody>
      </p:sp>
      <p:sp>
        <p:nvSpPr>
          <p:cNvPr id="22" name="2 Rectángulo">
            <a:extLst>
              <a:ext uri="{FF2B5EF4-FFF2-40B4-BE49-F238E27FC236}">
                <a16:creationId xmlns:a16="http://schemas.microsoft.com/office/drawing/2014/main" id="{7A3CFFE1-DD9E-4C10-9BA3-F81437250F28}"/>
              </a:ext>
            </a:extLst>
          </p:cNvPr>
          <p:cNvSpPr/>
          <p:nvPr/>
        </p:nvSpPr>
        <p:spPr>
          <a:xfrm>
            <a:off x="6248400" y="2364007"/>
            <a:ext cx="1524000"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2-4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Mixto</a:t>
            </a:r>
          </a:p>
        </p:txBody>
      </p:sp>
      <p:sp>
        <p:nvSpPr>
          <p:cNvPr id="23" name="2 Rectángulo">
            <a:extLst>
              <a:ext uri="{FF2B5EF4-FFF2-40B4-BE49-F238E27FC236}">
                <a16:creationId xmlns:a16="http://schemas.microsoft.com/office/drawing/2014/main" id="{0EE147C2-46DC-409D-8096-6431BDC29474}"/>
              </a:ext>
            </a:extLst>
          </p:cNvPr>
          <p:cNvSpPr/>
          <p:nvPr/>
        </p:nvSpPr>
        <p:spPr>
          <a:xfrm>
            <a:off x="8574563" y="2344354"/>
            <a:ext cx="1828800"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&gt;5-7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Variable</a:t>
            </a:r>
          </a:p>
        </p:txBody>
      </p:sp>
      <p:sp>
        <p:nvSpPr>
          <p:cNvPr id="24" name="Rectángulo 23">
            <a:extLst>
              <a:ext uri="{FF2B5EF4-FFF2-40B4-BE49-F238E27FC236}">
                <a16:creationId xmlns:a16="http://schemas.microsoft.com/office/drawing/2014/main" id="{CD12BD0E-E3A3-4F9B-8F79-21AAB7B4E953}"/>
              </a:ext>
            </a:extLst>
          </p:cNvPr>
          <p:cNvSpPr/>
          <p:nvPr/>
        </p:nvSpPr>
        <p:spPr>
          <a:xfrm>
            <a:off x="3981092" y="3574022"/>
            <a:ext cx="1481111" cy="704232"/>
          </a:xfrm>
          <a:prstGeom prst="rect">
            <a:avLst/>
          </a:prstGeom>
          <a:solidFill>
            <a:srgbClr val="93CBA6"/>
          </a:solidFill>
        </p:spPr>
        <p:txBody>
          <a:bodyPr wrap="non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RENTA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FIJA SELECCIÓN</a:t>
            </a:r>
          </a:p>
        </p:txBody>
      </p:sp>
      <p:sp>
        <p:nvSpPr>
          <p:cNvPr id="25" name="Rectángulo 24">
            <a:extLst>
              <a:ext uri="{FF2B5EF4-FFF2-40B4-BE49-F238E27FC236}">
                <a16:creationId xmlns:a16="http://schemas.microsoft.com/office/drawing/2014/main" id="{B590AF98-E040-41F3-9867-4242B6379C62}"/>
              </a:ext>
            </a:extLst>
          </p:cNvPr>
          <p:cNvSpPr/>
          <p:nvPr/>
        </p:nvSpPr>
        <p:spPr>
          <a:xfrm>
            <a:off x="6439929" y="3574022"/>
            <a:ext cx="1140943" cy="704232"/>
          </a:xfrm>
          <a:prstGeom prst="rect">
            <a:avLst/>
          </a:prstGeom>
          <a:solidFill>
            <a:srgbClr val="93CBA6"/>
          </a:solidFill>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BALANCED</a:t>
            </a:r>
          </a:p>
        </p:txBody>
      </p:sp>
      <p:sp>
        <p:nvSpPr>
          <p:cNvPr id="26" name="Rectángulo 25">
            <a:extLst>
              <a:ext uri="{FF2B5EF4-FFF2-40B4-BE49-F238E27FC236}">
                <a16:creationId xmlns:a16="http://schemas.microsoft.com/office/drawing/2014/main" id="{1EF52B52-7BFE-4D93-9615-7FD3DA59D008}"/>
              </a:ext>
            </a:extLst>
          </p:cNvPr>
          <p:cNvSpPr/>
          <p:nvPr/>
        </p:nvSpPr>
        <p:spPr>
          <a:xfrm>
            <a:off x="8482118" y="3574022"/>
            <a:ext cx="2013690" cy="704232"/>
          </a:xfrm>
          <a:prstGeom prst="rect">
            <a:avLst/>
          </a:prstGeom>
          <a:solidFill>
            <a:srgbClr val="93CBA6"/>
          </a:solidFill>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EUROPEAN EQUITIES</a:t>
            </a:r>
          </a:p>
        </p:txBody>
      </p:sp>
      <p:cxnSp>
        <p:nvCxnSpPr>
          <p:cNvPr id="27" name="Conector recto de flecha 26">
            <a:extLst>
              <a:ext uri="{FF2B5EF4-FFF2-40B4-BE49-F238E27FC236}">
                <a16:creationId xmlns:a16="http://schemas.microsoft.com/office/drawing/2014/main" id="{46272D44-6712-45EF-9322-52ECC3120E7A}"/>
              </a:ext>
            </a:extLst>
          </p:cNvPr>
          <p:cNvCxnSpPr>
            <a:cxnSpLocks/>
          </p:cNvCxnSpPr>
          <p:nvPr/>
        </p:nvCxnSpPr>
        <p:spPr>
          <a:xfrm>
            <a:off x="4721647" y="3162152"/>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752BA11F-E130-4BE6-B2D4-732DF9857D30}"/>
              </a:ext>
            </a:extLst>
          </p:cNvPr>
          <p:cNvCxnSpPr>
            <a:cxnSpLocks/>
          </p:cNvCxnSpPr>
          <p:nvPr/>
        </p:nvCxnSpPr>
        <p:spPr>
          <a:xfrm>
            <a:off x="7010400" y="3175351"/>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FF744A3F-6EF6-48CA-B19C-84AB76309DD1}"/>
              </a:ext>
            </a:extLst>
          </p:cNvPr>
          <p:cNvCxnSpPr>
            <a:cxnSpLocks/>
          </p:cNvCxnSpPr>
          <p:nvPr/>
        </p:nvCxnSpPr>
        <p:spPr>
          <a:xfrm>
            <a:off x="9488963" y="3204718"/>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sp>
        <p:nvSpPr>
          <p:cNvPr id="30" name="2 Rectángulo">
            <a:extLst>
              <a:ext uri="{FF2B5EF4-FFF2-40B4-BE49-F238E27FC236}">
                <a16:creationId xmlns:a16="http://schemas.microsoft.com/office/drawing/2014/main" id="{B94A878A-C2FC-40F2-A259-EA971CEB5387}"/>
              </a:ext>
            </a:extLst>
          </p:cNvPr>
          <p:cNvSpPr/>
          <p:nvPr/>
        </p:nvSpPr>
        <p:spPr>
          <a:xfrm>
            <a:off x="3713019" y="1532548"/>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3. Invierte según tu objetivo (horizonte temporal), no según “tu perfil”</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uadroTexto 16">
            <a:extLst>
              <a:ext uri="{FF2B5EF4-FFF2-40B4-BE49-F238E27FC236}">
                <a16:creationId xmlns:a16="http://schemas.microsoft.com/office/drawing/2014/main" id="{E8155FE5-B160-4437-8704-D6D876417596}"/>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8" name="Rectángulo: esquinas redondeadas 17">
            <a:extLst>
              <a:ext uri="{FF2B5EF4-FFF2-40B4-BE49-F238E27FC236}">
                <a16:creationId xmlns:a16="http://schemas.microsoft.com/office/drawing/2014/main" id="{39CC8D40-03B3-407C-BCDD-FAE3C0175522}"/>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320890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14</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Cuando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953250" y="1490510"/>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El mejor momento para invertir siempre es HOY</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8194" name="Picture 2" descr="Interés compuesto: la fórmula mágica para ver crecer tu inversió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859" y="2165792"/>
            <a:ext cx="4224732" cy="43731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39B9E4CA-0CC3-43FC-931A-79128499EA11}"/>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4" name="Rectángulo: esquinas redondeadas 13">
            <a:extLst>
              <a:ext uri="{FF2B5EF4-FFF2-40B4-BE49-F238E27FC236}">
                <a16:creationId xmlns:a16="http://schemas.microsoft.com/office/drawing/2014/main" id="{C6571A09-0519-43F8-856A-22C7DD8E4650}"/>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105080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15</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Cuando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817080" y="1524000"/>
            <a:ext cx="7171950" cy="1569660"/>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!Haz que el largo plazo funcione a tu favor!</a:t>
            </a: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upo 6"/>
          <p:cNvGrpSpPr/>
          <p:nvPr/>
        </p:nvGrpSpPr>
        <p:grpSpPr>
          <a:xfrm>
            <a:off x="4191000" y="2170933"/>
            <a:ext cx="7391400" cy="4185418"/>
            <a:chOff x="2135716" y="1825625"/>
            <a:chExt cx="7186084" cy="4126442"/>
          </a:xfrm>
        </p:grpSpPr>
        <p:pic>
          <p:nvPicPr>
            <p:cNvPr id="8" name="Imagen 7"/>
            <p:cNvPicPr>
              <a:picLocks noChangeAspect="1"/>
            </p:cNvPicPr>
            <p:nvPr/>
          </p:nvPicPr>
          <p:blipFill>
            <a:blip r:embed="rId2"/>
            <a:stretch>
              <a:fillRect/>
            </a:stretch>
          </p:blipFill>
          <p:spPr>
            <a:xfrm>
              <a:off x="2135716" y="1825625"/>
              <a:ext cx="6972300" cy="4000500"/>
            </a:xfrm>
            <a:prstGeom prst="rect">
              <a:avLst/>
            </a:prstGeom>
          </p:spPr>
        </p:pic>
        <p:sp>
          <p:nvSpPr>
            <p:cNvPr id="9" name="Rectángulo 8"/>
            <p:cNvSpPr/>
            <p:nvPr/>
          </p:nvSpPr>
          <p:spPr>
            <a:xfrm>
              <a:off x="8017933" y="5613400"/>
              <a:ext cx="1303867" cy="33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1"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406FE7FC-86C3-4367-BFF3-008863A0D3A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7" name="Rectángulo: esquinas redondeadas 16">
            <a:extLst>
              <a:ext uri="{FF2B5EF4-FFF2-40B4-BE49-F238E27FC236}">
                <a16:creationId xmlns:a16="http://schemas.microsoft.com/office/drawing/2014/main" id="{2A40DBAA-AC71-448F-9166-3D47F6DEC45F}"/>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159081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16</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2 Rectángulo"/>
          <p:cNvSpPr/>
          <p:nvPr/>
        </p:nvSpPr>
        <p:spPr>
          <a:xfrm>
            <a:off x="4309405" y="1539991"/>
            <a:ext cx="7171950" cy="1569660"/>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www.treaam.com</a:t>
            </a: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EEE0DB0C-E17D-4646-8719-33A2C1DFC325}"/>
              </a:ext>
            </a:extLst>
          </p:cNvPr>
          <p:cNvPicPr>
            <a:picLocks noChangeAspect="1"/>
          </p:cNvPicPr>
          <p:nvPr/>
        </p:nvPicPr>
        <p:blipFill>
          <a:blip r:embed="rId3"/>
          <a:stretch>
            <a:fillRect/>
          </a:stretch>
        </p:blipFill>
        <p:spPr>
          <a:xfrm>
            <a:off x="3810000" y="2774998"/>
            <a:ext cx="8079321" cy="2837876"/>
          </a:xfrm>
          <a:prstGeom prst="rect">
            <a:avLst/>
          </a:prstGeom>
        </p:spPr>
      </p:pic>
      <p:sp>
        <p:nvSpPr>
          <p:cNvPr id="5" name="Elipse 4">
            <a:extLst>
              <a:ext uri="{FF2B5EF4-FFF2-40B4-BE49-F238E27FC236}">
                <a16:creationId xmlns:a16="http://schemas.microsoft.com/office/drawing/2014/main" id="{6DC88B08-951F-4DCB-9B00-DB6E21CAA9C8}"/>
              </a:ext>
            </a:extLst>
          </p:cNvPr>
          <p:cNvSpPr/>
          <p:nvPr/>
        </p:nvSpPr>
        <p:spPr>
          <a:xfrm>
            <a:off x="6518618" y="2590800"/>
            <a:ext cx="1219200" cy="773162"/>
          </a:xfrm>
          <a:prstGeom prst="ellipse">
            <a:avLst/>
          </a:prstGeom>
          <a:noFill/>
          <a:ln w="57150">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04E378A2-372A-469A-99A9-C33B2BF8ADF1}"/>
              </a:ext>
            </a:extLst>
          </p:cNvPr>
          <p:cNvSpPr/>
          <p:nvPr/>
        </p:nvSpPr>
        <p:spPr>
          <a:xfrm>
            <a:off x="10129438" y="2590800"/>
            <a:ext cx="1295400" cy="773162"/>
          </a:xfrm>
          <a:prstGeom prst="ellipse">
            <a:avLst/>
          </a:prstGeom>
          <a:noFill/>
          <a:ln w="57150">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3462AB15-579F-40E2-AE51-2C70C5FFC06C}"/>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7" name="Rectángulo: esquinas redondeadas 16">
            <a:extLst>
              <a:ext uri="{FF2B5EF4-FFF2-40B4-BE49-F238E27FC236}">
                <a16:creationId xmlns:a16="http://schemas.microsoft.com/office/drawing/2014/main" id="{F9BDAB1F-4D74-482F-A44A-5AA7F15190AC}"/>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92502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4"/>
          <p:cNvGraphicFramePr>
            <a:graphicFrameLocks noGrp="1"/>
          </p:cNvGraphicFramePr>
          <p:nvPr>
            <p:ph idx="1"/>
            <p:extLst>
              <p:ext uri="{D42A27DB-BD31-4B8C-83A1-F6EECF244321}">
                <p14:modId xmlns:p14="http://schemas.microsoft.com/office/powerpoint/2010/main" val="43055059"/>
              </p:ext>
            </p:extLst>
          </p:nvPr>
        </p:nvGraphicFramePr>
        <p:xfrm>
          <a:off x="3347134" y="2377440"/>
          <a:ext cx="8644836" cy="1043074"/>
        </p:xfrm>
        <a:graphic>
          <a:graphicData uri="http://schemas.openxmlformats.org/drawingml/2006/table">
            <a:tbl>
              <a:tblPr/>
              <a:tblGrid>
                <a:gridCol w="851903">
                  <a:extLst>
                    <a:ext uri="{9D8B030D-6E8A-4147-A177-3AD203B41FA5}">
                      <a16:colId xmlns:a16="http://schemas.microsoft.com/office/drawing/2014/main" val="20000"/>
                    </a:ext>
                  </a:extLst>
                </a:gridCol>
                <a:gridCol w="690149">
                  <a:extLst>
                    <a:ext uri="{9D8B030D-6E8A-4147-A177-3AD203B41FA5}">
                      <a16:colId xmlns:a16="http://schemas.microsoft.com/office/drawing/2014/main" val="20001"/>
                    </a:ext>
                  </a:extLst>
                </a:gridCol>
                <a:gridCol w="690149">
                  <a:extLst>
                    <a:ext uri="{9D8B030D-6E8A-4147-A177-3AD203B41FA5}">
                      <a16:colId xmlns:a16="http://schemas.microsoft.com/office/drawing/2014/main" val="20002"/>
                    </a:ext>
                  </a:extLst>
                </a:gridCol>
                <a:gridCol w="690149">
                  <a:extLst>
                    <a:ext uri="{9D8B030D-6E8A-4147-A177-3AD203B41FA5}">
                      <a16:colId xmlns:a16="http://schemas.microsoft.com/office/drawing/2014/main" val="20003"/>
                    </a:ext>
                  </a:extLst>
                </a:gridCol>
                <a:gridCol w="690149">
                  <a:extLst>
                    <a:ext uri="{9D8B030D-6E8A-4147-A177-3AD203B41FA5}">
                      <a16:colId xmlns:a16="http://schemas.microsoft.com/office/drawing/2014/main" val="20004"/>
                    </a:ext>
                  </a:extLst>
                </a:gridCol>
                <a:gridCol w="690149">
                  <a:extLst>
                    <a:ext uri="{9D8B030D-6E8A-4147-A177-3AD203B41FA5}">
                      <a16:colId xmlns:a16="http://schemas.microsoft.com/office/drawing/2014/main" val="20005"/>
                    </a:ext>
                  </a:extLst>
                </a:gridCol>
                <a:gridCol w="690149">
                  <a:extLst>
                    <a:ext uri="{9D8B030D-6E8A-4147-A177-3AD203B41FA5}">
                      <a16:colId xmlns:a16="http://schemas.microsoft.com/office/drawing/2014/main" val="20006"/>
                    </a:ext>
                  </a:extLst>
                </a:gridCol>
                <a:gridCol w="690149">
                  <a:extLst>
                    <a:ext uri="{9D8B030D-6E8A-4147-A177-3AD203B41FA5}">
                      <a16:colId xmlns:a16="http://schemas.microsoft.com/office/drawing/2014/main" val="20007"/>
                    </a:ext>
                  </a:extLst>
                </a:gridCol>
                <a:gridCol w="690149">
                  <a:extLst>
                    <a:ext uri="{9D8B030D-6E8A-4147-A177-3AD203B41FA5}">
                      <a16:colId xmlns:a16="http://schemas.microsoft.com/office/drawing/2014/main" val="20008"/>
                    </a:ext>
                  </a:extLst>
                </a:gridCol>
                <a:gridCol w="690149">
                  <a:extLst>
                    <a:ext uri="{9D8B030D-6E8A-4147-A177-3AD203B41FA5}">
                      <a16:colId xmlns:a16="http://schemas.microsoft.com/office/drawing/2014/main" val="20009"/>
                    </a:ext>
                  </a:extLst>
                </a:gridCol>
                <a:gridCol w="690149">
                  <a:extLst>
                    <a:ext uri="{9D8B030D-6E8A-4147-A177-3AD203B41FA5}">
                      <a16:colId xmlns:a16="http://schemas.microsoft.com/office/drawing/2014/main" val="20010"/>
                    </a:ext>
                  </a:extLst>
                </a:gridCol>
                <a:gridCol w="891443">
                  <a:extLst>
                    <a:ext uri="{9D8B030D-6E8A-4147-A177-3AD203B41FA5}">
                      <a16:colId xmlns:a16="http://schemas.microsoft.com/office/drawing/2014/main" val="20011"/>
                    </a:ext>
                  </a:extLst>
                </a:gridCol>
              </a:tblGrid>
              <a:tr h="191297">
                <a:tc>
                  <a:txBody>
                    <a:bodyPr/>
                    <a:lstStyle/>
                    <a:p>
                      <a:pPr algn="ctr" fontAlgn="b"/>
                      <a:r>
                        <a:rPr lang="es-ES" sz="1400" b="1" i="0" u="none" strike="noStrike" dirty="0">
                          <a:solidFill>
                            <a:srgbClr val="000000"/>
                          </a:solidFill>
                          <a:effectLst/>
                          <a:latin typeface="Open Sans" panose="020B0606030504020204" pitchFamily="34" charset="0"/>
                        </a:rPr>
                        <a:t>año</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TIR/TRE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419">
                <a:tc>
                  <a:txBody>
                    <a:bodyPr/>
                    <a:lstStyle/>
                    <a:p>
                      <a:pPr algn="ctr" fontAlgn="b"/>
                      <a:r>
                        <a:rPr lang="es-ES" sz="1200" b="0" i="0" u="none" strike="noStrike" dirty="0" err="1">
                          <a:solidFill>
                            <a:srgbClr val="000000"/>
                          </a:solidFill>
                          <a:effectLst/>
                          <a:latin typeface="Open Sans" panose="020B0606030504020204" pitchFamily="34" charset="0"/>
                        </a:rPr>
                        <a:t>Rent</a:t>
                      </a:r>
                      <a:r>
                        <a:rPr lang="es-ES" sz="1200" b="0" i="0" u="none" strike="noStrike" dirty="0">
                          <a:solidFill>
                            <a:srgbClr val="000000"/>
                          </a:solidFill>
                          <a:effectLst/>
                          <a:latin typeface="Open Sans" panose="020B060603050402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B050"/>
                          </a:solidFill>
                          <a:effectLst/>
                          <a:latin typeface="Open Sans" panose="020B0606030504020204" pitchFamily="34" charset="0"/>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9C0006"/>
                          </a:solidFill>
                          <a:effectLst/>
                          <a:latin typeface="Open Sans" panose="020B060603050402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B050"/>
                          </a:solidFill>
                          <a:effectLst/>
                          <a:latin typeface="Open Sans" panose="020B0606030504020204" pitchFamily="34" charset="0"/>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297">
                <a:tc>
                  <a:txBody>
                    <a:bodyPr/>
                    <a:lstStyle/>
                    <a:p>
                      <a:pPr algn="ctr" fontAlgn="b"/>
                      <a:r>
                        <a:rPr lang="es-ES" sz="1400" b="0" i="0" u="none" strike="noStrike">
                          <a:solidFill>
                            <a:srgbClr val="000000"/>
                          </a:solidFill>
                          <a:effectLst/>
                          <a:latin typeface="Open Sans" panose="020B0606030504020204" pitchFamily="34" charset="0"/>
                        </a:rPr>
                        <a:t>100k</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effectLst/>
                          <a:latin typeface="Open Sans" panose="020B0606030504020204" pitchFamily="34" charset="0"/>
                        </a:rPr>
                        <a:t>123.000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132.840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155.423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effectLst/>
                          <a:latin typeface="Open Sans" panose="020B0606030504020204" pitchFamily="34" charset="0"/>
                        </a:rPr>
                        <a:t>152.314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91.389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118.805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149.695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137.719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158.377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163.128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1297">
                <a:tc>
                  <a:txBody>
                    <a:bodyPr/>
                    <a:lstStyle/>
                    <a:p>
                      <a:pPr algn="ctr" fontAlgn="b"/>
                      <a:r>
                        <a:rPr lang="es-ES" sz="1400" b="0" i="0" u="none" strike="noStrike" dirty="0">
                          <a:solidFill>
                            <a:srgbClr val="000000"/>
                          </a:solidFill>
                          <a:effectLst/>
                          <a:latin typeface="Open Sans" panose="020B0606030504020204" pitchFamily="34" charset="0"/>
                        </a:rPr>
                        <a:t>10k/año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Open Sans" panose="020B0606030504020204" pitchFamily="34" charset="0"/>
                        </a:rPr>
                        <a:t>12.300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24.084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39.878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48.881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35.328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58.927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86.848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89.100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113.965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effectLst/>
                          <a:latin typeface="Open Sans" panose="020B0606030504020204" pitchFamily="34" charset="0"/>
                        </a:rPr>
                        <a:t>127.684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17</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Cuándo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2365" y="1796110"/>
            <a:ext cx="7171950" cy="422360"/>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Cuando la volatilidad de los mercados no importa</a:t>
            </a: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47622122"/>
              </p:ext>
            </p:extLst>
          </p:nvPr>
        </p:nvGraphicFramePr>
        <p:xfrm>
          <a:off x="3347134" y="4252655"/>
          <a:ext cx="8644835" cy="1043076"/>
        </p:xfrm>
        <a:graphic>
          <a:graphicData uri="http://schemas.openxmlformats.org/drawingml/2006/table">
            <a:tbl>
              <a:tblPr/>
              <a:tblGrid>
                <a:gridCol w="851902">
                  <a:extLst>
                    <a:ext uri="{9D8B030D-6E8A-4147-A177-3AD203B41FA5}">
                      <a16:colId xmlns:a16="http://schemas.microsoft.com/office/drawing/2014/main" val="20000"/>
                    </a:ext>
                  </a:extLst>
                </a:gridCol>
                <a:gridCol w="690149">
                  <a:extLst>
                    <a:ext uri="{9D8B030D-6E8A-4147-A177-3AD203B41FA5}">
                      <a16:colId xmlns:a16="http://schemas.microsoft.com/office/drawing/2014/main" val="20001"/>
                    </a:ext>
                  </a:extLst>
                </a:gridCol>
                <a:gridCol w="690149">
                  <a:extLst>
                    <a:ext uri="{9D8B030D-6E8A-4147-A177-3AD203B41FA5}">
                      <a16:colId xmlns:a16="http://schemas.microsoft.com/office/drawing/2014/main" val="20002"/>
                    </a:ext>
                  </a:extLst>
                </a:gridCol>
                <a:gridCol w="690149">
                  <a:extLst>
                    <a:ext uri="{9D8B030D-6E8A-4147-A177-3AD203B41FA5}">
                      <a16:colId xmlns:a16="http://schemas.microsoft.com/office/drawing/2014/main" val="20003"/>
                    </a:ext>
                  </a:extLst>
                </a:gridCol>
                <a:gridCol w="690149">
                  <a:extLst>
                    <a:ext uri="{9D8B030D-6E8A-4147-A177-3AD203B41FA5}">
                      <a16:colId xmlns:a16="http://schemas.microsoft.com/office/drawing/2014/main" val="20004"/>
                    </a:ext>
                  </a:extLst>
                </a:gridCol>
                <a:gridCol w="690149">
                  <a:extLst>
                    <a:ext uri="{9D8B030D-6E8A-4147-A177-3AD203B41FA5}">
                      <a16:colId xmlns:a16="http://schemas.microsoft.com/office/drawing/2014/main" val="20005"/>
                    </a:ext>
                  </a:extLst>
                </a:gridCol>
                <a:gridCol w="690149">
                  <a:extLst>
                    <a:ext uri="{9D8B030D-6E8A-4147-A177-3AD203B41FA5}">
                      <a16:colId xmlns:a16="http://schemas.microsoft.com/office/drawing/2014/main" val="20006"/>
                    </a:ext>
                  </a:extLst>
                </a:gridCol>
                <a:gridCol w="690149">
                  <a:extLst>
                    <a:ext uri="{9D8B030D-6E8A-4147-A177-3AD203B41FA5}">
                      <a16:colId xmlns:a16="http://schemas.microsoft.com/office/drawing/2014/main" val="20007"/>
                    </a:ext>
                  </a:extLst>
                </a:gridCol>
                <a:gridCol w="690149">
                  <a:extLst>
                    <a:ext uri="{9D8B030D-6E8A-4147-A177-3AD203B41FA5}">
                      <a16:colId xmlns:a16="http://schemas.microsoft.com/office/drawing/2014/main" val="20008"/>
                    </a:ext>
                  </a:extLst>
                </a:gridCol>
                <a:gridCol w="690149">
                  <a:extLst>
                    <a:ext uri="{9D8B030D-6E8A-4147-A177-3AD203B41FA5}">
                      <a16:colId xmlns:a16="http://schemas.microsoft.com/office/drawing/2014/main" val="20009"/>
                    </a:ext>
                  </a:extLst>
                </a:gridCol>
                <a:gridCol w="690149">
                  <a:extLst>
                    <a:ext uri="{9D8B030D-6E8A-4147-A177-3AD203B41FA5}">
                      <a16:colId xmlns:a16="http://schemas.microsoft.com/office/drawing/2014/main" val="20010"/>
                    </a:ext>
                  </a:extLst>
                </a:gridCol>
                <a:gridCol w="891443">
                  <a:extLst>
                    <a:ext uri="{9D8B030D-6E8A-4147-A177-3AD203B41FA5}">
                      <a16:colId xmlns:a16="http://schemas.microsoft.com/office/drawing/2014/main" val="20011"/>
                    </a:ext>
                  </a:extLst>
                </a:gridCol>
              </a:tblGrid>
              <a:tr h="260769">
                <a:tc>
                  <a:txBody>
                    <a:bodyPr/>
                    <a:lstStyle/>
                    <a:p>
                      <a:pPr algn="l" fontAlgn="b"/>
                      <a:r>
                        <a:rPr lang="es-ES" sz="1400" b="1" i="0" u="none" strike="noStrike" dirty="0">
                          <a:solidFill>
                            <a:srgbClr val="000000"/>
                          </a:solidFill>
                          <a:effectLst/>
                          <a:latin typeface="Open Sans" panose="020B0606030504020204" pitchFamily="34" charset="0"/>
                        </a:rPr>
                        <a:t>año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TIR/TRE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769">
                <a:tc>
                  <a:txBody>
                    <a:bodyPr/>
                    <a:lstStyle/>
                    <a:p>
                      <a:pPr algn="l" fontAlgn="b"/>
                      <a:r>
                        <a:rPr lang="es-ES" sz="1200" b="0" i="0" u="none" strike="noStrike" dirty="0" err="1">
                          <a:solidFill>
                            <a:srgbClr val="000000"/>
                          </a:solidFill>
                          <a:effectLst/>
                          <a:latin typeface="Open Sans" panose="020B0606030504020204" pitchFamily="34" charset="0"/>
                        </a:rPr>
                        <a:t>Rent</a:t>
                      </a:r>
                      <a:r>
                        <a:rPr lang="es-ES" sz="1200" b="0" i="0" u="none" strike="noStrike" dirty="0">
                          <a:solidFill>
                            <a:srgbClr val="000000"/>
                          </a:solidFill>
                          <a:effectLst/>
                          <a:latin typeface="Open Sans" panose="020B0606030504020204" pitchFamily="34" charset="0"/>
                        </a:rPr>
                        <a:t>.</a:t>
                      </a:r>
                      <a:endParaRPr lang="es-ES" sz="1400" b="0" i="0" u="none" strike="noStrike" dirty="0">
                        <a:solidFill>
                          <a:srgbClr val="000000"/>
                        </a:solidFill>
                        <a:effectLst/>
                        <a:latin typeface="Open Sans" panose="020B0606030504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0769">
                <a:tc>
                  <a:txBody>
                    <a:bodyPr/>
                    <a:lstStyle/>
                    <a:p>
                      <a:pPr algn="l" fontAlgn="b"/>
                      <a:r>
                        <a:rPr lang="es-ES" sz="1400" b="0" i="0" u="none" strike="noStrike">
                          <a:solidFill>
                            <a:srgbClr val="000000"/>
                          </a:solidFill>
                          <a:effectLst/>
                          <a:latin typeface="Open Sans" panose="020B0606030504020204" pitchFamily="34" charset="0"/>
                        </a:rPr>
                        <a:t>100k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60.000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58.800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68.796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84.619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91.389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118.805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149.695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137.719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158.377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163.128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60769">
                <a:tc>
                  <a:txBody>
                    <a:bodyPr/>
                    <a:lstStyle/>
                    <a:p>
                      <a:pPr algn="l" fontAlgn="b"/>
                      <a:r>
                        <a:rPr lang="es-ES" sz="1400" b="0" i="0" u="none" strike="noStrike" dirty="0">
                          <a:solidFill>
                            <a:srgbClr val="000000"/>
                          </a:solidFill>
                          <a:effectLst/>
                          <a:latin typeface="Open Sans" panose="020B0606030504020204" pitchFamily="34" charset="0"/>
                        </a:rPr>
                        <a:t>10k/año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a:solidFill>
                            <a:srgbClr val="000000"/>
                          </a:solidFill>
                          <a:effectLst/>
                          <a:latin typeface="Open Sans" panose="020B0606030504020204" pitchFamily="34" charset="0"/>
                        </a:rPr>
                        <a:t>6.000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15.680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30.046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49.256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63.997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96.196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133.806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132.302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163.647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a:solidFill>
                            <a:srgbClr val="000000"/>
                          </a:solidFill>
                          <a:effectLst/>
                          <a:latin typeface="Open Sans" panose="020B0606030504020204" pitchFamily="34" charset="0"/>
                        </a:rPr>
                        <a:t>178.857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31"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8195" name="Forma libre 8194"/>
          <p:cNvSpPr/>
          <p:nvPr/>
        </p:nvSpPr>
        <p:spPr>
          <a:xfrm>
            <a:off x="11206480" y="3205480"/>
            <a:ext cx="670560" cy="294640"/>
          </a:xfrm>
          <a:custGeom>
            <a:avLst/>
            <a:gdLst>
              <a:gd name="connsiteX0" fmla="*/ 619760 w 670560"/>
              <a:gd name="connsiteY0" fmla="*/ 10160 h 294640"/>
              <a:gd name="connsiteX1" fmla="*/ 264160 w 670560"/>
              <a:gd name="connsiteY1" fmla="*/ 0 h 294640"/>
              <a:gd name="connsiteX2" fmla="*/ 142240 w 670560"/>
              <a:gd name="connsiteY2" fmla="*/ 20320 h 294640"/>
              <a:gd name="connsiteX3" fmla="*/ 111760 w 670560"/>
              <a:gd name="connsiteY3" fmla="*/ 30480 h 294640"/>
              <a:gd name="connsiteX4" fmla="*/ 81280 w 670560"/>
              <a:gd name="connsiteY4" fmla="*/ 50800 h 294640"/>
              <a:gd name="connsiteX5" fmla="*/ 60960 w 670560"/>
              <a:gd name="connsiteY5" fmla="*/ 81280 h 294640"/>
              <a:gd name="connsiteX6" fmla="*/ 30480 w 670560"/>
              <a:gd name="connsiteY6" fmla="*/ 111760 h 294640"/>
              <a:gd name="connsiteX7" fmla="*/ 20320 w 670560"/>
              <a:gd name="connsiteY7" fmla="*/ 142240 h 294640"/>
              <a:gd name="connsiteX8" fmla="*/ 0 w 670560"/>
              <a:gd name="connsiteY8" fmla="*/ 172720 h 294640"/>
              <a:gd name="connsiteX9" fmla="*/ 10160 w 670560"/>
              <a:gd name="connsiteY9" fmla="*/ 254000 h 294640"/>
              <a:gd name="connsiteX10" fmla="*/ 40640 w 670560"/>
              <a:gd name="connsiteY10" fmla="*/ 274320 h 294640"/>
              <a:gd name="connsiteX11" fmla="*/ 81280 w 670560"/>
              <a:gd name="connsiteY11" fmla="*/ 284480 h 294640"/>
              <a:gd name="connsiteX12" fmla="*/ 111760 w 670560"/>
              <a:gd name="connsiteY12" fmla="*/ 294640 h 294640"/>
              <a:gd name="connsiteX13" fmla="*/ 436880 w 670560"/>
              <a:gd name="connsiteY13" fmla="*/ 284480 h 294640"/>
              <a:gd name="connsiteX14" fmla="*/ 508000 w 670560"/>
              <a:gd name="connsiteY14" fmla="*/ 264160 h 294640"/>
              <a:gd name="connsiteX15" fmla="*/ 558800 w 670560"/>
              <a:gd name="connsiteY15" fmla="*/ 254000 h 294640"/>
              <a:gd name="connsiteX16" fmla="*/ 599440 w 670560"/>
              <a:gd name="connsiteY16" fmla="*/ 243840 h 294640"/>
              <a:gd name="connsiteX17" fmla="*/ 660400 w 670560"/>
              <a:gd name="connsiteY17" fmla="*/ 193040 h 294640"/>
              <a:gd name="connsiteX18" fmla="*/ 670560 w 670560"/>
              <a:gd name="connsiteY18" fmla="*/ 142240 h 294640"/>
              <a:gd name="connsiteX19" fmla="*/ 640080 w 670560"/>
              <a:gd name="connsiteY19" fmla="*/ 7112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560" h="294640">
                <a:moveTo>
                  <a:pt x="619760" y="10160"/>
                </a:moveTo>
                <a:cubicBezTo>
                  <a:pt x="501227" y="6773"/>
                  <a:pt x="382742" y="0"/>
                  <a:pt x="264160" y="0"/>
                </a:cubicBezTo>
                <a:cubicBezTo>
                  <a:pt x="227054" y="0"/>
                  <a:pt x="179692" y="9619"/>
                  <a:pt x="142240" y="20320"/>
                </a:cubicBezTo>
                <a:cubicBezTo>
                  <a:pt x="131942" y="23262"/>
                  <a:pt x="121339" y="25691"/>
                  <a:pt x="111760" y="30480"/>
                </a:cubicBezTo>
                <a:cubicBezTo>
                  <a:pt x="100838" y="35941"/>
                  <a:pt x="91440" y="44027"/>
                  <a:pt x="81280" y="50800"/>
                </a:cubicBezTo>
                <a:cubicBezTo>
                  <a:pt x="74507" y="60960"/>
                  <a:pt x="68777" y="71899"/>
                  <a:pt x="60960" y="81280"/>
                </a:cubicBezTo>
                <a:cubicBezTo>
                  <a:pt x="51762" y="92318"/>
                  <a:pt x="38450" y="99805"/>
                  <a:pt x="30480" y="111760"/>
                </a:cubicBezTo>
                <a:cubicBezTo>
                  <a:pt x="24539" y="120671"/>
                  <a:pt x="25109" y="132661"/>
                  <a:pt x="20320" y="142240"/>
                </a:cubicBezTo>
                <a:cubicBezTo>
                  <a:pt x="14859" y="153162"/>
                  <a:pt x="6773" y="162560"/>
                  <a:pt x="0" y="172720"/>
                </a:cubicBezTo>
                <a:cubicBezTo>
                  <a:pt x="3387" y="199813"/>
                  <a:pt x="19" y="228649"/>
                  <a:pt x="10160" y="254000"/>
                </a:cubicBezTo>
                <a:cubicBezTo>
                  <a:pt x="14695" y="265337"/>
                  <a:pt x="29417" y="269510"/>
                  <a:pt x="40640" y="274320"/>
                </a:cubicBezTo>
                <a:cubicBezTo>
                  <a:pt x="53475" y="279821"/>
                  <a:pt x="67854" y="280644"/>
                  <a:pt x="81280" y="284480"/>
                </a:cubicBezTo>
                <a:cubicBezTo>
                  <a:pt x="91578" y="287422"/>
                  <a:pt x="101600" y="291253"/>
                  <a:pt x="111760" y="294640"/>
                </a:cubicBezTo>
                <a:cubicBezTo>
                  <a:pt x="220133" y="291253"/>
                  <a:pt x="328621" y="290494"/>
                  <a:pt x="436880" y="284480"/>
                </a:cubicBezTo>
                <a:cubicBezTo>
                  <a:pt x="461314" y="283123"/>
                  <a:pt x="484671" y="269992"/>
                  <a:pt x="508000" y="264160"/>
                </a:cubicBezTo>
                <a:cubicBezTo>
                  <a:pt x="524753" y="259972"/>
                  <a:pt x="541943" y="257746"/>
                  <a:pt x="558800" y="254000"/>
                </a:cubicBezTo>
                <a:cubicBezTo>
                  <a:pt x="572431" y="250971"/>
                  <a:pt x="585893" y="247227"/>
                  <a:pt x="599440" y="243840"/>
                </a:cubicBezTo>
                <a:cubicBezTo>
                  <a:pt x="616945" y="232170"/>
                  <a:pt x="650621" y="212597"/>
                  <a:pt x="660400" y="193040"/>
                </a:cubicBezTo>
                <a:cubicBezTo>
                  <a:pt x="668123" y="177594"/>
                  <a:pt x="667173" y="159173"/>
                  <a:pt x="670560" y="142240"/>
                </a:cubicBezTo>
                <a:cubicBezTo>
                  <a:pt x="658521" y="82047"/>
                  <a:pt x="672611" y="103651"/>
                  <a:pt x="640080" y="711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6" name="Forma libre 8195"/>
          <p:cNvSpPr/>
          <p:nvPr/>
        </p:nvSpPr>
        <p:spPr>
          <a:xfrm>
            <a:off x="11213513" y="5042998"/>
            <a:ext cx="694007" cy="367202"/>
          </a:xfrm>
          <a:custGeom>
            <a:avLst/>
            <a:gdLst>
              <a:gd name="connsiteX0" fmla="*/ 612727 w 694007"/>
              <a:gd name="connsiteY0" fmla="*/ 52242 h 367202"/>
              <a:gd name="connsiteX1" fmla="*/ 104727 w 694007"/>
              <a:gd name="connsiteY1" fmla="*/ 31922 h 367202"/>
              <a:gd name="connsiteX2" fmla="*/ 74247 w 694007"/>
              <a:gd name="connsiteY2" fmla="*/ 52242 h 367202"/>
              <a:gd name="connsiteX3" fmla="*/ 23447 w 694007"/>
              <a:gd name="connsiteY3" fmla="*/ 113202 h 367202"/>
              <a:gd name="connsiteX4" fmla="*/ 13287 w 694007"/>
              <a:gd name="connsiteY4" fmla="*/ 164002 h 367202"/>
              <a:gd name="connsiteX5" fmla="*/ 13287 w 694007"/>
              <a:gd name="connsiteY5" fmla="*/ 245282 h 367202"/>
              <a:gd name="connsiteX6" fmla="*/ 125047 w 694007"/>
              <a:gd name="connsiteY6" fmla="*/ 316402 h 367202"/>
              <a:gd name="connsiteX7" fmla="*/ 165687 w 694007"/>
              <a:gd name="connsiteY7" fmla="*/ 326562 h 367202"/>
              <a:gd name="connsiteX8" fmla="*/ 206327 w 694007"/>
              <a:gd name="connsiteY8" fmla="*/ 346882 h 367202"/>
              <a:gd name="connsiteX9" fmla="*/ 307927 w 694007"/>
              <a:gd name="connsiteY9" fmla="*/ 367202 h 367202"/>
              <a:gd name="connsiteX10" fmla="*/ 602567 w 694007"/>
              <a:gd name="connsiteY10" fmla="*/ 357042 h 367202"/>
              <a:gd name="connsiteX11" fmla="*/ 694007 w 694007"/>
              <a:gd name="connsiteY11" fmla="*/ 285922 h 367202"/>
              <a:gd name="connsiteX12" fmla="*/ 612727 w 694007"/>
              <a:gd name="connsiteY12" fmla="*/ 133522 h 367202"/>
              <a:gd name="connsiteX13" fmla="*/ 602567 w 694007"/>
              <a:gd name="connsiteY13" fmla="*/ 133522 h 36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007" h="367202">
                <a:moveTo>
                  <a:pt x="612727" y="52242"/>
                </a:moveTo>
                <a:cubicBezTo>
                  <a:pt x="321837" y="11841"/>
                  <a:pt x="318911" y="-31073"/>
                  <a:pt x="104727" y="31922"/>
                </a:cubicBezTo>
                <a:cubicBezTo>
                  <a:pt x="93012" y="35367"/>
                  <a:pt x="83628" y="44425"/>
                  <a:pt x="74247" y="52242"/>
                </a:cubicBezTo>
                <a:cubicBezTo>
                  <a:pt x="44911" y="76688"/>
                  <a:pt x="43427" y="83232"/>
                  <a:pt x="23447" y="113202"/>
                </a:cubicBezTo>
                <a:cubicBezTo>
                  <a:pt x="20060" y="130135"/>
                  <a:pt x="17475" y="147249"/>
                  <a:pt x="13287" y="164002"/>
                </a:cubicBezTo>
                <a:cubicBezTo>
                  <a:pt x="6158" y="192519"/>
                  <a:pt x="-12666" y="213562"/>
                  <a:pt x="13287" y="245282"/>
                </a:cubicBezTo>
                <a:cubicBezTo>
                  <a:pt x="47763" y="287419"/>
                  <a:pt x="79948" y="303517"/>
                  <a:pt x="125047" y="316402"/>
                </a:cubicBezTo>
                <a:cubicBezTo>
                  <a:pt x="138473" y="320238"/>
                  <a:pt x="152612" y="321659"/>
                  <a:pt x="165687" y="326562"/>
                </a:cubicBezTo>
                <a:cubicBezTo>
                  <a:pt x="179868" y="331880"/>
                  <a:pt x="192146" y="341564"/>
                  <a:pt x="206327" y="346882"/>
                </a:cubicBezTo>
                <a:cubicBezTo>
                  <a:pt x="230577" y="355976"/>
                  <a:pt x="286857" y="363690"/>
                  <a:pt x="307927" y="367202"/>
                </a:cubicBezTo>
                <a:cubicBezTo>
                  <a:pt x="406140" y="363815"/>
                  <a:pt x="505283" y="370940"/>
                  <a:pt x="602567" y="357042"/>
                </a:cubicBezTo>
                <a:cubicBezTo>
                  <a:pt x="630923" y="352991"/>
                  <a:pt x="672475" y="307454"/>
                  <a:pt x="694007" y="285922"/>
                </a:cubicBezTo>
                <a:cubicBezTo>
                  <a:pt x="654265" y="146825"/>
                  <a:pt x="699865" y="150950"/>
                  <a:pt x="612727" y="133522"/>
                </a:cubicBezTo>
                <a:cubicBezTo>
                  <a:pt x="609406" y="132858"/>
                  <a:pt x="605954" y="133522"/>
                  <a:pt x="602567" y="1335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7" name="Forma libre 8196"/>
          <p:cNvSpPr/>
          <p:nvPr/>
        </p:nvSpPr>
        <p:spPr>
          <a:xfrm>
            <a:off x="11755120" y="3479800"/>
            <a:ext cx="284480" cy="1605280"/>
          </a:xfrm>
          <a:custGeom>
            <a:avLst/>
            <a:gdLst>
              <a:gd name="connsiteX0" fmla="*/ 0 w 284480"/>
              <a:gd name="connsiteY0" fmla="*/ 0 h 1605280"/>
              <a:gd name="connsiteX1" fmla="*/ 172720 w 284480"/>
              <a:gd name="connsiteY1" fmla="*/ 284480 h 1605280"/>
              <a:gd name="connsiteX2" fmla="*/ 233680 w 284480"/>
              <a:gd name="connsiteY2" fmla="*/ 497840 h 1605280"/>
              <a:gd name="connsiteX3" fmla="*/ 243840 w 284480"/>
              <a:gd name="connsiteY3" fmla="*/ 528320 h 1605280"/>
              <a:gd name="connsiteX4" fmla="*/ 264160 w 284480"/>
              <a:gd name="connsiteY4" fmla="*/ 599440 h 1605280"/>
              <a:gd name="connsiteX5" fmla="*/ 284480 w 284480"/>
              <a:gd name="connsiteY5" fmla="*/ 843280 h 1605280"/>
              <a:gd name="connsiteX6" fmla="*/ 274320 w 284480"/>
              <a:gd name="connsiteY6" fmla="*/ 1076960 h 1605280"/>
              <a:gd name="connsiteX7" fmla="*/ 254000 w 284480"/>
              <a:gd name="connsiteY7" fmla="*/ 1168400 h 1605280"/>
              <a:gd name="connsiteX8" fmla="*/ 233680 w 284480"/>
              <a:gd name="connsiteY8" fmla="*/ 1290320 h 1605280"/>
              <a:gd name="connsiteX9" fmla="*/ 203200 w 284480"/>
              <a:gd name="connsiteY9" fmla="*/ 1402080 h 1605280"/>
              <a:gd name="connsiteX10" fmla="*/ 182880 w 284480"/>
              <a:gd name="connsiteY10" fmla="*/ 1442720 h 1605280"/>
              <a:gd name="connsiteX11" fmla="*/ 172720 w 284480"/>
              <a:gd name="connsiteY11" fmla="*/ 1473200 h 1605280"/>
              <a:gd name="connsiteX12" fmla="*/ 162560 w 284480"/>
              <a:gd name="connsiteY12" fmla="*/ 1513840 h 1605280"/>
              <a:gd name="connsiteX13" fmla="*/ 142240 w 284480"/>
              <a:gd name="connsiteY13" fmla="*/ 1544320 h 1605280"/>
              <a:gd name="connsiteX14" fmla="*/ 132080 w 284480"/>
              <a:gd name="connsiteY14" fmla="*/ 1574800 h 1605280"/>
              <a:gd name="connsiteX15" fmla="*/ 111760 w 284480"/>
              <a:gd name="connsiteY15" fmla="*/ 1605280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480" h="1605280">
                <a:moveTo>
                  <a:pt x="0" y="0"/>
                </a:moveTo>
                <a:cubicBezTo>
                  <a:pt x="57573" y="94827"/>
                  <a:pt x="125583" y="184057"/>
                  <a:pt x="172720" y="284480"/>
                </a:cubicBezTo>
                <a:cubicBezTo>
                  <a:pt x="204149" y="351437"/>
                  <a:pt x="212970" y="426833"/>
                  <a:pt x="233680" y="497840"/>
                </a:cubicBezTo>
                <a:cubicBezTo>
                  <a:pt x="236679" y="508121"/>
                  <a:pt x="240898" y="518022"/>
                  <a:pt x="243840" y="528320"/>
                </a:cubicBezTo>
                <a:cubicBezTo>
                  <a:pt x="269355" y="617622"/>
                  <a:pt x="239800" y="526359"/>
                  <a:pt x="264160" y="599440"/>
                </a:cubicBezTo>
                <a:cubicBezTo>
                  <a:pt x="277674" y="694035"/>
                  <a:pt x="284480" y="727618"/>
                  <a:pt x="284480" y="843280"/>
                </a:cubicBezTo>
                <a:cubicBezTo>
                  <a:pt x="284480" y="921247"/>
                  <a:pt x="279875" y="999191"/>
                  <a:pt x="274320" y="1076960"/>
                </a:cubicBezTo>
                <a:cubicBezTo>
                  <a:pt x="272086" y="1108233"/>
                  <a:pt x="259725" y="1137868"/>
                  <a:pt x="254000" y="1168400"/>
                </a:cubicBezTo>
                <a:cubicBezTo>
                  <a:pt x="246407" y="1208895"/>
                  <a:pt x="243673" y="1250350"/>
                  <a:pt x="233680" y="1290320"/>
                </a:cubicBezTo>
                <a:cubicBezTo>
                  <a:pt x="230572" y="1302752"/>
                  <a:pt x="214595" y="1375492"/>
                  <a:pt x="203200" y="1402080"/>
                </a:cubicBezTo>
                <a:cubicBezTo>
                  <a:pt x="197234" y="1416001"/>
                  <a:pt x="188846" y="1428799"/>
                  <a:pt x="182880" y="1442720"/>
                </a:cubicBezTo>
                <a:cubicBezTo>
                  <a:pt x="178661" y="1452564"/>
                  <a:pt x="175662" y="1462902"/>
                  <a:pt x="172720" y="1473200"/>
                </a:cubicBezTo>
                <a:cubicBezTo>
                  <a:pt x="168884" y="1486626"/>
                  <a:pt x="168061" y="1501005"/>
                  <a:pt x="162560" y="1513840"/>
                </a:cubicBezTo>
                <a:cubicBezTo>
                  <a:pt x="157750" y="1525063"/>
                  <a:pt x="147701" y="1533398"/>
                  <a:pt x="142240" y="1544320"/>
                </a:cubicBezTo>
                <a:cubicBezTo>
                  <a:pt x="137451" y="1553899"/>
                  <a:pt x="136869" y="1565221"/>
                  <a:pt x="132080" y="1574800"/>
                </a:cubicBezTo>
                <a:cubicBezTo>
                  <a:pt x="126619" y="1585722"/>
                  <a:pt x="111760" y="1605280"/>
                  <a:pt x="111760" y="16052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8" name="Elipse 8197"/>
          <p:cNvSpPr/>
          <p:nvPr/>
        </p:nvSpPr>
        <p:spPr>
          <a:xfrm>
            <a:off x="4289849" y="4423771"/>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Elipse 137"/>
          <p:cNvSpPr/>
          <p:nvPr/>
        </p:nvSpPr>
        <p:spPr>
          <a:xfrm>
            <a:off x="7056120" y="2582435"/>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9" name="Forma libre 8198"/>
          <p:cNvSpPr/>
          <p:nvPr/>
        </p:nvSpPr>
        <p:spPr>
          <a:xfrm>
            <a:off x="4714240" y="2849880"/>
            <a:ext cx="2336800" cy="1544379"/>
          </a:xfrm>
          <a:custGeom>
            <a:avLst/>
            <a:gdLst>
              <a:gd name="connsiteX0" fmla="*/ 2336800 w 2336800"/>
              <a:gd name="connsiteY0" fmla="*/ 0 h 1544379"/>
              <a:gd name="connsiteX1" fmla="*/ 1574800 w 2336800"/>
              <a:gd name="connsiteY1" fmla="*/ 375920 h 1544379"/>
              <a:gd name="connsiteX2" fmla="*/ 1544320 w 2336800"/>
              <a:gd name="connsiteY2" fmla="*/ 396240 h 1544379"/>
              <a:gd name="connsiteX3" fmla="*/ 1473200 w 2336800"/>
              <a:gd name="connsiteY3" fmla="*/ 426720 h 1544379"/>
              <a:gd name="connsiteX4" fmla="*/ 1300480 w 2336800"/>
              <a:gd name="connsiteY4" fmla="*/ 518160 h 1544379"/>
              <a:gd name="connsiteX5" fmla="*/ 1259840 w 2336800"/>
              <a:gd name="connsiteY5" fmla="*/ 538480 h 1544379"/>
              <a:gd name="connsiteX6" fmla="*/ 1219200 w 2336800"/>
              <a:gd name="connsiteY6" fmla="*/ 558800 h 1544379"/>
              <a:gd name="connsiteX7" fmla="*/ 1127760 w 2336800"/>
              <a:gd name="connsiteY7" fmla="*/ 599440 h 1544379"/>
              <a:gd name="connsiteX8" fmla="*/ 1016000 w 2336800"/>
              <a:gd name="connsiteY8" fmla="*/ 670560 h 1544379"/>
              <a:gd name="connsiteX9" fmla="*/ 883920 w 2336800"/>
              <a:gd name="connsiteY9" fmla="*/ 751840 h 1544379"/>
              <a:gd name="connsiteX10" fmla="*/ 853440 w 2336800"/>
              <a:gd name="connsiteY10" fmla="*/ 772160 h 1544379"/>
              <a:gd name="connsiteX11" fmla="*/ 751840 w 2336800"/>
              <a:gd name="connsiteY11" fmla="*/ 863600 h 1544379"/>
              <a:gd name="connsiteX12" fmla="*/ 721360 w 2336800"/>
              <a:gd name="connsiteY12" fmla="*/ 894080 h 1544379"/>
              <a:gd name="connsiteX13" fmla="*/ 680720 w 2336800"/>
              <a:gd name="connsiteY13" fmla="*/ 924560 h 1544379"/>
              <a:gd name="connsiteX14" fmla="*/ 619760 w 2336800"/>
              <a:gd name="connsiteY14" fmla="*/ 985520 h 1544379"/>
              <a:gd name="connsiteX15" fmla="*/ 528320 w 2336800"/>
              <a:gd name="connsiteY15" fmla="*/ 1046480 h 1544379"/>
              <a:gd name="connsiteX16" fmla="*/ 497840 w 2336800"/>
              <a:gd name="connsiteY16" fmla="*/ 1087120 h 1544379"/>
              <a:gd name="connsiteX17" fmla="*/ 457200 w 2336800"/>
              <a:gd name="connsiteY17" fmla="*/ 1117600 h 1544379"/>
              <a:gd name="connsiteX18" fmla="*/ 386080 w 2336800"/>
              <a:gd name="connsiteY18" fmla="*/ 1188720 h 1544379"/>
              <a:gd name="connsiteX19" fmla="*/ 355600 w 2336800"/>
              <a:gd name="connsiteY19" fmla="*/ 1219200 h 1544379"/>
              <a:gd name="connsiteX20" fmla="*/ 284480 w 2336800"/>
              <a:gd name="connsiteY20" fmla="*/ 1280160 h 1544379"/>
              <a:gd name="connsiteX21" fmla="*/ 243840 w 2336800"/>
              <a:gd name="connsiteY21" fmla="*/ 1310640 h 1544379"/>
              <a:gd name="connsiteX22" fmla="*/ 223520 w 2336800"/>
              <a:gd name="connsiteY22" fmla="*/ 1341120 h 1544379"/>
              <a:gd name="connsiteX23" fmla="*/ 162560 w 2336800"/>
              <a:gd name="connsiteY23" fmla="*/ 1381760 h 1544379"/>
              <a:gd name="connsiteX24" fmla="*/ 81280 w 2336800"/>
              <a:gd name="connsiteY24" fmla="*/ 1442720 h 1544379"/>
              <a:gd name="connsiteX25" fmla="*/ 30480 w 2336800"/>
              <a:gd name="connsiteY25" fmla="*/ 1513840 h 1544379"/>
              <a:gd name="connsiteX26" fmla="*/ 0 w 2336800"/>
              <a:gd name="connsiteY26" fmla="*/ 1544320 h 15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36800" h="1544379">
                <a:moveTo>
                  <a:pt x="2336800" y="0"/>
                </a:moveTo>
                <a:cubicBezTo>
                  <a:pt x="2082800" y="125307"/>
                  <a:pt x="1810459" y="218814"/>
                  <a:pt x="1574800" y="375920"/>
                </a:cubicBezTo>
                <a:cubicBezTo>
                  <a:pt x="1564640" y="382693"/>
                  <a:pt x="1555242" y="390779"/>
                  <a:pt x="1544320" y="396240"/>
                </a:cubicBezTo>
                <a:cubicBezTo>
                  <a:pt x="1400437" y="468182"/>
                  <a:pt x="1663476" y="321011"/>
                  <a:pt x="1473200" y="426720"/>
                </a:cubicBezTo>
                <a:cubicBezTo>
                  <a:pt x="1311629" y="516482"/>
                  <a:pt x="1605289" y="365756"/>
                  <a:pt x="1300480" y="518160"/>
                </a:cubicBezTo>
                <a:lnTo>
                  <a:pt x="1259840" y="538480"/>
                </a:lnTo>
                <a:cubicBezTo>
                  <a:pt x="1246293" y="545253"/>
                  <a:pt x="1233262" y="553175"/>
                  <a:pt x="1219200" y="558800"/>
                </a:cubicBezTo>
                <a:cubicBezTo>
                  <a:pt x="1188627" y="571029"/>
                  <a:pt x="1156236" y="582354"/>
                  <a:pt x="1127760" y="599440"/>
                </a:cubicBezTo>
                <a:cubicBezTo>
                  <a:pt x="1089896" y="622158"/>
                  <a:pt x="1053678" y="647534"/>
                  <a:pt x="1016000" y="670560"/>
                </a:cubicBezTo>
                <a:cubicBezTo>
                  <a:pt x="857730" y="767280"/>
                  <a:pt x="1026582" y="656732"/>
                  <a:pt x="883920" y="751840"/>
                </a:cubicBezTo>
                <a:cubicBezTo>
                  <a:pt x="873760" y="758613"/>
                  <a:pt x="862074" y="763526"/>
                  <a:pt x="853440" y="772160"/>
                </a:cubicBezTo>
                <a:cubicBezTo>
                  <a:pt x="699519" y="926081"/>
                  <a:pt x="863192" y="768156"/>
                  <a:pt x="751840" y="863600"/>
                </a:cubicBezTo>
                <a:cubicBezTo>
                  <a:pt x="740931" y="872951"/>
                  <a:pt x="732269" y="884729"/>
                  <a:pt x="721360" y="894080"/>
                </a:cubicBezTo>
                <a:cubicBezTo>
                  <a:pt x="708503" y="905100"/>
                  <a:pt x="693306" y="913232"/>
                  <a:pt x="680720" y="924560"/>
                </a:cubicBezTo>
                <a:cubicBezTo>
                  <a:pt x="659360" y="943784"/>
                  <a:pt x="642001" y="967323"/>
                  <a:pt x="619760" y="985520"/>
                </a:cubicBezTo>
                <a:cubicBezTo>
                  <a:pt x="566555" y="1029052"/>
                  <a:pt x="574370" y="1000430"/>
                  <a:pt x="528320" y="1046480"/>
                </a:cubicBezTo>
                <a:cubicBezTo>
                  <a:pt x="516346" y="1058454"/>
                  <a:pt x="509814" y="1075146"/>
                  <a:pt x="497840" y="1087120"/>
                </a:cubicBezTo>
                <a:cubicBezTo>
                  <a:pt x="485866" y="1099094"/>
                  <a:pt x="469730" y="1106209"/>
                  <a:pt x="457200" y="1117600"/>
                </a:cubicBezTo>
                <a:cubicBezTo>
                  <a:pt x="432393" y="1140152"/>
                  <a:pt x="409787" y="1165013"/>
                  <a:pt x="386080" y="1188720"/>
                </a:cubicBezTo>
                <a:cubicBezTo>
                  <a:pt x="375920" y="1198880"/>
                  <a:pt x="367555" y="1211230"/>
                  <a:pt x="355600" y="1219200"/>
                </a:cubicBezTo>
                <a:cubicBezTo>
                  <a:pt x="290336" y="1262709"/>
                  <a:pt x="363319" y="1211176"/>
                  <a:pt x="284480" y="1280160"/>
                </a:cubicBezTo>
                <a:cubicBezTo>
                  <a:pt x="271736" y="1291311"/>
                  <a:pt x="255814" y="1298666"/>
                  <a:pt x="243840" y="1310640"/>
                </a:cubicBezTo>
                <a:cubicBezTo>
                  <a:pt x="235206" y="1319274"/>
                  <a:pt x="232710" y="1333079"/>
                  <a:pt x="223520" y="1341120"/>
                </a:cubicBezTo>
                <a:cubicBezTo>
                  <a:pt x="205141" y="1357202"/>
                  <a:pt x="179829" y="1364491"/>
                  <a:pt x="162560" y="1381760"/>
                </a:cubicBezTo>
                <a:cubicBezTo>
                  <a:pt x="111210" y="1433110"/>
                  <a:pt x="139055" y="1413832"/>
                  <a:pt x="81280" y="1442720"/>
                </a:cubicBezTo>
                <a:cubicBezTo>
                  <a:pt x="33392" y="1514552"/>
                  <a:pt x="93491" y="1425625"/>
                  <a:pt x="30480" y="1513840"/>
                </a:cubicBezTo>
                <a:cubicBezTo>
                  <a:pt x="6696" y="1547138"/>
                  <a:pt x="22811" y="1544320"/>
                  <a:pt x="0" y="154432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0" name="Elipse 139"/>
          <p:cNvSpPr/>
          <p:nvPr/>
        </p:nvSpPr>
        <p:spPr>
          <a:xfrm>
            <a:off x="6377940" y="2596493"/>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1" name="Elipse 140"/>
          <p:cNvSpPr/>
          <p:nvPr/>
        </p:nvSpPr>
        <p:spPr>
          <a:xfrm>
            <a:off x="5030943" y="4456354"/>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00" name="Forma libre 8199"/>
          <p:cNvSpPr/>
          <p:nvPr/>
        </p:nvSpPr>
        <p:spPr>
          <a:xfrm>
            <a:off x="5455920" y="2941320"/>
            <a:ext cx="904240" cy="1524000"/>
          </a:xfrm>
          <a:custGeom>
            <a:avLst/>
            <a:gdLst>
              <a:gd name="connsiteX0" fmla="*/ 904240 w 904240"/>
              <a:gd name="connsiteY0" fmla="*/ 0 h 1524000"/>
              <a:gd name="connsiteX1" fmla="*/ 690880 w 904240"/>
              <a:gd name="connsiteY1" fmla="*/ 335280 h 1524000"/>
              <a:gd name="connsiteX2" fmla="*/ 508000 w 904240"/>
              <a:gd name="connsiteY2" fmla="*/ 701040 h 1524000"/>
              <a:gd name="connsiteX3" fmla="*/ 477520 w 904240"/>
              <a:gd name="connsiteY3" fmla="*/ 751840 h 1524000"/>
              <a:gd name="connsiteX4" fmla="*/ 457200 w 904240"/>
              <a:gd name="connsiteY4" fmla="*/ 802640 h 1524000"/>
              <a:gd name="connsiteX5" fmla="*/ 396240 w 904240"/>
              <a:gd name="connsiteY5" fmla="*/ 904240 h 1524000"/>
              <a:gd name="connsiteX6" fmla="*/ 314960 w 904240"/>
              <a:gd name="connsiteY6" fmla="*/ 1036320 h 1524000"/>
              <a:gd name="connsiteX7" fmla="*/ 294640 w 904240"/>
              <a:gd name="connsiteY7" fmla="*/ 1066800 h 1524000"/>
              <a:gd name="connsiteX8" fmla="*/ 223520 w 904240"/>
              <a:gd name="connsiteY8" fmla="*/ 1178560 h 1524000"/>
              <a:gd name="connsiteX9" fmla="*/ 182880 w 904240"/>
              <a:gd name="connsiteY9" fmla="*/ 1239520 h 1524000"/>
              <a:gd name="connsiteX10" fmla="*/ 162560 w 904240"/>
              <a:gd name="connsiteY10" fmla="*/ 1270000 h 1524000"/>
              <a:gd name="connsiteX11" fmla="*/ 152400 w 904240"/>
              <a:gd name="connsiteY11" fmla="*/ 1300480 h 1524000"/>
              <a:gd name="connsiteX12" fmla="*/ 142240 w 904240"/>
              <a:gd name="connsiteY12" fmla="*/ 1341120 h 1524000"/>
              <a:gd name="connsiteX13" fmla="*/ 91440 w 904240"/>
              <a:gd name="connsiteY13" fmla="*/ 1402080 h 1524000"/>
              <a:gd name="connsiteX14" fmla="*/ 40640 w 904240"/>
              <a:gd name="connsiteY14" fmla="*/ 1452880 h 1524000"/>
              <a:gd name="connsiteX15" fmla="*/ 30480 w 904240"/>
              <a:gd name="connsiteY15" fmla="*/ 1483360 h 1524000"/>
              <a:gd name="connsiteX16" fmla="*/ 0 w 904240"/>
              <a:gd name="connsiteY16"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4240" h="1524000">
                <a:moveTo>
                  <a:pt x="904240" y="0"/>
                </a:moveTo>
                <a:cubicBezTo>
                  <a:pt x="833120" y="111760"/>
                  <a:pt x="756063" y="219956"/>
                  <a:pt x="690880" y="335280"/>
                </a:cubicBezTo>
                <a:cubicBezTo>
                  <a:pt x="623807" y="453947"/>
                  <a:pt x="570141" y="579718"/>
                  <a:pt x="508000" y="701040"/>
                </a:cubicBezTo>
                <a:cubicBezTo>
                  <a:pt x="498998" y="718616"/>
                  <a:pt x="486351" y="734177"/>
                  <a:pt x="477520" y="751840"/>
                </a:cubicBezTo>
                <a:cubicBezTo>
                  <a:pt x="469364" y="768152"/>
                  <a:pt x="465782" y="786548"/>
                  <a:pt x="457200" y="802640"/>
                </a:cubicBezTo>
                <a:cubicBezTo>
                  <a:pt x="438614" y="837489"/>
                  <a:pt x="416560" y="870373"/>
                  <a:pt x="396240" y="904240"/>
                </a:cubicBezTo>
                <a:cubicBezTo>
                  <a:pt x="360682" y="963503"/>
                  <a:pt x="357846" y="968927"/>
                  <a:pt x="314960" y="1036320"/>
                </a:cubicBezTo>
                <a:cubicBezTo>
                  <a:pt x="308404" y="1046622"/>
                  <a:pt x="301196" y="1056498"/>
                  <a:pt x="294640" y="1066800"/>
                </a:cubicBezTo>
                <a:cubicBezTo>
                  <a:pt x="214460" y="1192798"/>
                  <a:pt x="270318" y="1108363"/>
                  <a:pt x="223520" y="1178560"/>
                </a:cubicBezTo>
                <a:lnTo>
                  <a:pt x="182880" y="1239520"/>
                </a:lnTo>
                <a:cubicBezTo>
                  <a:pt x="176107" y="1249680"/>
                  <a:pt x="166421" y="1258416"/>
                  <a:pt x="162560" y="1270000"/>
                </a:cubicBezTo>
                <a:cubicBezTo>
                  <a:pt x="159173" y="1280160"/>
                  <a:pt x="155342" y="1290182"/>
                  <a:pt x="152400" y="1300480"/>
                </a:cubicBezTo>
                <a:cubicBezTo>
                  <a:pt x="148564" y="1313906"/>
                  <a:pt x="147741" y="1328285"/>
                  <a:pt x="142240" y="1341120"/>
                </a:cubicBezTo>
                <a:cubicBezTo>
                  <a:pt x="128885" y="1372281"/>
                  <a:pt x="112980" y="1376232"/>
                  <a:pt x="91440" y="1402080"/>
                </a:cubicBezTo>
                <a:cubicBezTo>
                  <a:pt x="49107" y="1452880"/>
                  <a:pt x="96520" y="1415627"/>
                  <a:pt x="40640" y="1452880"/>
                </a:cubicBezTo>
                <a:cubicBezTo>
                  <a:pt x="37253" y="1463040"/>
                  <a:pt x="35269" y="1473781"/>
                  <a:pt x="30480" y="1483360"/>
                </a:cubicBezTo>
                <a:cubicBezTo>
                  <a:pt x="18992" y="1506337"/>
                  <a:pt x="14288" y="1509712"/>
                  <a:pt x="0" y="1524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01" name="CuadroTexto 8200"/>
          <p:cNvSpPr txBox="1"/>
          <p:nvPr/>
        </p:nvSpPr>
        <p:spPr>
          <a:xfrm>
            <a:off x="3014579" y="2896159"/>
            <a:ext cx="317716" cy="369332"/>
          </a:xfrm>
          <a:prstGeom prst="rect">
            <a:avLst/>
          </a:prstGeom>
          <a:noFill/>
        </p:spPr>
        <p:txBody>
          <a:bodyPr wrap="none" rtlCol="0">
            <a:spAutoFit/>
          </a:bodyPr>
          <a:lstStyle/>
          <a:p>
            <a:r>
              <a:rPr lang="es-ES" dirty="0"/>
              <a:t>A</a:t>
            </a:r>
          </a:p>
        </p:txBody>
      </p:sp>
      <p:sp>
        <p:nvSpPr>
          <p:cNvPr id="144" name="CuadroTexto 143"/>
          <p:cNvSpPr txBox="1"/>
          <p:nvPr/>
        </p:nvSpPr>
        <p:spPr>
          <a:xfrm>
            <a:off x="3058531" y="4715748"/>
            <a:ext cx="317716" cy="369332"/>
          </a:xfrm>
          <a:prstGeom prst="rect">
            <a:avLst/>
          </a:prstGeom>
          <a:noFill/>
        </p:spPr>
        <p:txBody>
          <a:bodyPr wrap="none" rtlCol="0">
            <a:spAutoFit/>
          </a:bodyPr>
          <a:lstStyle/>
          <a:p>
            <a:r>
              <a:rPr lang="es-ES" dirty="0"/>
              <a:t>A</a:t>
            </a:r>
          </a:p>
        </p:txBody>
      </p:sp>
      <p:sp>
        <p:nvSpPr>
          <p:cNvPr id="145" name="CuadroTexto 144"/>
          <p:cNvSpPr txBox="1"/>
          <p:nvPr/>
        </p:nvSpPr>
        <p:spPr>
          <a:xfrm>
            <a:off x="3014579" y="3110468"/>
            <a:ext cx="309700" cy="369332"/>
          </a:xfrm>
          <a:prstGeom prst="rect">
            <a:avLst/>
          </a:prstGeom>
          <a:noFill/>
        </p:spPr>
        <p:txBody>
          <a:bodyPr wrap="none" rtlCol="0">
            <a:spAutoFit/>
          </a:bodyPr>
          <a:lstStyle/>
          <a:p>
            <a:r>
              <a:rPr lang="es-ES" dirty="0"/>
              <a:t>B</a:t>
            </a:r>
            <a:endParaRPr lang="es-ES" b="1" dirty="0"/>
          </a:p>
        </p:txBody>
      </p:sp>
      <p:sp>
        <p:nvSpPr>
          <p:cNvPr id="146" name="CuadroTexto 145"/>
          <p:cNvSpPr txBox="1"/>
          <p:nvPr/>
        </p:nvSpPr>
        <p:spPr>
          <a:xfrm>
            <a:off x="3054533" y="4993123"/>
            <a:ext cx="296599" cy="379492"/>
          </a:xfrm>
          <a:prstGeom prst="rect">
            <a:avLst/>
          </a:prstGeom>
          <a:noFill/>
        </p:spPr>
        <p:txBody>
          <a:bodyPr wrap="square" rtlCol="0">
            <a:spAutoFit/>
          </a:bodyPr>
          <a:lstStyle/>
          <a:p>
            <a:r>
              <a:rPr lang="es-ES" dirty="0"/>
              <a:t>B</a:t>
            </a:r>
            <a:endParaRPr lang="es-ES" b="1" dirty="0"/>
          </a:p>
        </p:txBody>
      </p:sp>
      <p:sp>
        <p:nvSpPr>
          <p:cNvPr id="22" name="CuadroTexto 21">
            <a:extLst>
              <a:ext uri="{FF2B5EF4-FFF2-40B4-BE49-F238E27FC236}">
                <a16:creationId xmlns:a16="http://schemas.microsoft.com/office/drawing/2014/main" id="{8DCA9706-460D-4707-BF7B-75B9005961F6}"/>
              </a:ext>
            </a:extLst>
          </p:cNvPr>
          <p:cNvSpPr txBox="1"/>
          <p:nvPr/>
        </p:nvSpPr>
        <p:spPr>
          <a:xfrm>
            <a:off x="134409" y="2283713"/>
            <a:ext cx="2793599" cy="2514823"/>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t>
            </a: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3" name="Rectángulo: esquinas redondeadas 22">
            <a:extLst>
              <a:ext uri="{FF2B5EF4-FFF2-40B4-BE49-F238E27FC236}">
                <a16:creationId xmlns:a16="http://schemas.microsoft.com/office/drawing/2014/main" id="{37CEA0E7-624F-47CE-8D01-AEA62F7E1471}"/>
              </a:ext>
            </a:extLst>
          </p:cNvPr>
          <p:cNvSpPr/>
          <p:nvPr/>
        </p:nvSpPr>
        <p:spPr>
          <a:xfrm>
            <a:off x="520274" y="2142252"/>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80623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18</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Resumen</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886200" y="2122438"/>
            <a:ext cx="8153400" cy="3289555"/>
          </a:xfrm>
          <a:prstGeom prst="rect">
            <a:avLst/>
          </a:prstGeom>
        </p:spPr>
        <p:txBody>
          <a:bodyPr wrap="square">
            <a:spAutoFit/>
          </a:bodyPr>
          <a:lstStyle/>
          <a:p>
            <a:pPr marL="342900" indent="-342900">
              <a:lnSpc>
                <a:spcPct val="15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La inflación se come tu ahorro y los depósitos no compensarán por ello.</a:t>
            </a:r>
          </a:p>
          <a:p>
            <a:pPr marL="342900" indent="-342900">
              <a:lnSpc>
                <a:spcPct val="150000"/>
              </a:lnSpc>
              <a:buFont typeface="Wingdings" panose="05000000000000000000" pitchFamily="2" charset="2"/>
              <a:buChar char="ü"/>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Poca tradición/cultura de la inversión en la familia tipo española</a:t>
            </a:r>
          </a:p>
          <a:p>
            <a:pPr marL="342900" indent="-342900">
              <a:lnSpc>
                <a:spcPct val="150000"/>
              </a:lnSpc>
              <a:buFont typeface="Wingdings" panose="05000000000000000000" pitchFamily="2" charset="2"/>
              <a:buChar char="ü"/>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El mejor momento para empezar es hoy: ahorra y construye objetivos</a:t>
            </a:r>
          </a:p>
          <a:p>
            <a:pPr marL="342900" indent="-342900">
              <a:lnSpc>
                <a:spcPct val="150000"/>
              </a:lnSpc>
              <a:buFont typeface="Wingdings" panose="05000000000000000000" pitchFamily="2" charset="2"/>
              <a:buChar char="ü"/>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Invierte en fondos acorde al horizonte temporal de los objetivos y no del ruido de mercado o de tu “perfil de riesgo”</a:t>
            </a:r>
          </a:p>
          <a:p>
            <a:pPr marL="342900" indent="-342900">
              <a:lnSpc>
                <a:spcPct val="150000"/>
              </a:lnSpc>
              <a:buFont typeface="Wingdings" panose="05000000000000000000" pitchFamily="2" charset="2"/>
              <a:buChar char="ü"/>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Que el interés compuesto esté de tu parte </a:t>
            </a:r>
          </a:p>
        </p:txBody>
      </p:sp>
      <p:pic>
        <p:nvPicPr>
          <p:cNvPr id="131"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6639869-FA9B-4348-B2E1-58C1BAAB704B}"/>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8" name="Rectángulo: esquinas redondeadas 7">
            <a:extLst>
              <a:ext uri="{FF2B5EF4-FFF2-40B4-BE49-F238E27FC236}">
                <a16:creationId xmlns:a16="http://schemas.microsoft.com/office/drawing/2014/main" id="{1F30A276-DAE2-46B8-B986-E514E9D9FFE3}"/>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374491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3"/>
            <a:extLst>
              <a:ext uri="{FF2B5EF4-FFF2-40B4-BE49-F238E27FC236}">
                <a16:creationId xmlns:a16="http://schemas.microsoft.com/office/drawing/2014/main" id="{7B467DF7-941A-4B6F-831A-CBA32125F5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0925" y="5994219"/>
            <a:ext cx="480472" cy="481272"/>
          </a:xfrm>
          <a:prstGeom prst="rect">
            <a:avLst/>
          </a:prstGeom>
        </p:spPr>
      </p:pic>
      <p:pic>
        <p:nvPicPr>
          <p:cNvPr id="13" name="Imagen 12">
            <a:hlinkClick r:id="rId5"/>
            <a:extLst>
              <a:ext uri="{FF2B5EF4-FFF2-40B4-BE49-F238E27FC236}">
                <a16:creationId xmlns:a16="http://schemas.microsoft.com/office/drawing/2014/main" id="{F534C192-BD31-4B55-BDE3-813D484FA7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4558" y="5988945"/>
            <a:ext cx="486546" cy="486546"/>
          </a:xfrm>
          <a:prstGeom prst="rect">
            <a:avLst/>
          </a:prstGeom>
        </p:spPr>
      </p:pic>
      <p:pic>
        <p:nvPicPr>
          <p:cNvPr id="18" name="Imagen 17">
            <a:hlinkClick r:id="rId7"/>
            <a:extLst>
              <a:ext uri="{FF2B5EF4-FFF2-40B4-BE49-F238E27FC236}">
                <a16:creationId xmlns:a16="http://schemas.microsoft.com/office/drawing/2014/main" id="{8B06B4B0-F503-40CC-AA51-6F877AF711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62183" y="5956348"/>
            <a:ext cx="520656" cy="520652"/>
          </a:xfrm>
          <a:prstGeom prst="rect">
            <a:avLst/>
          </a:prstGeom>
        </p:spPr>
      </p:pic>
      <p:sp>
        <p:nvSpPr>
          <p:cNvPr id="22" name="CuadroTexto 21">
            <a:extLst>
              <a:ext uri="{FF2B5EF4-FFF2-40B4-BE49-F238E27FC236}">
                <a16:creationId xmlns:a16="http://schemas.microsoft.com/office/drawing/2014/main" id="{8DB048FA-3D1A-454F-971A-9C887F1D1298}"/>
              </a:ext>
            </a:extLst>
          </p:cNvPr>
          <p:cNvSpPr txBox="1"/>
          <p:nvPr/>
        </p:nvSpPr>
        <p:spPr>
          <a:xfrm>
            <a:off x="4641028" y="5056398"/>
            <a:ext cx="2909944" cy="738664"/>
          </a:xfrm>
          <a:prstGeom prst="rect">
            <a:avLst/>
          </a:prstGeom>
          <a:noFill/>
        </p:spPr>
        <p:txBody>
          <a:bodyPr wrap="square" rtlCol="0">
            <a:spAutoFit/>
          </a:bodyPr>
          <a:lstStyle/>
          <a:p>
            <a:pPr algn="ctr">
              <a:lnSpc>
                <a:spcPct val="150000"/>
              </a:lnSpc>
            </a:pPr>
            <a:r>
              <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hlinkClick r:id="rId9"/>
              </a:rPr>
              <a:t>www.treaam.com</a:t>
            </a:r>
            <a:endPar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hlinkClick r:id="rId10"/>
              </a:rPr>
              <a:t>distribucion@treaam.com</a:t>
            </a:r>
            <a:endPar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9">
            <a:extLst>
              <a:ext uri="{FF2B5EF4-FFF2-40B4-BE49-F238E27FC236}">
                <a16:creationId xmlns:a16="http://schemas.microsoft.com/office/drawing/2014/main" id="{61379619-DFB6-4329-85C8-A79323B80251}"/>
              </a:ext>
            </a:extLst>
          </p:cNvPr>
          <p:cNvSpPr>
            <a:spLocks noChangeArrowheads="1"/>
          </p:cNvSpPr>
          <p:nvPr/>
        </p:nvSpPr>
        <p:spPr bwMode="auto">
          <a:xfrm>
            <a:off x="457200" y="685800"/>
            <a:ext cx="8248328" cy="615553"/>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Contacto</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ES" sz="20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F38302EC-166B-485D-9A00-B74361EF9233}"/>
              </a:ext>
            </a:extLst>
          </p:cNvPr>
          <p:cNvPicPr>
            <a:picLocks noChangeAspect="1"/>
          </p:cNvPicPr>
          <p:nvPr/>
        </p:nvPicPr>
        <p:blipFill>
          <a:blip r:embed="rId12"/>
          <a:stretch>
            <a:fillRect/>
          </a:stretch>
        </p:blipFill>
        <p:spPr>
          <a:xfrm>
            <a:off x="2666999" y="1519681"/>
            <a:ext cx="6858002" cy="3318388"/>
          </a:xfrm>
          <a:prstGeom prst="rect">
            <a:avLst/>
          </a:prstGeom>
        </p:spPr>
      </p:pic>
    </p:spTree>
    <p:extLst>
      <p:ext uri="{BB962C8B-B14F-4D97-AF65-F5344CB8AC3E}">
        <p14:creationId xmlns:p14="http://schemas.microsoft.com/office/powerpoint/2010/main" val="388812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2</a:t>
            </a:fld>
            <a:endParaRPr lang="en-US"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Objetivo</a:t>
            </a:r>
            <a:r>
              <a:rPr lang="en-US" sz="2000" dirty="0">
                <a:latin typeface="Open Sans" panose="020B0606030504020204" pitchFamily="34" charset="0"/>
                <a:ea typeface="Open Sans" panose="020B0606030504020204" pitchFamily="34" charset="0"/>
                <a:cs typeface="Open Sans" panose="020B0606030504020204" pitchFamily="34" charset="0"/>
              </a:rPr>
              <a:t> webinar</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uadroTexto 10"/>
          <p:cNvSpPr txBox="1"/>
          <p:nvPr/>
        </p:nvSpPr>
        <p:spPr>
          <a:xfrm>
            <a:off x="2743200" y="2475131"/>
            <a:ext cx="6705600" cy="2677656"/>
          </a:xfrm>
          <a:prstGeom prst="rect">
            <a:avLst/>
          </a:prstGeom>
          <a:noFill/>
        </p:spPr>
        <p:txBody>
          <a:bodyPr wrap="square" rtlCol="0" anchor="ctr">
            <a:spAutoFit/>
          </a:bodyPr>
          <a:lstStyle/>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¿Estás protegiendo tu ahorro?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Trea te ayuda</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a:p>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4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3DBC822-11D6-4C54-B580-BDD50BAD59DD}"/>
              </a:ext>
            </a:extLst>
          </p:cNvPr>
          <p:cNvSpPr txBox="1"/>
          <p:nvPr/>
        </p:nvSpPr>
        <p:spPr>
          <a:xfrm>
            <a:off x="2976482" y="1676400"/>
            <a:ext cx="6239036" cy="523220"/>
          </a:xfrm>
          <a:prstGeom prst="rect">
            <a:avLst/>
          </a:prstGeom>
          <a:noFill/>
        </p:spPr>
        <p:txBody>
          <a:bodyPr wrap="square" rtlCol="0">
            <a:spAutoFit/>
          </a:bodyPr>
          <a:lstStyle/>
          <a:p>
            <a:pPr algn="ctr"/>
            <a:r>
              <a:rPr lang="es-ES" sz="2800" dirty="0">
                <a:latin typeface="Open Sans" panose="020B0606030504020204" pitchFamily="34" charset="0"/>
                <a:ea typeface="Open Sans" panose="020B0606030504020204" pitchFamily="34" charset="0"/>
                <a:cs typeface="Open Sans" panose="020B0606030504020204" pitchFamily="34" charset="0"/>
              </a:rPr>
              <a:t>“</a:t>
            </a:r>
            <a:r>
              <a:rPr lang="es-ES" sz="2800" b="1" i="1" dirty="0">
                <a:latin typeface="Open Sans" panose="020B0606030504020204" pitchFamily="34" charset="0"/>
                <a:ea typeface="Open Sans" panose="020B0606030504020204" pitchFamily="34" charset="0"/>
                <a:cs typeface="Open Sans" panose="020B0606030504020204" pitchFamily="34" charset="0"/>
              </a:rPr>
              <a:t>TR3A ES INVERTIR EN POSITIVO”</a:t>
            </a:r>
          </a:p>
        </p:txBody>
      </p:sp>
      <p:sp>
        <p:nvSpPr>
          <p:cNvPr id="10" name="Rectangle 9">
            <a:extLst>
              <a:ext uri="{FF2B5EF4-FFF2-40B4-BE49-F238E27FC236}">
                <a16:creationId xmlns:a16="http://schemas.microsoft.com/office/drawing/2014/main" id="{3A149DB1-2FA0-41F4-AF38-823225D943A2}"/>
              </a:ext>
            </a:extLst>
          </p:cNvPr>
          <p:cNvSpPr>
            <a:spLocks noChangeArrowheads="1"/>
          </p:cNvSpPr>
          <p:nvPr/>
        </p:nvSpPr>
        <p:spPr bwMode="auto">
          <a:xfrm>
            <a:off x="457200" y="685800"/>
            <a:ext cx="8248328" cy="615553"/>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Aviso Legal</a:t>
            </a:r>
          </a:p>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ES" sz="2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ángulo 14">
            <a:extLst>
              <a:ext uri="{FF2B5EF4-FFF2-40B4-BE49-F238E27FC236}">
                <a16:creationId xmlns:a16="http://schemas.microsoft.com/office/drawing/2014/main" id="{746AA168-CC14-47AA-8924-291BE5301BB1}"/>
              </a:ext>
            </a:extLst>
          </p:cNvPr>
          <p:cNvSpPr/>
          <p:nvPr/>
        </p:nvSpPr>
        <p:spPr>
          <a:xfrm>
            <a:off x="0" y="4800600"/>
            <a:ext cx="12192000" cy="2057400"/>
          </a:xfrm>
          <a:prstGeom prst="rect">
            <a:avLst/>
          </a:prstGeom>
          <a:solidFill>
            <a:srgbClr val="93CBA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La información contenida en esta presentación es confidencial, está dirigida exclusivamente a inversores cualificados, no pudiendo su receptor, bajo ninguna circunstancia, mostrar esta presentación, ya sea toda o en parte, a terceros, copiarla, transmitirla o, de cualquier modo, ponerla a disposición de personas no autorizadas por el emisor de la misma. Recomendamos que los potenciales inversores consulten, a sus asesores con carácter previo a cualquier inversión, sobre las implicaciones legales y fiscales de la inversión así como, en su caso, sobre su conveniencia.  Todo ello en el buen entendido que ninguna persona debe invertir en productos financieros sin tener la capacidad de evaluar, por si o a través de su asesor, las ventajas y riesgos de la misma.</a:t>
            </a:r>
          </a:p>
          <a:p>
            <a:pPr algn="just">
              <a:defRPr/>
            </a:pPr>
            <a:endPar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 presentación está sujeta a revisión, modificación y actualización. Determinada información contenida en la presentación ha sido suministrada por terceros, diferentes al emisor, si bien, y salvo mejor opinión, entendemos es fiable no obstante no haber sido verificada por un experto independiente y, en consecuencia, no puede ser garantizada. </a:t>
            </a: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 presentación tiene carácter confidencial para su receptor y no supone una oferta de venta ni una invitación o recomendación de suscripción de valores, de inversión o de adquisición de servicios de inversión, ni debe constituir la base para la toma de decisiones de inversión.</a:t>
            </a: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s-E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Imagen 15">
            <a:extLst>
              <a:ext uri="{FF2B5EF4-FFF2-40B4-BE49-F238E27FC236}">
                <a16:creationId xmlns:a16="http://schemas.microsoft.com/office/drawing/2014/main" id="{8A54EE10-5EB7-4227-ABED-C058F86FC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640" y="2895600"/>
            <a:ext cx="2384720" cy="12103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3</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2667000" y="1456522"/>
            <a:ext cx="8784976" cy="738664"/>
          </a:xfrm>
          <a:prstGeom prst="rect">
            <a:avLst/>
          </a:prstGeom>
        </p:spPr>
        <p:txBody>
          <a:bodyPr wrap="square">
            <a:spAutoFit/>
          </a:bodyPr>
          <a:lstStyle/>
          <a:p>
            <a:pPr algn="ctr"/>
            <a:r>
              <a:rPr lang="es-ES" sz="1400" b="1" i="1" dirty="0">
                <a:latin typeface="Open Sans" panose="020B0606030504020204" pitchFamily="34" charset="0"/>
                <a:ea typeface="Open Sans" panose="020B0606030504020204" pitchFamily="34" charset="0"/>
                <a:cs typeface="Open Sans" panose="020B0606030504020204" pitchFamily="34" charset="0"/>
              </a:rPr>
              <a:t>¿Sabías que 1€ en 2000 </a:t>
            </a:r>
            <a:r>
              <a:rPr lang="es-ES" sz="1400" i="1" dirty="0">
                <a:latin typeface="Open Sans" panose="020B0606030504020204" pitchFamily="34" charset="0"/>
                <a:ea typeface="Open Sans" panose="020B0606030504020204" pitchFamily="34" charset="0"/>
                <a:cs typeface="Open Sans" panose="020B0606030504020204" pitchFamily="34" charset="0"/>
              </a:rPr>
              <a:t>compraba lo mismo que </a:t>
            </a:r>
            <a:r>
              <a:rPr lang="es-ES" sz="1400" b="1" i="1" dirty="0">
                <a:latin typeface="Open Sans" panose="020B0606030504020204" pitchFamily="34" charset="0"/>
                <a:ea typeface="Open Sans" panose="020B0606030504020204" pitchFamily="34" charset="0"/>
                <a:cs typeface="Open Sans" panose="020B0606030504020204" pitchFamily="34" charset="0"/>
              </a:rPr>
              <a:t>1,7€ hoy?</a:t>
            </a:r>
          </a:p>
          <a:p>
            <a:pPr algn="ct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grpSp>
        <p:nvGrpSpPr>
          <p:cNvPr id="13" name="Grupo 12"/>
          <p:cNvGrpSpPr/>
          <p:nvPr/>
        </p:nvGrpSpPr>
        <p:grpSpPr>
          <a:xfrm>
            <a:off x="3874209" y="2151251"/>
            <a:ext cx="7068111" cy="2943226"/>
            <a:chOff x="3874209" y="2151251"/>
            <a:chExt cx="7068111" cy="2943226"/>
          </a:xfrm>
        </p:grpSpPr>
        <p:graphicFrame>
          <p:nvGraphicFramePr>
            <p:cNvPr id="8" name="1 Gráfico">
              <a:extLst>
                <a:ext uri="{FF2B5EF4-FFF2-40B4-BE49-F238E27FC236}">
                  <a16:creationId xmlns:a16="http://schemas.microsoft.com/office/drawing/2014/main" id="{00000000-0008-0000-1C00-000003000000}"/>
                </a:ext>
              </a:extLst>
            </p:cNvPr>
            <p:cNvGraphicFramePr>
              <a:graphicFrameLocks/>
            </p:cNvGraphicFramePr>
            <p:nvPr>
              <p:extLst>
                <p:ext uri="{D42A27DB-BD31-4B8C-83A1-F6EECF244321}">
                  <p14:modId xmlns:p14="http://schemas.microsoft.com/office/powerpoint/2010/main" val="2243935551"/>
                </p:ext>
              </p:extLst>
            </p:nvPr>
          </p:nvGraphicFramePr>
          <p:xfrm>
            <a:off x="3874209" y="2151251"/>
            <a:ext cx="7068111" cy="294322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3"/>
            <p:cNvCxnSpPr/>
            <p:nvPr/>
          </p:nvCxnSpPr>
          <p:spPr>
            <a:xfrm>
              <a:off x="4267200" y="4038600"/>
              <a:ext cx="6408000" cy="0"/>
            </a:xfrm>
            <a:prstGeom prst="line">
              <a:avLst/>
            </a:prstGeom>
            <a:ln w="28575">
              <a:solidFill>
                <a:srgbClr val="93CBA6"/>
              </a:solidFill>
            </a:ln>
          </p:spPr>
          <p:style>
            <a:lnRef idx="1">
              <a:schemeClr val="accent1"/>
            </a:lnRef>
            <a:fillRef idx="0">
              <a:schemeClr val="accent1"/>
            </a:fillRef>
            <a:effectRef idx="0">
              <a:schemeClr val="accent1"/>
            </a:effectRef>
            <a:fontRef idx="minor">
              <a:schemeClr val="tx1"/>
            </a:fontRef>
          </p:style>
        </p:cxnSp>
      </p:grpSp>
      <p:sp>
        <p:nvSpPr>
          <p:cNvPr id="11" name="Rectángulo 10"/>
          <p:cNvSpPr/>
          <p:nvPr/>
        </p:nvSpPr>
        <p:spPr>
          <a:xfrm>
            <a:off x="2272444" y="5669915"/>
            <a:ext cx="9574088" cy="307777"/>
          </a:xfrm>
          <a:prstGeom prst="rect">
            <a:avLst/>
          </a:prstGeom>
        </p:spPr>
        <p:txBody>
          <a:bodyPr wrap="square">
            <a:spAutoFit/>
          </a:bodyPr>
          <a:lstStyle/>
          <a:p>
            <a:pPr algn="ctr"/>
            <a:r>
              <a:rPr lang="es-ES" sz="1400" b="1" i="1" dirty="0">
                <a:latin typeface="Open Sans" panose="020B0606030504020204" pitchFamily="34" charset="0"/>
                <a:ea typeface="Open Sans" panose="020B0606030504020204" pitchFamily="34" charset="0"/>
                <a:cs typeface="Open Sans" panose="020B0606030504020204" pitchFamily="34" charset="0"/>
              </a:rPr>
              <a:t>Con una inflación del 2% (objetivo BCE) tu patrimonio pierde el 50% en 30 años</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8 Rectángulo"/>
          <p:cNvSpPr/>
          <p:nvPr/>
        </p:nvSpPr>
        <p:spPr>
          <a:xfrm>
            <a:off x="4251960" y="4981967"/>
            <a:ext cx="6912768" cy="523220"/>
          </a:xfrm>
          <a:prstGeom prst="rect">
            <a:avLst/>
          </a:prstGeom>
          <a:solidFill>
            <a:schemeClr val="bg1"/>
          </a:solidFill>
        </p:spPr>
        <p:txBody>
          <a:bodyPr wrap="square">
            <a:spAutoFit/>
          </a:bodyPr>
          <a:lstStyle/>
          <a:p>
            <a:pPr algn="just"/>
            <a:r>
              <a:rPr lang="es-ES" sz="1400" i="1" dirty="0"/>
              <a:t>Fuente</a:t>
            </a:r>
            <a:r>
              <a:rPr lang="es-ES" sz="1400" dirty="0"/>
              <a:t>: </a:t>
            </a:r>
            <a:r>
              <a:rPr lang="es-ES" sz="1400" dirty="0" err="1"/>
              <a:t>Bloomberg</a:t>
            </a:r>
            <a:r>
              <a:rPr lang="es-ES" sz="1400" dirty="0"/>
              <a:t>. Elaboración propia. 30/4/20 </a:t>
            </a:r>
          </a:p>
          <a:p>
            <a:pPr algn="just"/>
            <a:endParaRPr lang="es-ES" sz="1400" b="1" dirty="0"/>
          </a:p>
        </p:txBody>
      </p:sp>
      <p:sp>
        <p:nvSpPr>
          <p:cNvPr id="15" name="8 Rectángulo"/>
          <p:cNvSpPr/>
          <p:nvPr/>
        </p:nvSpPr>
        <p:spPr>
          <a:xfrm>
            <a:off x="10675200" y="3849773"/>
            <a:ext cx="741082" cy="523220"/>
          </a:xfrm>
          <a:prstGeom prst="rect">
            <a:avLst/>
          </a:prstGeom>
          <a:noFill/>
        </p:spPr>
        <p:txBody>
          <a:bodyPr wrap="square">
            <a:spAutoFit/>
          </a:bodyPr>
          <a:lstStyle/>
          <a:p>
            <a:pPr algn="just"/>
            <a:r>
              <a:rPr lang="es-ES" sz="1400" b="1" i="1" dirty="0"/>
              <a:t>2% BCE</a:t>
            </a:r>
            <a:endParaRPr lang="es-ES" sz="1400" b="1" dirty="0"/>
          </a:p>
          <a:p>
            <a:pPr algn="just"/>
            <a:endParaRPr lang="es-ES" sz="1400" b="1" dirty="0"/>
          </a:p>
        </p:txBody>
      </p:sp>
      <p:pic>
        <p:nvPicPr>
          <p:cNvPr id="16"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20BDD420-3F93-4D66-AB6D-02251D89AAE2}"/>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46557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4</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3483224" y="1375214"/>
            <a:ext cx="7260976"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Con los tipos de interés “seguros” actuales, no vas a poder protegerte de la inflación a medio y largo plazo</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8 Rectángulo"/>
          <p:cNvSpPr/>
          <p:nvPr/>
        </p:nvSpPr>
        <p:spPr>
          <a:xfrm>
            <a:off x="4343400" y="5981641"/>
            <a:ext cx="6912768" cy="523220"/>
          </a:xfrm>
          <a:prstGeom prst="rect">
            <a:avLst/>
          </a:prstGeom>
          <a:solidFill>
            <a:schemeClr val="bg1"/>
          </a:solidFill>
        </p:spPr>
        <p:txBody>
          <a:bodyPr wrap="square">
            <a:spAutoFit/>
          </a:bodyPr>
          <a:lstStyle/>
          <a:p>
            <a:pPr algn="just"/>
            <a:r>
              <a:rPr lang="es-ES" sz="1400" i="1" dirty="0"/>
              <a:t>Fuente</a:t>
            </a:r>
            <a:r>
              <a:rPr lang="es-ES" sz="1400" dirty="0"/>
              <a:t>: </a:t>
            </a:r>
            <a:r>
              <a:rPr lang="es-ES" sz="1400" dirty="0" err="1"/>
              <a:t>Bloomberg</a:t>
            </a:r>
            <a:r>
              <a:rPr lang="es-ES" sz="1400" dirty="0"/>
              <a:t>. Elaboración propia. 30/4/20. Bonos del Reino de España. </a:t>
            </a:r>
          </a:p>
          <a:p>
            <a:pPr algn="just"/>
            <a:endParaRPr lang="es-ES" sz="1400" b="1" dirty="0"/>
          </a:p>
        </p:txBody>
      </p:sp>
      <p:pic>
        <p:nvPicPr>
          <p:cNvPr id="15"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Gráfico 15"/>
          <p:cNvGraphicFramePr>
            <a:graphicFrameLocks/>
          </p:cNvGraphicFramePr>
          <p:nvPr>
            <p:extLst>
              <p:ext uri="{D42A27DB-BD31-4B8C-83A1-F6EECF244321}">
                <p14:modId xmlns:p14="http://schemas.microsoft.com/office/powerpoint/2010/main" val="2320850390"/>
              </p:ext>
            </p:extLst>
          </p:nvPr>
        </p:nvGraphicFramePr>
        <p:xfrm>
          <a:off x="3144000" y="2014216"/>
          <a:ext cx="7600200" cy="3967425"/>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9C22F731-B46A-40C7-875B-6FF3C629744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1" name="Rectángulo: esquinas redondeadas 10">
            <a:extLst>
              <a:ext uri="{FF2B5EF4-FFF2-40B4-BE49-F238E27FC236}">
                <a16:creationId xmlns:a16="http://schemas.microsoft.com/office/drawing/2014/main" id="{545FA801-C661-4978-8200-C8BF25F58207}"/>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301134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5</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3438678" y="1898456"/>
            <a:ext cx="822960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Además de la pérdida del poder adquisitivo (inflación), no rentabilizar nuestro ahorro puede suponer un coste de oportunidad importante:</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¡NO SER CAPACES DE ALCANZAR NUESTRAS METAS!</a:t>
            </a: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upo 3"/>
          <p:cNvGrpSpPr/>
          <p:nvPr/>
        </p:nvGrpSpPr>
        <p:grpSpPr>
          <a:xfrm>
            <a:off x="4114800" y="3962400"/>
            <a:ext cx="6444347" cy="1926014"/>
            <a:chOff x="4114800" y="3962400"/>
            <a:chExt cx="6444347" cy="1926014"/>
          </a:xfrm>
        </p:grpSpPr>
        <p:pic>
          <p:nvPicPr>
            <p:cNvPr id="8" name="Imagen 7"/>
            <p:cNvPicPr>
              <a:picLocks noChangeAspect="1"/>
            </p:cNvPicPr>
            <p:nvPr/>
          </p:nvPicPr>
          <p:blipFill rotWithShape="1">
            <a:blip r:embed="rId3" cstate="print"/>
            <a:srcRect t="19184"/>
            <a:stretch/>
          </p:blipFill>
          <p:spPr>
            <a:xfrm>
              <a:off x="4114800" y="3962400"/>
              <a:ext cx="6444347" cy="1926014"/>
            </a:xfrm>
            <a:prstGeom prst="rect">
              <a:avLst/>
            </a:prstGeom>
          </p:spPr>
        </p:pic>
        <p:sp>
          <p:nvSpPr>
            <p:cNvPr id="2" name="Forma libre 1"/>
            <p:cNvSpPr/>
            <p:nvPr/>
          </p:nvSpPr>
          <p:spPr>
            <a:xfrm>
              <a:off x="7942368" y="4038600"/>
              <a:ext cx="2268431" cy="379749"/>
            </a:xfrm>
            <a:custGeom>
              <a:avLst/>
              <a:gdLst>
                <a:gd name="connsiteX0" fmla="*/ 1656080 w 1656080"/>
                <a:gd name="connsiteY0" fmla="*/ 132080 h 433480"/>
                <a:gd name="connsiteX1" fmla="*/ 1341120 w 1656080"/>
                <a:gd name="connsiteY1" fmla="*/ 111760 h 433480"/>
                <a:gd name="connsiteX2" fmla="*/ 1188720 w 1656080"/>
                <a:gd name="connsiteY2" fmla="*/ 81280 h 433480"/>
                <a:gd name="connsiteX3" fmla="*/ 1016000 w 1656080"/>
                <a:gd name="connsiteY3" fmla="*/ 71120 h 433480"/>
                <a:gd name="connsiteX4" fmla="*/ 863600 w 1656080"/>
                <a:gd name="connsiteY4" fmla="*/ 50800 h 433480"/>
                <a:gd name="connsiteX5" fmla="*/ 243840 w 1656080"/>
                <a:gd name="connsiteY5" fmla="*/ 81280 h 433480"/>
                <a:gd name="connsiteX6" fmla="*/ 182880 w 1656080"/>
                <a:gd name="connsiteY6" fmla="*/ 111760 h 433480"/>
                <a:gd name="connsiteX7" fmla="*/ 121920 w 1656080"/>
                <a:gd name="connsiteY7" fmla="*/ 152400 h 433480"/>
                <a:gd name="connsiteX8" fmla="*/ 50800 w 1656080"/>
                <a:gd name="connsiteY8" fmla="*/ 193040 h 433480"/>
                <a:gd name="connsiteX9" fmla="*/ 0 w 1656080"/>
                <a:gd name="connsiteY9" fmla="*/ 264160 h 433480"/>
                <a:gd name="connsiteX10" fmla="*/ 20320 w 1656080"/>
                <a:gd name="connsiteY10" fmla="*/ 345440 h 433480"/>
                <a:gd name="connsiteX11" fmla="*/ 111760 w 1656080"/>
                <a:gd name="connsiteY11" fmla="*/ 396240 h 433480"/>
                <a:gd name="connsiteX12" fmla="*/ 233680 w 1656080"/>
                <a:gd name="connsiteY12" fmla="*/ 426720 h 433480"/>
                <a:gd name="connsiteX13" fmla="*/ 1442720 w 1656080"/>
                <a:gd name="connsiteY13" fmla="*/ 365760 h 433480"/>
                <a:gd name="connsiteX14" fmla="*/ 1198880 w 1656080"/>
                <a:gd name="connsiteY14" fmla="*/ 30480 h 433480"/>
                <a:gd name="connsiteX15" fmla="*/ 1148080 w 1656080"/>
                <a:gd name="connsiteY15" fmla="*/ 0 h 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6080" h="433480">
                  <a:moveTo>
                    <a:pt x="1656080" y="132080"/>
                  </a:moveTo>
                  <a:cubicBezTo>
                    <a:pt x="1551093" y="125307"/>
                    <a:pt x="1445709" y="123128"/>
                    <a:pt x="1341120" y="111760"/>
                  </a:cubicBezTo>
                  <a:cubicBezTo>
                    <a:pt x="1289617" y="106162"/>
                    <a:pt x="1240126" y="87706"/>
                    <a:pt x="1188720" y="81280"/>
                  </a:cubicBezTo>
                  <a:cubicBezTo>
                    <a:pt x="1131493" y="74127"/>
                    <a:pt x="1073573" y="74507"/>
                    <a:pt x="1016000" y="71120"/>
                  </a:cubicBezTo>
                  <a:cubicBezTo>
                    <a:pt x="965200" y="64347"/>
                    <a:pt x="914850" y="50800"/>
                    <a:pt x="863600" y="50800"/>
                  </a:cubicBezTo>
                  <a:cubicBezTo>
                    <a:pt x="353764" y="50800"/>
                    <a:pt x="465854" y="25776"/>
                    <a:pt x="243840" y="81280"/>
                  </a:cubicBezTo>
                  <a:cubicBezTo>
                    <a:pt x="108528" y="171488"/>
                    <a:pt x="309073" y="41653"/>
                    <a:pt x="182880" y="111760"/>
                  </a:cubicBezTo>
                  <a:cubicBezTo>
                    <a:pt x="161532" y="123620"/>
                    <a:pt x="142861" y="139835"/>
                    <a:pt x="121920" y="152400"/>
                  </a:cubicBezTo>
                  <a:cubicBezTo>
                    <a:pt x="101998" y="164353"/>
                    <a:pt x="68373" y="175467"/>
                    <a:pt x="50800" y="193040"/>
                  </a:cubicBezTo>
                  <a:cubicBezTo>
                    <a:pt x="38198" y="205642"/>
                    <a:pt x="11538" y="246853"/>
                    <a:pt x="0" y="264160"/>
                  </a:cubicBezTo>
                  <a:cubicBezTo>
                    <a:pt x="6773" y="291253"/>
                    <a:pt x="7831" y="320461"/>
                    <a:pt x="20320" y="345440"/>
                  </a:cubicBezTo>
                  <a:cubicBezTo>
                    <a:pt x="45823" y="396447"/>
                    <a:pt x="66825" y="383985"/>
                    <a:pt x="111760" y="396240"/>
                  </a:cubicBezTo>
                  <a:cubicBezTo>
                    <a:pt x="238265" y="430741"/>
                    <a:pt x="107349" y="405665"/>
                    <a:pt x="233680" y="426720"/>
                  </a:cubicBezTo>
                  <a:cubicBezTo>
                    <a:pt x="636693" y="406400"/>
                    <a:pt x="1057117" y="484684"/>
                    <a:pt x="1442720" y="365760"/>
                  </a:cubicBezTo>
                  <a:cubicBezTo>
                    <a:pt x="1747342" y="271811"/>
                    <a:pt x="1208238" y="35434"/>
                    <a:pt x="1198880" y="30480"/>
                  </a:cubicBezTo>
                  <a:cubicBezTo>
                    <a:pt x="1181427" y="21240"/>
                    <a:pt x="1148080" y="0"/>
                    <a:pt x="1148080" y="0"/>
                  </a:cubicBezTo>
                </a:path>
              </a:pathLst>
            </a:custGeom>
            <a:noFill/>
            <a:ln>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1" name="Forma libre 10"/>
            <p:cNvSpPr/>
            <p:nvPr/>
          </p:nvSpPr>
          <p:spPr>
            <a:xfrm>
              <a:off x="5181600" y="5105400"/>
              <a:ext cx="2057400" cy="304800"/>
            </a:xfrm>
            <a:custGeom>
              <a:avLst/>
              <a:gdLst>
                <a:gd name="connsiteX0" fmla="*/ 1656080 w 1656080"/>
                <a:gd name="connsiteY0" fmla="*/ 132080 h 433480"/>
                <a:gd name="connsiteX1" fmla="*/ 1341120 w 1656080"/>
                <a:gd name="connsiteY1" fmla="*/ 111760 h 433480"/>
                <a:gd name="connsiteX2" fmla="*/ 1188720 w 1656080"/>
                <a:gd name="connsiteY2" fmla="*/ 81280 h 433480"/>
                <a:gd name="connsiteX3" fmla="*/ 1016000 w 1656080"/>
                <a:gd name="connsiteY3" fmla="*/ 71120 h 433480"/>
                <a:gd name="connsiteX4" fmla="*/ 863600 w 1656080"/>
                <a:gd name="connsiteY4" fmla="*/ 50800 h 433480"/>
                <a:gd name="connsiteX5" fmla="*/ 243840 w 1656080"/>
                <a:gd name="connsiteY5" fmla="*/ 81280 h 433480"/>
                <a:gd name="connsiteX6" fmla="*/ 182880 w 1656080"/>
                <a:gd name="connsiteY6" fmla="*/ 111760 h 433480"/>
                <a:gd name="connsiteX7" fmla="*/ 121920 w 1656080"/>
                <a:gd name="connsiteY7" fmla="*/ 152400 h 433480"/>
                <a:gd name="connsiteX8" fmla="*/ 50800 w 1656080"/>
                <a:gd name="connsiteY8" fmla="*/ 193040 h 433480"/>
                <a:gd name="connsiteX9" fmla="*/ 0 w 1656080"/>
                <a:gd name="connsiteY9" fmla="*/ 264160 h 433480"/>
                <a:gd name="connsiteX10" fmla="*/ 20320 w 1656080"/>
                <a:gd name="connsiteY10" fmla="*/ 345440 h 433480"/>
                <a:gd name="connsiteX11" fmla="*/ 111760 w 1656080"/>
                <a:gd name="connsiteY11" fmla="*/ 396240 h 433480"/>
                <a:gd name="connsiteX12" fmla="*/ 233680 w 1656080"/>
                <a:gd name="connsiteY12" fmla="*/ 426720 h 433480"/>
                <a:gd name="connsiteX13" fmla="*/ 1442720 w 1656080"/>
                <a:gd name="connsiteY13" fmla="*/ 365760 h 433480"/>
                <a:gd name="connsiteX14" fmla="*/ 1198880 w 1656080"/>
                <a:gd name="connsiteY14" fmla="*/ 30480 h 433480"/>
                <a:gd name="connsiteX15" fmla="*/ 1148080 w 1656080"/>
                <a:gd name="connsiteY15" fmla="*/ 0 h 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6080" h="433480">
                  <a:moveTo>
                    <a:pt x="1656080" y="132080"/>
                  </a:moveTo>
                  <a:cubicBezTo>
                    <a:pt x="1551093" y="125307"/>
                    <a:pt x="1445709" y="123128"/>
                    <a:pt x="1341120" y="111760"/>
                  </a:cubicBezTo>
                  <a:cubicBezTo>
                    <a:pt x="1289617" y="106162"/>
                    <a:pt x="1240126" y="87706"/>
                    <a:pt x="1188720" y="81280"/>
                  </a:cubicBezTo>
                  <a:cubicBezTo>
                    <a:pt x="1131493" y="74127"/>
                    <a:pt x="1073573" y="74507"/>
                    <a:pt x="1016000" y="71120"/>
                  </a:cubicBezTo>
                  <a:cubicBezTo>
                    <a:pt x="965200" y="64347"/>
                    <a:pt x="914850" y="50800"/>
                    <a:pt x="863600" y="50800"/>
                  </a:cubicBezTo>
                  <a:cubicBezTo>
                    <a:pt x="353764" y="50800"/>
                    <a:pt x="465854" y="25776"/>
                    <a:pt x="243840" y="81280"/>
                  </a:cubicBezTo>
                  <a:cubicBezTo>
                    <a:pt x="108528" y="171488"/>
                    <a:pt x="309073" y="41653"/>
                    <a:pt x="182880" y="111760"/>
                  </a:cubicBezTo>
                  <a:cubicBezTo>
                    <a:pt x="161532" y="123620"/>
                    <a:pt x="142861" y="139835"/>
                    <a:pt x="121920" y="152400"/>
                  </a:cubicBezTo>
                  <a:cubicBezTo>
                    <a:pt x="101998" y="164353"/>
                    <a:pt x="68373" y="175467"/>
                    <a:pt x="50800" y="193040"/>
                  </a:cubicBezTo>
                  <a:cubicBezTo>
                    <a:pt x="38198" y="205642"/>
                    <a:pt x="11538" y="246853"/>
                    <a:pt x="0" y="264160"/>
                  </a:cubicBezTo>
                  <a:cubicBezTo>
                    <a:pt x="6773" y="291253"/>
                    <a:pt x="7831" y="320461"/>
                    <a:pt x="20320" y="345440"/>
                  </a:cubicBezTo>
                  <a:cubicBezTo>
                    <a:pt x="45823" y="396447"/>
                    <a:pt x="66825" y="383985"/>
                    <a:pt x="111760" y="396240"/>
                  </a:cubicBezTo>
                  <a:cubicBezTo>
                    <a:pt x="238265" y="430741"/>
                    <a:pt x="107349" y="405665"/>
                    <a:pt x="233680" y="426720"/>
                  </a:cubicBezTo>
                  <a:cubicBezTo>
                    <a:pt x="636693" y="406400"/>
                    <a:pt x="1057117" y="484684"/>
                    <a:pt x="1442720" y="365760"/>
                  </a:cubicBezTo>
                  <a:cubicBezTo>
                    <a:pt x="1747342" y="271811"/>
                    <a:pt x="1208238" y="35434"/>
                    <a:pt x="1198880" y="30480"/>
                  </a:cubicBezTo>
                  <a:cubicBezTo>
                    <a:pt x="1181427" y="21240"/>
                    <a:pt x="1148080" y="0"/>
                    <a:pt x="1148080" y="0"/>
                  </a:cubicBezTo>
                </a:path>
              </a:pathLst>
            </a:custGeom>
            <a:noFill/>
            <a:ln>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pic>
        <p:nvPicPr>
          <p:cNvPr id="13"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1D344AD0-811C-4D96-9F8B-8B8EEC9B6DD7}"/>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5" name="Rectángulo: esquinas redondeadas 14">
            <a:extLst>
              <a:ext uri="{FF2B5EF4-FFF2-40B4-BE49-F238E27FC236}">
                <a16:creationId xmlns:a16="http://schemas.microsoft.com/office/drawing/2014/main" id="{A08DBE92-A00A-4E8F-A221-F1E7A32DE81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161899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6</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Sabes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por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dónde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empezar</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4 CuadroTexto"/>
          <p:cNvSpPr txBox="1"/>
          <p:nvPr/>
        </p:nvSpPr>
        <p:spPr>
          <a:xfrm>
            <a:off x="7680113" y="6231804"/>
            <a:ext cx="3888432"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Fuente: </a:t>
            </a:r>
            <a:r>
              <a:rPr lang="en-US" sz="1400" dirty="0" err="1">
                <a:latin typeface="Open Sans" panose="020B0606030504020204" pitchFamily="34" charset="0"/>
                <a:ea typeface="Open Sans" panose="020B0606030504020204" pitchFamily="34" charset="0"/>
                <a:cs typeface="Open Sans" panose="020B0606030504020204" pitchFamily="34" charset="0"/>
              </a:rPr>
              <a:t>BdE</a:t>
            </a:r>
            <a:r>
              <a:rPr lang="en-US" sz="1400" dirty="0">
                <a:latin typeface="Open Sans" panose="020B0606030504020204" pitchFamily="34" charset="0"/>
                <a:ea typeface="Open Sans" panose="020B0606030504020204" pitchFamily="34" charset="0"/>
                <a:cs typeface="Open Sans" panose="020B0606030504020204" pitchFamily="34" charset="0"/>
              </a:rPr>
              <a:t> (2017), </a:t>
            </a:r>
            <a:r>
              <a:rPr lang="en-US" sz="1400" i="1" dirty="0" err="1">
                <a:latin typeface="Open Sans" panose="020B0606030504020204" pitchFamily="34" charset="0"/>
                <a:ea typeface="Open Sans" panose="020B0606030504020204" pitchFamily="34" charset="0"/>
                <a:cs typeface="Open Sans" panose="020B0606030504020204" pitchFamily="34" charset="0"/>
              </a:rPr>
              <a:t>Inverco</a:t>
            </a:r>
            <a:r>
              <a:rPr lang="en-US" sz="1400" i="1" dirty="0">
                <a:latin typeface="Open Sans" panose="020B0606030504020204" pitchFamily="34" charset="0"/>
                <a:ea typeface="Open Sans" panose="020B0606030504020204" pitchFamily="34" charset="0"/>
                <a:cs typeface="Open Sans" panose="020B0606030504020204" pitchFamily="34" charset="0"/>
              </a:rPr>
              <a:t> (2019)</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2 Rectángulo"/>
          <p:cNvSpPr/>
          <p:nvPr/>
        </p:nvSpPr>
        <p:spPr>
          <a:xfrm>
            <a:off x="4181850" y="1491831"/>
            <a:ext cx="6028950" cy="1027397"/>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En España hay más de 20.000 productos financieros</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Imagen 15">
            <a:extLst>
              <a:ext uri="{FF2B5EF4-FFF2-40B4-BE49-F238E27FC236}">
                <a16:creationId xmlns:a16="http://schemas.microsoft.com/office/drawing/2014/main" id="{6A9C8CED-C8E5-40CE-B0FC-5585308F27A4}"/>
              </a:ext>
            </a:extLst>
          </p:cNvPr>
          <p:cNvPicPr>
            <a:picLocks noChangeAspect="1"/>
          </p:cNvPicPr>
          <p:nvPr/>
        </p:nvPicPr>
        <p:blipFill>
          <a:blip r:embed="rId2">
            <a:duotone>
              <a:schemeClr val="accent3">
                <a:shade val="45000"/>
                <a:satMod val="135000"/>
              </a:schemeClr>
              <a:prstClr val="white"/>
            </a:duotone>
          </a:blip>
          <a:stretch>
            <a:fillRect/>
          </a:stretch>
        </p:blipFill>
        <p:spPr>
          <a:xfrm>
            <a:off x="4870979" y="2133600"/>
            <a:ext cx="4650692" cy="3518731"/>
          </a:xfrm>
          <a:prstGeom prst="rect">
            <a:avLst/>
          </a:prstGeom>
        </p:spPr>
      </p:pic>
      <p:pic>
        <p:nvPicPr>
          <p:cNvPr id="20"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0092FE5-C3D2-47CF-9C30-2EA8721A7873}"/>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0" name="Rectángulo: esquinas redondeadas 9">
            <a:extLst>
              <a:ext uri="{FF2B5EF4-FFF2-40B4-BE49-F238E27FC236}">
                <a16:creationId xmlns:a16="http://schemas.microsoft.com/office/drawing/2014/main" id="{0C04C649-82FC-4328-8F55-43662AA35FB0}"/>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1754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7</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Sabes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por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dónde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empezar</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4 CuadroTexto"/>
          <p:cNvSpPr txBox="1"/>
          <p:nvPr/>
        </p:nvSpPr>
        <p:spPr>
          <a:xfrm>
            <a:off x="5715000" y="6531585"/>
            <a:ext cx="3888432"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Fuente: </a:t>
            </a:r>
            <a:r>
              <a:rPr lang="en-US" sz="1400" dirty="0" err="1">
                <a:latin typeface="Open Sans" panose="020B0606030504020204" pitchFamily="34" charset="0"/>
                <a:ea typeface="Open Sans" panose="020B0606030504020204" pitchFamily="34" charset="0"/>
                <a:cs typeface="Open Sans" panose="020B0606030504020204" pitchFamily="34" charset="0"/>
              </a:rPr>
              <a:t>BdE</a:t>
            </a:r>
            <a:r>
              <a:rPr lang="en-US" sz="1400" dirty="0">
                <a:latin typeface="Open Sans" panose="020B0606030504020204" pitchFamily="34" charset="0"/>
                <a:ea typeface="Open Sans" panose="020B0606030504020204" pitchFamily="34" charset="0"/>
                <a:cs typeface="Open Sans" panose="020B0606030504020204" pitchFamily="34" charset="0"/>
              </a:rPr>
              <a:t> (2017), </a:t>
            </a:r>
            <a:r>
              <a:rPr lang="en-US" sz="1400" i="1" dirty="0" err="1">
                <a:latin typeface="Open Sans" panose="020B0606030504020204" pitchFamily="34" charset="0"/>
                <a:ea typeface="Open Sans" panose="020B0606030504020204" pitchFamily="34" charset="0"/>
                <a:cs typeface="Open Sans" panose="020B0606030504020204" pitchFamily="34" charset="0"/>
              </a:rPr>
              <a:t>Inverco</a:t>
            </a:r>
            <a:r>
              <a:rPr lang="en-US" sz="1400" i="1" dirty="0">
                <a:latin typeface="Open Sans" panose="020B0606030504020204" pitchFamily="34" charset="0"/>
                <a:ea typeface="Open Sans" panose="020B0606030504020204" pitchFamily="34" charset="0"/>
                <a:cs typeface="Open Sans" panose="020B0606030504020204" pitchFamily="34" charset="0"/>
              </a:rPr>
              <a:t> (2019)</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p:cNvPicPr>
            <a:picLocks noChangeAspect="1"/>
          </p:cNvPicPr>
          <p:nvPr/>
        </p:nvPicPr>
        <p:blipFill>
          <a:blip r:embed="rId2"/>
          <a:stretch>
            <a:fillRect/>
          </a:stretch>
        </p:blipFill>
        <p:spPr>
          <a:xfrm>
            <a:off x="5488632" y="2819400"/>
            <a:ext cx="4417368" cy="2731793"/>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957044142"/>
              </p:ext>
            </p:extLst>
          </p:nvPr>
        </p:nvGraphicFramePr>
        <p:xfrm>
          <a:off x="3126432" y="1178059"/>
          <a:ext cx="2743200" cy="1888758"/>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Conector recto de flecha 16"/>
          <p:cNvCxnSpPr/>
          <p:nvPr/>
        </p:nvCxnSpPr>
        <p:spPr>
          <a:xfrm>
            <a:off x="5114136" y="2862434"/>
            <a:ext cx="228600" cy="285983"/>
          </a:xfrm>
          <a:prstGeom prst="straightConnector1">
            <a:avLst/>
          </a:prstGeom>
          <a:ln>
            <a:solidFill>
              <a:srgbClr val="93CBA6"/>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6324600" y="2345337"/>
            <a:ext cx="2069734" cy="307777"/>
          </a:xfrm>
          <a:prstGeom prst="rect">
            <a:avLst/>
          </a:prstGeom>
          <a:noFill/>
        </p:spPr>
        <p:txBody>
          <a:bodyPr wrap="none" rtlCol="0">
            <a:spAutoFit/>
          </a:bodyPr>
          <a:lstStyle/>
          <a:p>
            <a:r>
              <a:rPr lang="es-ES" sz="1400" dirty="0">
                <a:latin typeface="Opean"/>
              </a:rPr>
              <a:t>Activos </a:t>
            </a:r>
            <a:r>
              <a:rPr lang="es-ES" sz="1400" dirty="0" err="1">
                <a:latin typeface="Opean"/>
              </a:rPr>
              <a:t>Financerios</a:t>
            </a:r>
            <a:r>
              <a:rPr lang="es-ES" sz="1400" dirty="0">
                <a:latin typeface="Opean"/>
              </a:rPr>
              <a:t> – </a:t>
            </a:r>
            <a:r>
              <a:rPr lang="es-ES" sz="1400" b="1" dirty="0">
                <a:latin typeface="Opean"/>
              </a:rPr>
              <a:t>20%</a:t>
            </a:r>
          </a:p>
        </p:txBody>
      </p:sp>
      <p:cxnSp>
        <p:nvCxnSpPr>
          <p:cNvPr id="19" name="Conector recto de flecha 18"/>
          <p:cNvCxnSpPr/>
          <p:nvPr/>
        </p:nvCxnSpPr>
        <p:spPr>
          <a:xfrm flipV="1">
            <a:off x="5196532" y="1876664"/>
            <a:ext cx="394720" cy="102191"/>
          </a:xfrm>
          <a:prstGeom prst="straightConnector1">
            <a:avLst/>
          </a:prstGeom>
          <a:ln>
            <a:solidFill>
              <a:srgbClr val="F3997B"/>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5684520" y="1609523"/>
            <a:ext cx="3169394" cy="307777"/>
          </a:xfrm>
          <a:prstGeom prst="rect">
            <a:avLst/>
          </a:prstGeom>
          <a:noFill/>
        </p:spPr>
        <p:txBody>
          <a:bodyPr wrap="none" rtlCol="0">
            <a:spAutoFit/>
          </a:bodyPr>
          <a:lstStyle/>
          <a:p>
            <a:r>
              <a:rPr lang="es-ES" sz="1400" dirty="0">
                <a:latin typeface="Opean"/>
              </a:rPr>
              <a:t>Vivienda (1ª y 2ª), Negocio y Joyas – </a:t>
            </a:r>
            <a:r>
              <a:rPr lang="es-ES" sz="1400" b="1" dirty="0">
                <a:latin typeface="Opean"/>
              </a:rPr>
              <a:t>80%</a:t>
            </a:r>
          </a:p>
        </p:txBody>
      </p:sp>
      <p:sp>
        <p:nvSpPr>
          <p:cNvPr id="23" name="2 Rectángulo"/>
          <p:cNvSpPr/>
          <p:nvPr/>
        </p:nvSpPr>
        <p:spPr>
          <a:xfrm>
            <a:off x="204768" y="5546713"/>
            <a:ext cx="11834832" cy="704232"/>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Sola el 20% de los activos de las familias españolas son activos financieros…pero además solo el 30% de los activos financieros están invertidos para el largo plazo. Eso nos deja el 6% del patrimonio total.</a:t>
            </a: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6433C84C-4952-4270-9678-E7995238911F}"/>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4" name="Rectángulo: esquinas redondeadas 23">
            <a:extLst>
              <a:ext uri="{FF2B5EF4-FFF2-40B4-BE49-F238E27FC236}">
                <a16:creationId xmlns:a16="http://schemas.microsoft.com/office/drawing/2014/main" id="{1BAC45A7-983E-4C5C-8033-AABE06FB09B8}"/>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425043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8</a:t>
            </a:fld>
            <a:endParaRPr lang="en-US" sz="1400" dirty="0">
              <a:solidFill>
                <a:prstClr val="black">
                  <a:tint val="75000"/>
                </a:prstClr>
              </a:solidFill>
            </a:endParaRPr>
          </a:p>
        </p:txBody>
      </p:sp>
      <p:sp>
        <p:nvSpPr>
          <p:cNvPr id="12" name="Rectangle 9">
            <a:extLst>
              <a:ext uri="{FF2B5EF4-FFF2-40B4-BE49-F238E27FC236}">
                <a16:creationId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Acuerdo</a:t>
            </a:r>
            <a:r>
              <a:rPr lang="en-US" sz="2000" dirty="0">
                <a:latin typeface="Open Sans" panose="020B0606030504020204" pitchFamily="34" charset="0"/>
                <a:ea typeface="Open Sans" panose="020B0606030504020204" pitchFamily="34" charset="0"/>
                <a:cs typeface="Open Sans" panose="020B0606030504020204" pitchFamily="34" charset="0"/>
              </a:rPr>
              <a:t> COEM-TREA</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ítulo 1">
            <a:extLst>
              <a:ext uri="{FF2B5EF4-FFF2-40B4-BE49-F238E27FC236}">
                <a16:creationId xmlns:a16="http://schemas.microsoft.com/office/drawing/2014/main" id="{5306B379-6B8D-4149-AD55-B1AFE942529F}"/>
              </a:ext>
            </a:extLst>
          </p:cNvPr>
          <p:cNvSpPr txBox="1">
            <a:spLocks/>
          </p:cNvSpPr>
          <p:nvPr/>
        </p:nvSpPr>
        <p:spPr>
          <a:xfrm>
            <a:off x="5734112" y="1541570"/>
            <a:ext cx="3261875" cy="662782"/>
          </a:xfrm>
          <a:prstGeom prst="rect">
            <a:avLst/>
          </a:prstGeom>
          <a:solidFill>
            <a:srgbClr val="BFE0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latin typeface="Open Sans" panose="020B0606030504020204" pitchFamily="34" charset="0"/>
                <a:ea typeface="Open Sans" panose="020B0606030504020204" pitchFamily="34" charset="0"/>
                <a:cs typeface="Open Sans" panose="020B0606030504020204" pitchFamily="34" charset="0"/>
              </a:rPr>
              <a:t>Acuerdo entre COEM y Trea AM</a:t>
            </a:r>
          </a:p>
        </p:txBody>
      </p:sp>
      <p:sp>
        <p:nvSpPr>
          <p:cNvPr id="15" name="Título 1">
            <a:extLst>
              <a:ext uri="{FF2B5EF4-FFF2-40B4-BE49-F238E27FC236}">
                <a16:creationId xmlns:a16="http://schemas.microsoft.com/office/drawing/2014/main" id="{40F4BE65-504E-4585-8CA1-5DB5A67E72FA}"/>
              </a:ext>
            </a:extLst>
          </p:cNvPr>
          <p:cNvSpPr txBox="1">
            <a:spLocks/>
          </p:cNvSpPr>
          <p:nvPr/>
        </p:nvSpPr>
        <p:spPr>
          <a:xfrm>
            <a:off x="3464632" y="3932237"/>
            <a:ext cx="24415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Ventajas en la contratación de los fondos Trea</a:t>
            </a:r>
          </a:p>
        </p:txBody>
      </p:sp>
      <p:sp>
        <p:nvSpPr>
          <p:cNvPr id="16" name="Título 1">
            <a:extLst>
              <a:ext uri="{FF2B5EF4-FFF2-40B4-BE49-F238E27FC236}">
                <a16:creationId xmlns:a16="http://schemas.microsoft.com/office/drawing/2014/main" id="{5B855425-5C6E-42DB-9411-B05F6EE55831}"/>
              </a:ext>
            </a:extLst>
          </p:cNvPr>
          <p:cNvSpPr txBox="1">
            <a:spLocks/>
          </p:cNvSpPr>
          <p:nvPr/>
        </p:nvSpPr>
        <p:spPr>
          <a:xfrm>
            <a:off x="6383411" y="3923438"/>
            <a:ext cx="19632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Educación financiera continua</a:t>
            </a:r>
          </a:p>
        </p:txBody>
      </p:sp>
      <p:pic>
        <p:nvPicPr>
          <p:cNvPr id="17" name="Imagen 16">
            <a:extLst>
              <a:ext uri="{FF2B5EF4-FFF2-40B4-BE49-F238E27FC236}">
                <a16:creationId xmlns:a16="http://schemas.microsoft.com/office/drawing/2014/main" id="{9BCC8E61-1E19-4685-8D9F-DF29C9E9F57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69400" y="3138939"/>
            <a:ext cx="936000" cy="936000"/>
          </a:xfrm>
          <a:prstGeom prst="rect">
            <a:avLst/>
          </a:prstGeom>
        </p:spPr>
      </p:pic>
      <p:pic>
        <p:nvPicPr>
          <p:cNvPr id="18" name="Imagen 17">
            <a:extLst>
              <a:ext uri="{FF2B5EF4-FFF2-40B4-BE49-F238E27FC236}">
                <a16:creationId xmlns:a16="http://schemas.microsoft.com/office/drawing/2014/main" id="{CAEC8487-CECB-419B-B31E-F9AB4FF293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97050" y="3138939"/>
            <a:ext cx="936000" cy="936000"/>
          </a:xfrm>
          <a:prstGeom prst="rect">
            <a:avLst/>
          </a:prstGeom>
        </p:spPr>
      </p:pic>
      <p:sp>
        <p:nvSpPr>
          <p:cNvPr id="19" name="Título 1">
            <a:extLst>
              <a:ext uri="{FF2B5EF4-FFF2-40B4-BE49-F238E27FC236}">
                <a16:creationId xmlns:a16="http://schemas.microsoft.com/office/drawing/2014/main" id="{15623E70-F319-431C-AA5A-4048A7E23B58}"/>
              </a:ext>
            </a:extLst>
          </p:cNvPr>
          <p:cNvSpPr txBox="1">
            <a:spLocks/>
          </p:cNvSpPr>
          <p:nvPr/>
        </p:nvSpPr>
        <p:spPr>
          <a:xfrm>
            <a:off x="8961936" y="3932237"/>
            <a:ext cx="2844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Gestora de confianza para tus ahorros</a:t>
            </a:r>
          </a:p>
        </p:txBody>
      </p:sp>
      <p:pic>
        <p:nvPicPr>
          <p:cNvPr id="20" name="Imagen 19">
            <a:extLst>
              <a:ext uri="{FF2B5EF4-FFF2-40B4-BE49-F238E27FC236}">
                <a16:creationId xmlns:a16="http://schemas.microsoft.com/office/drawing/2014/main" id="{00551A99-4523-4CB4-AD0B-3A65368469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916336" y="3138939"/>
            <a:ext cx="936000" cy="936000"/>
          </a:xfrm>
          <a:prstGeom prst="rect">
            <a:avLst/>
          </a:prstGeom>
        </p:spPr>
      </p:pic>
      <p:pic>
        <p:nvPicPr>
          <p:cNvPr id="21"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49712985-0EAE-4F32-8CAD-B830FD681EA9}"/>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2" name="Rectángulo: esquinas redondeadas 21">
            <a:extLst>
              <a:ext uri="{FF2B5EF4-FFF2-40B4-BE49-F238E27FC236}">
                <a16:creationId xmlns:a16="http://schemas.microsoft.com/office/drawing/2014/main" id="{8E80A138-B179-4B3A-B5CF-5A8D724A4E9B}"/>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6076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2E708E12-C779-475A-8C6D-6C6545B3A9A2}"/>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Acuerdo</a:t>
            </a:r>
            <a:r>
              <a:rPr lang="en-US" sz="2000" dirty="0">
                <a:latin typeface="Open Sans" panose="020B0606030504020204" pitchFamily="34" charset="0"/>
                <a:ea typeface="Open Sans" panose="020B0606030504020204" pitchFamily="34" charset="0"/>
                <a:cs typeface="Open Sans" panose="020B0606030504020204" pitchFamily="34" charset="0"/>
              </a:rPr>
              <a:t> COEM-TREA</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9 Marcador de número de diapositiva">
            <a:extLst>
              <a:ext uri="{FF2B5EF4-FFF2-40B4-BE49-F238E27FC236}">
                <a16:creationId xmlns:a16="http://schemas.microsoft.com/office/drawing/2014/main" id="{9A662752-AE82-489D-B2F8-1656E2A1B646}"/>
              </a:ext>
            </a:extLst>
          </p:cNvPr>
          <p:cNvSpPr txBox="1">
            <a:spLocks/>
          </p:cNvSpPr>
          <p:nvPr/>
        </p:nvSpPr>
        <p:spPr>
          <a:xfrm>
            <a:off x="11354541" y="6368610"/>
            <a:ext cx="457200" cy="365126"/>
          </a:xfrm>
          <a:prstGeom prst="rect">
            <a:avLst/>
          </a:prstGeom>
        </p:spPr>
        <p:txBody>
          <a:bodyPr vert="horz" lIns="91440" tIns="45720" rIns="91440" bIns="45720" rtlCol="0" anchor="ctr"/>
          <a:lstStyle/>
          <a:p>
            <a:pPr algn="r">
              <a:defRPr/>
            </a:pPr>
            <a:fld id="{CB6B8624-C900-431D-A114-67ACF34BF783}" type="slidenum">
              <a:rPr lang="fr-FR" sz="1400" b="1">
                <a:latin typeface="Open Sans" panose="020B0606030504020204" pitchFamily="34" charset="0"/>
                <a:ea typeface="Open Sans" panose="020B0606030504020204" pitchFamily="34" charset="0"/>
                <a:cs typeface="Open Sans" panose="020B0606030504020204" pitchFamily="34" charset="0"/>
              </a:rPr>
              <a:pPr algn="r">
                <a:defRPr/>
              </a:pPr>
              <a:t>9</a:t>
            </a:fld>
            <a:endParaRPr lang="fr-FR"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upo 4">
            <a:extLst>
              <a:ext uri="{FF2B5EF4-FFF2-40B4-BE49-F238E27FC236}">
                <a16:creationId xmlns:a16="http://schemas.microsoft.com/office/drawing/2014/main" id="{5B814722-8B91-49D9-802F-CE621668445E}"/>
              </a:ext>
            </a:extLst>
          </p:cNvPr>
          <p:cNvGrpSpPr/>
          <p:nvPr/>
        </p:nvGrpSpPr>
        <p:grpSpPr>
          <a:xfrm>
            <a:off x="3809996" y="1411717"/>
            <a:ext cx="7467602" cy="727076"/>
            <a:chOff x="914399" y="1939522"/>
            <a:chExt cx="8982434" cy="727076"/>
          </a:xfrm>
        </p:grpSpPr>
        <p:sp>
          <p:nvSpPr>
            <p:cNvPr id="6" name="35 Rectángulo">
              <a:extLst>
                <a:ext uri="{FF2B5EF4-FFF2-40B4-BE49-F238E27FC236}">
                  <a16:creationId xmlns:a16="http://schemas.microsoft.com/office/drawing/2014/main" id="{9A09B798-AB7D-435E-B2AD-ADCFECBE4820}"/>
                </a:ext>
              </a:extLst>
            </p:cNvPr>
            <p:cNvSpPr/>
            <p:nvPr/>
          </p:nvSpPr>
          <p:spPr bwMode="auto">
            <a:xfrm>
              <a:off x="3300663" y="1939522"/>
              <a:ext cx="6596170" cy="7270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Bef>
                  <a:spcPct val="50000"/>
                </a:spcBef>
                <a:buClr>
                  <a:srgbClr val="820404"/>
                </a:buClr>
                <a:buSzPct val="100000"/>
                <a:tabLst>
                  <a:tab pos="361950" algn="l"/>
                </a:tabLs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No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estamos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ligados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ningún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grupo</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industrial o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financiero</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34 Rectángulo">
              <a:extLst>
                <a:ext uri="{FF2B5EF4-FFF2-40B4-BE49-F238E27FC236}">
                  <a16:creationId xmlns:a16="http://schemas.microsoft.com/office/drawing/2014/main" id="{4DDAF560-9B7B-4B7A-8490-A7AFABE67EFE}"/>
                </a:ext>
              </a:extLst>
            </p:cNvPr>
            <p:cNvSpPr/>
            <p:nvPr/>
          </p:nvSpPr>
          <p:spPr bwMode="auto">
            <a:xfrm>
              <a:off x="914399" y="2059734"/>
              <a:ext cx="1961040" cy="486653"/>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Independiente</a:t>
              </a:r>
            </a:p>
          </p:txBody>
        </p:sp>
      </p:grpSp>
      <p:grpSp>
        <p:nvGrpSpPr>
          <p:cNvPr id="8" name="Grupo 7">
            <a:extLst>
              <a:ext uri="{FF2B5EF4-FFF2-40B4-BE49-F238E27FC236}">
                <a16:creationId xmlns:a16="http://schemas.microsoft.com/office/drawing/2014/main" id="{1A07E029-C3DA-47E3-BAB2-F6274B814AE3}"/>
              </a:ext>
            </a:extLst>
          </p:cNvPr>
          <p:cNvGrpSpPr/>
          <p:nvPr/>
        </p:nvGrpSpPr>
        <p:grpSpPr>
          <a:xfrm>
            <a:off x="3809998" y="2455912"/>
            <a:ext cx="8915402" cy="725486"/>
            <a:chOff x="914400" y="2658132"/>
            <a:chExt cx="10440143" cy="725486"/>
          </a:xfrm>
        </p:grpSpPr>
        <p:sp>
          <p:nvSpPr>
            <p:cNvPr id="9" name="31 Rectángulo">
              <a:extLst>
                <a:ext uri="{FF2B5EF4-FFF2-40B4-BE49-F238E27FC236}">
                  <a16:creationId xmlns:a16="http://schemas.microsoft.com/office/drawing/2014/main" id="{59A364DE-DFFE-4406-BEC9-A9BD76C8A687}"/>
                </a:ext>
              </a:extLst>
            </p:cNvPr>
            <p:cNvSpPr/>
            <p:nvPr/>
          </p:nvSpPr>
          <p:spPr bwMode="auto">
            <a:xfrm>
              <a:off x="3234433" y="2658132"/>
              <a:ext cx="8120110" cy="7254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820404"/>
                </a:buClr>
                <a:buSzPct val="100000"/>
                <a:tabLst>
                  <a:tab pos="361950" algn="l"/>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4.500MM € </a:t>
              </a: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AuM</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30 Rectángulo">
              <a:extLst>
                <a:ext uri="{FF2B5EF4-FFF2-40B4-BE49-F238E27FC236}">
                  <a16:creationId xmlns:a16="http://schemas.microsoft.com/office/drawing/2014/main" id="{BE98059D-64CB-4E41-A706-A82AE177F31D}"/>
                </a:ext>
              </a:extLst>
            </p:cNvPr>
            <p:cNvSpPr/>
            <p:nvPr/>
          </p:nvSpPr>
          <p:spPr bwMode="auto">
            <a:xfrm>
              <a:off x="914400" y="2778081"/>
              <a:ext cx="1906611" cy="485589"/>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defRPr/>
              </a:pP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Activos</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gestionados</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 name="Grupo 10">
            <a:extLst>
              <a:ext uri="{FF2B5EF4-FFF2-40B4-BE49-F238E27FC236}">
                <a16:creationId xmlns:a16="http://schemas.microsoft.com/office/drawing/2014/main" id="{094F1B1E-A7CC-4311-A5AE-3D0A3C3A9C18}"/>
              </a:ext>
            </a:extLst>
          </p:cNvPr>
          <p:cNvGrpSpPr/>
          <p:nvPr/>
        </p:nvGrpSpPr>
        <p:grpSpPr>
          <a:xfrm>
            <a:off x="3809996" y="3498517"/>
            <a:ext cx="7467600" cy="725486"/>
            <a:chOff x="914400" y="3375415"/>
            <a:chExt cx="9074238" cy="725486"/>
          </a:xfrm>
        </p:grpSpPr>
        <p:sp>
          <p:nvSpPr>
            <p:cNvPr id="12" name="31 Rectángulo">
              <a:extLst>
                <a:ext uri="{FF2B5EF4-FFF2-40B4-BE49-F238E27FC236}">
                  <a16:creationId xmlns:a16="http://schemas.microsoft.com/office/drawing/2014/main" id="{667598DB-38DA-44D6-AE7B-363574292377}"/>
                </a:ext>
              </a:extLst>
            </p:cNvPr>
            <p:cNvSpPr/>
            <p:nvPr/>
          </p:nvSpPr>
          <p:spPr bwMode="auto">
            <a:xfrm>
              <a:off x="3321851" y="3375415"/>
              <a:ext cx="6666787" cy="7254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buClr>
                  <a:srgbClr val="820404"/>
                </a:buClr>
                <a:buSzPct val="100000"/>
                <a:tabLst>
                  <a:tab pos="361950" algn="l"/>
                </a:tabLst>
                <a:defRPr/>
              </a:pP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Estructuramos fondos de inversión a medida, que reflejan el perfil de riesgo, retorno y plazo demandados por nuestros clientes, principalmente institucionales </a:t>
              </a:r>
            </a:p>
          </p:txBody>
        </p:sp>
        <p:sp>
          <p:nvSpPr>
            <p:cNvPr id="13" name="30 Rectángulo">
              <a:extLst>
                <a:ext uri="{FF2B5EF4-FFF2-40B4-BE49-F238E27FC236}">
                  <a16:creationId xmlns:a16="http://schemas.microsoft.com/office/drawing/2014/main" id="{7941E561-8D5A-480C-94A6-AD76842EBDB6}"/>
                </a:ext>
              </a:extLst>
            </p:cNvPr>
            <p:cNvSpPr/>
            <p:nvPr/>
          </p:nvSpPr>
          <p:spPr bwMode="auto">
            <a:xfrm>
              <a:off x="914400" y="3495364"/>
              <a:ext cx="1978453" cy="485589"/>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pP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Mandatos de Gestión</a:t>
              </a:r>
            </a:p>
          </p:txBody>
        </p:sp>
      </p:grpSp>
      <p:grpSp>
        <p:nvGrpSpPr>
          <p:cNvPr id="14" name="Grupo 13">
            <a:extLst>
              <a:ext uri="{FF2B5EF4-FFF2-40B4-BE49-F238E27FC236}">
                <a16:creationId xmlns:a16="http://schemas.microsoft.com/office/drawing/2014/main" id="{807219D6-5C2D-4D1A-871F-9612C1C1473D}"/>
              </a:ext>
            </a:extLst>
          </p:cNvPr>
          <p:cNvGrpSpPr/>
          <p:nvPr/>
        </p:nvGrpSpPr>
        <p:grpSpPr>
          <a:xfrm>
            <a:off x="3809996" y="4541122"/>
            <a:ext cx="7467600" cy="727075"/>
            <a:chOff x="914400" y="4106527"/>
            <a:chExt cx="8744734" cy="727075"/>
          </a:xfrm>
        </p:grpSpPr>
        <p:sp>
          <p:nvSpPr>
            <p:cNvPr id="15" name="33 Rectángulo">
              <a:extLst>
                <a:ext uri="{FF2B5EF4-FFF2-40B4-BE49-F238E27FC236}">
                  <a16:creationId xmlns:a16="http://schemas.microsoft.com/office/drawing/2014/main" id="{5994D097-5378-4601-BC70-1E3C38E627F3}"/>
                </a:ext>
              </a:extLst>
            </p:cNvPr>
            <p:cNvSpPr/>
            <p:nvPr/>
          </p:nvSpPr>
          <p:spPr bwMode="auto">
            <a:xfrm>
              <a:off x="3234433" y="4106527"/>
              <a:ext cx="6424701" cy="727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buClr>
                  <a:srgbClr val="820404"/>
                </a:buClr>
                <a:buSzPct val="100000"/>
                <a:tabLst>
                  <a:tab pos="361950" algn="l"/>
                </a:tabLst>
                <a:defRPr/>
              </a:pP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Equipo de </a:t>
              </a: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57</a:t>
              </a: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personas incluyendo más de </a:t>
              </a: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profesionales de inversión</a:t>
              </a:r>
            </a:p>
          </p:txBody>
        </p:sp>
        <p:sp>
          <p:nvSpPr>
            <p:cNvPr id="16" name="32 Rectángulo">
              <a:extLst>
                <a:ext uri="{FF2B5EF4-FFF2-40B4-BE49-F238E27FC236}">
                  <a16:creationId xmlns:a16="http://schemas.microsoft.com/office/drawing/2014/main" id="{B038DA36-B07B-405F-952C-903BC5CD70AF}"/>
                </a:ext>
              </a:extLst>
            </p:cNvPr>
            <p:cNvSpPr/>
            <p:nvPr/>
          </p:nvSpPr>
          <p:spPr bwMode="auto">
            <a:xfrm>
              <a:off x="914400" y="4226738"/>
              <a:ext cx="1906611" cy="486652"/>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pP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Experiencia</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4" name="Picture 16">
            <a:extLst>
              <a:ext uri="{FF2B5EF4-FFF2-40B4-BE49-F238E27FC236}">
                <a16:creationId xmlns:a16="http://schemas.microsoft.com/office/drawing/2014/main" id="{88E369C9-F02F-4E76-8F28-092E82DA38C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7791" b="18749"/>
          <a:stretch/>
        </p:blipFill>
        <p:spPr bwMode="auto">
          <a:xfrm>
            <a:off x="5213838" y="5718188"/>
            <a:ext cx="1764323" cy="438146"/>
          </a:xfrm>
          <a:prstGeom prst="rect">
            <a:avLst/>
          </a:prstGeom>
          <a:noFill/>
          <a:extLst>
            <a:ext uri="{909E8E84-426E-40DD-AFC4-6F175D3DCCD1}">
              <a14:hiddenFill xmlns:a14="http://schemas.microsoft.com/office/drawing/2010/main">
                <a:solidFill>
                  <a:srgbClr val="FFFFFF"/>
                </a:solidFill>
              </a14:hiddenFill>
            </a:ext>
          </a:extLst>
        </p:spPr>
      </p:pic>
      <p:pic>
        <p:nvPicPr>
          <p:cNvPr id="28" name="Gráfico 28" descr="Euro">
            <a:extLst>
              <a:ext uri="{FF2B5EF4-FFF2-40B4-BE49-F238E27FC236}">
                <a16:creationId xmlns:a16="http://schemas.microsoft.com/office/drawing/2014/main" id="{FCD25A36-BE06-471B-95B6-5F209C3D6B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2007" y="2579789"/>
            <a:ext cx="369467" cy="365605"/>
          </a:xfrm>
          <a:prstGeom prst="rect">
            <a:avLst/>
          </a:prstGeom>
        </p:spPr>
      </p:pic>
      <p:pic>
        <p:nvPicPr>
          <p:cNvPr id="29" name="Gráfico 31" descr="Saludos">
            <a:extLst>
              <a:ext uri="{FF2B5EF4-FFF2-40B4-BE49-F238E27FC236}">
                <a16:creationId xmlns:a16="http://schemas.microsoft.com/office/drawing/2014/main" id="{29894D26-BD46-4174-9CEB-163527ACFF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1366" y="4661333"/>
            <a:ext cx="370748" cy="366872"/>
          </a:xfrm>
          <a:prstGeom prst="rect">
            <a:avLst/>
          </a:prstGeom>
        </p:spPr>
      </p:pic>
      <p:pic>
        <p:nvPicPr>
          <p:cNvPr id="30" name="Gráfico 34" descr="Profesor">
            <a:extLst>
              <a:ext uri="{FF2B5EF4-FFF2-40B4-BE49-F238E27FC236}">
                <a16:creationId xmlns:a16="http://schemas.microsoft.com/office/drawing/2014/main" id="{A932EF41-105C-4E39-AEAD-C6A7CBF3B1C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81366" y="1656386"/>
            <a:ext cx="370748" cy="366872"/>
          </a:xfrm>
          <a:prstGeom prst="rect">
            <a:avLst/>
          </a:prstGeom>
        </p:spPr>
      </p:pic>
      <p:grpSp>
        <p:nvGrpSpPr>
          <p:cNvPr id="32" name="Grupo 31"/>
          <p:cNvGrpSpPr/>
          <p:nvPr/>
        </p:nvGrpSpPr>
        <p:grpSpPr>
          <a:xfrm>
            <a:off x="11186740" y="3538141"/>
            <a:ext cx="360000" cy="360000"/>
            <a:chOff x="10024025" y="2899858"/>
            <a:chExt cx="749289" cy="738828"/>
          </a:xfrm>
        </p:grpSpPr>
        <p:pic>
          <p:nvPicPr>
            <p:cNvPr id="31" name="Picture 10">
              <a:extLst>
                <a:ext uri="{FF2B5EF4-FFF2-40B4-BE49-F238E27FC236}">
                  <a16:creationId xmlns:a16="http://schemas.microsoft.com/office/drawing/2014/main" id="{62E8AE05-6696-43B2-A615-78F071FE3F1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034486" y="2899858"/>
              <a:ext cx="738828" cy="738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024025" y="2912885"/>
              <a:ext cx="228600" cy="248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pic>
        <p:nvPicPr>
          <p:cNvPr id="40" name="Picture 2" descr="http://clictocall.cestel.es/llamadaweb/logos/logo_expansion.gif"/>
          <p:cNvPicPr>
            <a:picLocks noChangeAspect="1" noChangeArrowheads="1"/>
          </p:cNvPicPr>
          <p:nvPr/>
        </p:nvPicPr>
        <p:blipFill>
          <a:blip r:embed="rId11" cstate="print"/>
          <a:srcRect/>
          <a:stretch>
            <a:fillRect/>
          </a:stretch>
        </p:blipFill>
        <p:spPr bwMode="auto">
          <a:xfrm>
            <a:off x="7209627" y="5692795"/>
            <a:ext cx="1887545" cy="488932"/>
          </a:xfrm>
          <a:prstGeom prst="rect">
            <a:avLst/>
          </a:prstGeom>
          <a:noFill/>
          <a:ln w="9525">
            <a:noFill/>
            <a:miter lim="800000"/>
            <a:headEnd/>
            <a:tailEnd/>
          </a:ln>
        </p:spPr>
      </p:pic>
      <p:pic>
        <p:nvPicPr>
          <p:cNvPr id="27" name="Picture 2" descr="Resultado de imagen de coem colegio de odontologos de madrid png">
            <a:extLst>
              <a:ext uri="{FF2B5EF4-FFF2-40B4-BE49-F238E27FC236}">
                <a16:creationId xmlns:a16="http://schemas.microsoft.com/office/drawing/2014/main" id="{0A8A5EE3-D676-413A-841B-3144D37579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604EE117-0EAA-4A2F-976B-5756D0D24641}"/>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34" name="Rectángulo: esquinas redondeadas 33">
            <a:extLst>
              <a:ext uri="{FF2B5EF4-FFF2-40B4-BE49-F238E27FC236}">
                <a16:creationId xmlns:a16="http://schemas.microsoft.com/office/drawing/2014/main" id="{5FACD226-7B56-4413-B5D2-E6F9F7838BBC}"/>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820874843"/>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39403</TotalTime>
  <Words>1637</Words>
  <Application>Microsoft Office PowerPoint</Application>
  <PresentationFormat>Panorámica</PresentationFormat>
  <Paragraphs>364</Paragraphs>
  <Slides>20</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Arial</vt:lpstr>
      <vt:lpstr>Calibri</vt:lpstr>
      <vt:lpstr>Georgia</vt:lpstr>
      <vt:lpstr>Opean</vt:lpstr>
      <vt:lpstr>Open Sans</vt:lpstr>
      <vt:lpstr>Wingdings</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amunozsolera@treaam.com</dc:creator>
  <cp:lastModifiedBy>Alberto Muñoz | Trea AM</cp:lastModifiedBy>
  <cp:revision>1451</cp:revision>
  <cp:lastPrinted>2019-11-08T12:21:41Z</cp:lastPrinted>
  <dcterms:created xsi:type="dcterms:W3CDTF">2014-01-30T17:44:17Z</dcterms:created>
  <dcterms:modified xsi:type="dcterms:W3CDTF">2020-05-07T15:41:03Z</dcterms:modified>
</cp:coreProperties>
</file>