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handoutMasterIdLst>
    <p:handoutMasterId r:id="rId22"/>
  </p:handoutMasterIdLst>
  <p:sldIdLst>
    <p:sldId id="482" r:id="rId2"/>
    <p:sldId id="488" r:id="rId3"/>
    <p:sldId id="490" r:id="rId4"/>
    <p:sldId id="500" r:id="rId5"/>
    <p:sldId id="514" r:id="rId6"/>
    <p:sldId id="491" r:id="rId7"/>
    <p:sldId id="492" r:id="rId8"/>
    <p:sldId id="480" r:id="rId9"/>
    <p:sldId id="505" r:id="rId10"/>
    <p:sldId id="508" r:id="rId11"/>
    <p:sldId id="507" r:id="rId12"/>
    <p:sldId id="516" r:id="rId13"/>
    <p:sldId id="511" r:id="rId14"/>
    <p:sldId id="510" r:id="rId15"/>
    <p:sldId id="512" r:id="rId16"/>
    <p:sldId id="517" r:id="rId17"/>
    <p:sldId id="513" r:id="rId18"/>
    <p:sldId id="434" r:id="rId19"/>
    <p:sldId id="290" r:id="rId20"/>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2 Treacapital" initials="MT" lastIdx="2" clrIdx="0">
    <p:extLst>
      <p:ext uri="{19B8F6BF-5375-455C-9EA6-DF929625EA0E}">
        <p15:presenceInfo xmlns:p15="http://schemas.microsoft.com/office/powerpoint/2012/main" userId="242af729821e8a2f" providerId="Windows Live"/>
      </p:ext>
    </p:extLst>
  </p:cmAuthor>
  <p:cmAuthor id="2" name="Jan Llorens  | Trea AM" initials="JL|TA" lastIdx="1" clrIdx="1">
    <p:extLst>
      <p:ext uri="{19B8F6BF-5375-455C-9EA6-DF929625EA0E}">
        <p15:presenceInfo xmlns:p15="http://schemas.microsoft.com/office/powerpoint/2012/main" userId="S::jllorens@treaam.com::ff2a8e36-e615-4734-8cee-4c816ee5db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97B"/>
    <a:srgbClr val="93CBA6"/>
    <a:srgbClr val="FFF9C7"/>
    <a:srgbClr val="BFE0CB"/>
    <a:srgbClr val="BEE2E9"/>
    <a:srgbClr val="FF9933"/>
    <a:srgbClr val="808080"/>
    <a:srgbClr val="7C878E"/>
    <a:srgbClr val="9A2235"/>
    <a:srgbClr val="9D2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6374" autoAdjust="0"/>
  </p:normalViewPr>
  <p:slideViewPr>
    <p:cSldViewPr>
      <p:cViewPr varScale="1">
        <p:scale>
          <a:sx n="99" d="100"/>
          <a:sy n="99" d="100"/>
        </p:scale>
        <p:origin x="90" y="294"/>
      </p:cViewPr>
      <p:guideLst>
        <p:guide orient="horz" pos="2064"/>
        <p:guide pos="3840"/>
      </p:guideLst>
    </p:cSldViewPr>
  </p:slideViewPr>
  <p:outlineViewPr>
    <p:cViewPr>
      <p:scale>
        <a:sx n="33" d="100"/>
        <a:sy n="33" d="100"/>
      </p:scale>
      <p:origin x="0" y="0"/>
    </p:cViewPr>
  </p:outlineViewPr>
  <p:notesTextViewPr>
    <p:cViewPr>
      <p:scale>
        <a:sx n="400" d="100"/>
        <a:sy n="400" d="100"/>
      </p:scale>
      <p:origin x="0" y="0"/>
    </p:cViewPr>
  </p:notesTextViewPr>
  <p:sorterViewPr>
    <p:cViewPr varScale="1">
      <p:scale>
        <a:sx n="100" d="100"/>
        <a:sy n="100" d="100"/>
      </p:scale>
      <p:origin x="0" y="-4194"/>
    </p:cViewPr>
  </p:sorterViewPr>
  <p:notesViewPr>
    <p:cSldViewPr showGuides="1">
      <p:cViewPr varScale="1">
        <p:scale>
          <a:sx n="78" d="100"/>
          <a:sy n="78" d="100"/>
        </p:scale>
        <p:origin x="397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vdatos\comun\TREA\Gesti&#243;n%20Privada\Dani%20Sull&#224;\Tabla%20coyuntura%20y%20mercados.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Z:\TREA\Gesti&#243;n%20Privada\Dani%20Sull&#224;\Tabla%20coyuntura%20y%20mercados.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vdatos\comun\TREA\Gesti&#243;n%20Privada\Dani%20Sull&#224;\Tabla%20coyuntura%20y%20mercados.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7603301645941897"/>
          <c:y val="3.0204951981261378E-2"/>
        </c:manualLayout>
      </c:layout>
      <c:overlay val="0"/>
      <c:txPr>
        <a:bodyPr/>
        <a:lstStyle/>
        <a:p>
          <a:pPr>
            <a:defRPr sz="1600" b="0"/>
          </a:pPr>
          <a:endParaRPr lang="es-ES"/>
        </a:p>
      </c:txPr>
    </c:title>
    <c:autoTitleDeleted val="0"/>
    <c:plotArea>
      <c:layout/>
      <c:barChart>
        <c:barDir val="col"/>
        <c:grouping val="clustered"/>
        <c:varyColors val="0"/>
        <c:ser>
          <c:idx val="1"/>
          <c:order val="0"/>
          <c:tx>
            <c:v>Remuneración depósitos 1 año</c:v>
          </c:tx>
          <c:spPr>
            <a:solidFill>
              <a:srgbClr val="F3997B"/>
            </a:solidFill>
          </c:spPr>
          <c:invertIfNegative val="0"/>
          <c:dPt>
            <c:idx val="36"/>
            <c:invertIfNegative val="0"/>
            <c:bubble3D val="0"/>
            <c:spPr>
              <a:solidFill>
                <a:srgbClr val="F3997B"/>
              </a:solidFill>
              <a:ln w="38100">
                <a:solidFill>
                  <a:srgbClr val="F3997B"/>
                </a:solidFill>
              </a:ln>
            </c:spPr>
            <c:extLst xmlns:c16r2="http://schemas.microsoft.com/office/drawing/2015/06/chart">
              <c:ext xmlns:c16="http://schemas.microsoft.com/office/drawing/2014/chart" uri="{C3380CC4-5D6E-409C-BE32-E72D297353CC}">
                <c16:uniqueId val="{00000001-E4FC-456C-BC1B-0027E906DC6E}"/>
              </c:ext>
            </c:extLst>
          </c:dPt>
          <c:cat>
            <c:numRef>
              <c:f>'IPC-Dip'!$A$4:$A$1501</c:f>
              <c:numCache>
                <c:formatCode>m/d/yyyy</c:formatCode>
                <c:ptCount val="1498"/>
                <c:pt idx="0">
                  <c:v>37986</c:v>
                </c:pt>
                <c:pt idx="1">
                  <c:v>38017</c:v>
                </c:pt>
                <c:pt idx="2">
                  <c:v>38046</c:v>
                </c:pt>
                <c:pt idx="3">
                  <c:v>38077</c:v>
                </c:pt>
                <c:pt idx="4">
                  <c:v>38107</c:v>
                </c:pt>
                <c:pt idx="5">
                  <c:v>38138</c:v>
                </c:pt>
                <c:pt idx="6">
                  <c:v>38168</c:v>
                </c:pt>
                <c:pt idx="7">
                  <c:v>38199</c:v>
                </c:pt>
                <c:pt idx="8">
                  <c:v>38230</c:v>
                </c:pt>
                <c:pt idx="9">
                  <c:v>38260</c:v>
                </c:pt>
                <c:pt idx="10">
                  <c:v>38291</c:v>
                </c:pt>
                <c:pt idx="11">
                  <c:v>38321</c:v>
                </c:pt>
                <c:pt idx="12">
                  <c:v>38352</c:v>
                </c:pt>
                <c:pt idx="13">
                  <c:v>38383</c:v>
                </c:pt>
                <c:pt idx="14">
                  <c:v>38411</c:v>
                </c:pt>
                <c:pt idx="15">
                  <c:v>38442</c:v>
                </c:pt>
                <c:pt idx="16">
                  <c:v>38472</c:v>
                </c:pt>
                <c:pt idx="17">
                  <c:v>38503</c:v>
                </c:pt>
                <c:pt idx="18">
                  <c:v>38533</c:v>
                </c:pt>
                <c:pt idx="19">
                  <c:v>38564</c:v>
                </c:pt>
                <c:pt idx="20">
                  <c:v>38595</c:v>
                </c:pt>
                <c:pt idx="21">
                  <c:v>38625</c:v>
                </c:pt>
                <c:pt idx="22">
                  <c:v>38656</c:v>
                </c:pt>
                <c:pt idx="23">
                  <c:v>38686</c:v>
                </c:pt>
                <c:pt idx="24">
                  <c:v>38717</c:v>
                </c:pt>
                <c:pt idx="25">
                  <c:v>38748</c:v>
                </c:pt>
                <c:pt idx="26">
                  <c:v>38776</c:v>
                </c:pt>
                <c:pt idx="27">
                  <c:v>38807</c:v>
                </c:pt>
                <c:pt idx="28">
                  <c:v>38837</c:v>
                </c:pt>
                <c:pt idx="29">
                  <c:v>38868</c:v>
                </c:pt>
                <c:pt idx="30">
                  <c:v>38898</c:v>
                </c:pt>
                <c:pt idx="31">
                  <c:v>38929</c:v>
                </c:pt>
                <c:pt idx="32">
                  <c:v>38960</c:v>
                </c:pt>
                <c:pt idx="33">
                  <c:v>38990</c:v>
                </c:pt>
                <c:pt idx="34">
                  <c:v>39021</c:v>
                </c:pt>
                <c:pt idx="35">
                  <c:v>39051</c:v>
                </c:pt>
                <c:pt idx="36">
                  <c:v>39082</c:v>
                </c:pt>
                <c:pt idx="37">
                  <c:v>39113</c:v>
                </c:pt>
                <c:pt idx="38">
                  <c:v>39141</c:v>
                </c:pt>
                <c:pt idx="39">
                  <c:v>39172</c:v>
                </c:pt>
                <c:pt idx="40">
                  <c:v>39202</c:v>
                </c:pt>
                <c:pt idx="41">
                  <c:v>39233</c:v>
                </c:pt>
                <c:pt idx="42">
                  <c:v>39263</c:v>
                </c:pt>
                <c:pt idx="43">
                  <c:v>39294</c:v>
                </c:pt>
                <c:pt idx="44">
                  <c:v>39325</c:v>
                </c:pt>
                <c:pt idx="45">
                  <c:v>39355</c:v>
                </c:pt>
                <c:pt idx="46">
                  <c:v>39386</c:v>
                </c:pt>
                <c:pt idx="47">
                  <c:v>39416</c:v>
                </c:pt>
                <c:pt idx="48">
                  <c:v>39447</c:v>
                </c:pt>
                <c:pt idx="49">
                  <c:v>39478</c:v>
                </c:pt>
                <c:pt idx="50">
                  <c:v>39507</c:v>
                </c:pt>
                <c:pt idx="51">
                  <c:v>39538</c:v>
                </c:pt>
                <c:pt idx="52">
                  <c:v>39568</c:v>
                </c:pt>
                <c:pt idx="53">
                  <c:v>39599</c:v>
                </c:pt>
                <c:pt idx="54">
                  <c:v>39629</c:v>
                </c:pt>
                <c:pt idx="55">
                  <c:v>39660</c:v>
                </c:pt>
                <c:pt idx="56">
                  <c:v>39691</c:v>
                </c:pt>
                <c:pt idx="57">
                  <c:v>39721</c:v>
                </c:pt>
                <c:pt idx="58">
                  <c:v>39752</c:v>
                </c:pt>
                <c:pt idx="59">
                  <c:v>39782</c:v>
                </c:pt>
                <c:pt idx="60">
                  <c:v>39813</c:v>
                </c:pt>
                <c:pt idx="61">
                  <c:v>39844</c:v>
                </c:pt>
                <c:pt idx="62">
                  <c:v>39872</c:v>
                </c:pt>
                <c:pt idx="63">
                  <c:v>39903</c:v>
                </c:pt>
                <c:pt idx="64">
                  <c:v>39933</c:v>
                </c:pt>
                <c:pt idx="65">
                  <c:v>39964</c:v>
                </c:pt>
                <c:pt idx="66">
                  <c:v>39994</c:v>
                </c:pt>
                <c:pt idx="67">
                  <c:v>40025</c:v>
                </c:pt>
                <c:pt idx="68">
                  <c:v>40056</c:v>
                </c:pt>
                <c:pt idx="69">
                  <c:v>40086</c:v>
                </c:pt>
                <c:pt idx="70">
                  <c:v>40117</c:v>
                </c:pt>
                <c:pt idx="71">
                  <c:v>40147</c:v>
                </c:pt>
                <c:pt idx="72">
                  <c:v>40178</c:v>
                </c:pt>
                <c:pt idx="73">
                  <c:v>40209</c:v>
                </c:pt>
                <c:pt idx="74">
                  <c:v>40237</c:v>
                </c:pt>
                <c:pt idx="75">
                  <c:v>40268</c:v>
                </c:pt>
                <c:pt idx="76">
                  <c:v>40298</c:v>
                </c:pt>
                <c:pt idx="77">
                  <c:v>40329</c:v>
                </c:pt>
                <c:pt idx="78">
                  <c:v>40359</c:v>
                </c:pt>
                <c:pt idx="79">
                  <c:v>40390</c:v>
                </c:pt>
                <c:pt idx="80">
                  <c:v>40421</c:v>
                </c:pt>
                <c:pt idx="81">
                  <c:v>40451</c:v>
                </c:pt>
                <c:pt idx="82">
                  <c:v>40482</c:v>
                </c:pt>
                <c:pt idx="83">
                  <c:v>40512</c:v>
                </c:pt>
                <c:pt idx="84">
                  <c:v>40543</c:v>
                </c:pt>
                <c:pt idx="85">
                  <c:v>40574</c:v>
                </c:pt>
                <c:pt idx="86">
                  <c:v>40602</c:v>
                </c:pt>
                <c:pt idx="87">
                  <c:v>40633</c:v>
                </c:pt>
                <c:pt idx="88">
                  <c:v>40663</c:v>
                </c:pt>
                <c:pt idx="89">
                  <c:v>40694</c:v>
                </c:pt>
                <c:pt idx="90">
                  <c:v>40724</c:v>
                </c:pt>
                <c:pt idx="91">
                  <c:v>40755</c:v>
                </c:pt>
                <c:pt idx="92">
                  <c:v>40786</c:v>
                </c:pt>
                <c:pt idx="93">
                  <c:v>40816</c:v>
                </c:pt>
                <c:pt idx="94">
                  <c:v>40847</c:v>
                </c:pt>
                <c:pt idx="95">
                  <c:v>40877</c:v>
                </c:pt>
                <c:pt idx="96">
                  <c:v>40908</c:v>
                </c:pt>
                <c:pt idx="97">
                  <c:v>40939</c:v>
                </c:pt>
                <c:pt idx="98">
                  <c:v>40968</c:v>
                </c:pt>
                <c:pt idx="99">
                  <c:v>40999</c:v>
                </c:pt>
                <c:pt idx="100">
                  <c:v>41029</c:v>
                </c:pt>
                <c:pt idx="101">
                  <c:v>41060</c:v>
                </c:pt>
                <c:pt idx="102">
                  <c:v>41090</c:v>
                </c:pt>
                <c:pt idx="103">
                  <c:v>41121</c:v>
                </c:pt>
                <c:pt idx="104">
                  <c:v>41152</c:v>
                </c:pt>
                <c:pt idx="105">
                  <c:v>41182</c:v>
                </c:pt>
                <c:pt idx="106">
                  <c:v>41213</c:v>
                </c:pt>
                <c:pt idx="107">
                  <c:v>41243</c:v>
                </c:pt>
                <c:pt idx="108">
                  <c:v>41274</c:v>
                </c:pt>
                <c:pt idx="109">
                  <c:v>41305</c:v>
                </c:pt>
                <c:pt idx="110">
                  <c:v>41333</c:v>
                </c:pt>
                <c:pt idx="111">
                  <c:v>41364</c:v>
                </c:pt>
                <c:pt idx="112">
                  <c:v>41394</c:v>
                </c:pt>
                <c:pt idx="113">
                  <c:v>41425</c:v>
                </c:pt>
                <c:pt idx="114">
                  <c:v>41455</c:v>
                </c:pt>
                <c:pt idx="115">
                  <c:v>41486</c:v>
                </c:pt>
                <c:pt idx="116">
                  <c:v>41517</c:v>
                </c:pt>
                <c:pt idx="117">
                  <c:v>41547</c:v>
                </c:pt>
                <c:pt idx="118">
                  <c:v>41578</c:v>
                </c:pt>
                <c:pt idx="119">
                  <c:v>41608</c:v>
                </c:pt>
                <c:pt idx="120">
                  <c:v>41639</c:v>
                </c:pt>
                <c:pt idx="121">
                  <c:v>41670</c:v>
                </c:pt>
                <c:pt idx="122">
                  <c:v>41698</c:v>
                </c:pt>
                <c:pt idx="123">
                  <c:v>41729</c:v>
                </c:pt>
                <c:pt idx="124">
                  <c:v>41759</c:v>
                </c:pt>
                <c:pt idx="125">
                  <c:v>41790</c:v>
                </c:pt>
                <c:pt idx="126">
                  <c:v>41820</c:v>
                </c:pt>
                <c:pt idx="127">
                  <c:v>41851</c:v>
                </c:pt>
                <c:pt idx="128">
                  <c:v>41882</c:v>
                </c:pt>
                <c:pt idx="129">
                  <c:v>41912</c:v>
                </c:pt>
                <c:pt idx="130">
                  <c:v>41943</c:v>
                </c:pt>
                <c:pt idx="131">
                  <c:v>41973</c:v>
                </c:pt>
                <c:pt idx="132">
                  <c:v>42004</c:v>
                </c:pt>
                <c:pt idx="133">
                  <c:v>42035</c:v>
                </c:pt>
                <c:pt idx="134">
                  <c:v>42063</c:v>
                </c:pt>
                <c:pt idx="135">
                  <c:v>42094</c:v>
                </c:pt>
                <c:pt idx="136">
                  <c:v>42124</c:v>
                </c:pt>
                <c:pt idx="137">
                  <c:v>42155</c:v>
                </c:pt>
                <c:pt idx="138">
                  <c:v>42185</c:v>
                </c:pt>
                <c:pt idx="139">
                  <c:v>42216</c:v>
                </c:pt>
                <c:pt idx="140">
                  <c:v>42247</c:v>
                </c:pt>
                <c:pt idx="141">
                  <c:v>42277</c:v>
                </c:pt>
                <c:pt idx="142">
                  <c:v>42308</c:v>
                </c:pt>
                <c:pt idx="143">
                  <c:v>42338</c:v>
                </c:pt>
                <c:pt idx="144">
                  <c:v>42369</c:v>
                </c:pt>
                <c:pt idx="145">
                  <c:v>42400</c:v>
                </c:pt>
                <c:pt idx="146">
                  <c:v>42429</c:v>
                </c:pt>
                <c:pt idx="147">
                  <c:v>42460</c:v>
                </c:pt>
                <c:pt idx="148">
                  <c:v>42490</c:v>
                </c:pt>
                <c:pt idx="149">
                  <c:v>42521</c:v>
                </c:pt>
                <c:pt idx="150">
                  <c:v>42551</c:v>
                </c:pt>
                <c:pt idx="151">
                  <c:v>42582</c:v>
                </c:pt>
                <c:pt idx="152">
                  <c:v>42613</c:v>
                </c:pt>
                <c:pt idx="153">
                  <c:v>42643</c:v>
                </c:pt>
                <c:pt idx="154">
                  <c:v>42674</c:v>
                </c:pt>
                <c:pt idx="155">
                  <c:v>42704</c:v>
                </c:pt>
                <c:pt idx="156">
                  <c:v>42735</c:v>
                </c:pt>
                <c:pt idx="157">
                  <c:v>42766</c:v>
                </c:pt>
                <c:pt idx="158">
                  <c:v>42794</c:v>
                </c:pt>
                <c:pt idx="159">
                  <c:v>42825</c:v>
                </c:pt>
                <c:pt idx="160">
                  <c:v>42855</c:v>
                </c:pt>
                <c:pt idx="161">
                  <c:v>42886</c:v>
                </c:pt>
                <c:pt idx="162">
                  <c:v>42916</c:v>
                </c:pt>
                <c:pt idx="163">
                  <c:v>42947</c:v>
                </c:pt>
                <c:pt idx="164">
                  <c:v>42978</c:v>
                </c:pt>
                <c:pt idx="165">
                  <c:v>43008</c:v>
                </c:pt>
                <c:pt idx="166">
                  <c:v>43039</c:v>
                </c:pt>
                <c:pt idx="167">
                  <c:v>43069</c:v>
                </c:pt>
                <c:pt idx="168">
                  <c:v>43100</c:v>
                </c:pt>
                <c:pt idx="169">
                  <c:v>43131</c:v>
                </c:pt>
                <c:pt idx="170">
                  <c:v>43159</c:v>
                </c:pt>
                <c:pt idx="171">
                  <c:v>43190</c:v>
                </c:pt>
                <c:pt idx="172">
                  <c:v>43220</c:v>
                </c:pt>
                <c:pt idx="173">
                  <c:v>43251</c:v>
                </c:pt>
                <c:pt idx="174">
                  <c:v>43281</c:v>
                </c:pt>
                <c:pt idx="175">
                  <c:v>43312</c:v>
                </c:pt>
                <c:pt idx="176">
                  <c:v>43343</c:v>
                </c:pt>
                <c:pt idx="177">
                  <c:v>43373</c:v>
                </c:pt>
                <c:pt idx="178">
                  <c:v>43404</c:v>
                </c:pt>
                <c:pt idx="179">
                  <c:v>43434</c:v>
                </c:pt>
                <c:pt idx="180">
                  <c:v>43465</c:v>
                </c:pt>
                <c:pt idx="181">
                  <c:v>43496</c:v>
                </c:pt>
                <c:pt idx="182">
                  <c:v>43524</c:v>
                </c:pt>
                <c:pt idx="183">
                  <c:v>43555</c:v>
                </c:pt>
                <c:pt idx="184">
                  <c:v>43585</c:v>
                </c:pt>
                <c:pt idx="185">
                  <c:v>43616</c:v>
                </c:pt>
                <c:pt idx="186">
                  <c:v>43646</c:v>
                </c:pt>
                <c:pt idx="187">
                  <c:v>43677</c:v>
                </c:pt>
                <c:pt idx="188">
                  <c:v>43708</c:v>
                </c:pt>
                <c:pt idx="189">
                  <c:v>43738</c:v>
                </c:pt>
                <c:pt idx="190">
                  <c:v>43769</c:v>
                </c:pt>
                <c:pt idx="191">
                  <c:v>43799</c:v>
                </c:pt>
                <c:pt idx="192">
                  <c:v>43830</c:v>
                </c:pt>
                <c:pt idx="193">
                  <c:v>43861</c:v>
                </c:pt>
                <c:pt idx="194">
                  <c:v>43890</c:v>
                </c:pt>
                <c:pt idx="195">
                  <c:v>43921</c:v>
                </c:pt>
                <c:pt idx="196">
                  <c:v>43951</c:v>
                </c:pt>
              </c:numCache>
            </c:numRef>
          </c:cat>
          <c:val>
            <c:numRef>
              <c:f>'IPC-Dip'!$D$4:$D$1501</c:f>
              <c:numCache>
                <c:formatCode>0.00%</c:formatCode>
                <c:ptCount val="1498"/>
                <c:pt idx="0">
                  <c:v>1.8780000000000002E-2</c:v>
                </c:pt>
                <c:pt idx="1">
                  <c:v>1.9269999999999999E-2</c:v>
                </c:pt>
                <c:pt idx="2">
                  <c:v>1.9369999999999998E-2</c:v>
                </c:pt>
                <c:pt idx="3">
                  <c:v>1.8839999999999999E-2</c:v>
                </c:pt>
                <c:pt idx="4">
                  <c:v>1.8890000000000001E-2</c:v>
                </c:pt>
                <c:pt idx="5">
                  <c:v>1.8440000000000002E-2</c:v>
                </c:pt>
                <c:pt idx="6">
                  <c:v>1.9599999999999999E-2</c:v>
                </c:pt>
                <c:pt idx="7">
                  <c:v>1.983E-2</c:v>
                </c:pt>
                <c:pt idx="8">
                  <c:v>1.9939999999999999E-2</c:v>
                </c:pt>
                <c:pt idx="9">
                  <c:v>1.9640000000000001E-2</c:v>
                </c:pt>
                <c:pt idx="10">
                  <c:v>2.044E-2</c:v>
                </c:pt>
                <c:pt idx="11">
                  <c:v>2.0570000000000001E-2</c:v>
                </c:pt>
                <c:pt idx="12">
                  <c:v>2.0559999999999998E-2</c:v>
                </c:pt>
                <c:pt idx="13">
                  <c:v>2.0070000000000001E-2</c:v>
                </c:pt>
                <c:pt idx="14">
                  <c:v>2.0310000000000002E-2</c:v>
                </c:pt>
                <c:pt idx="15">
                  <c:v>2.01E-2</c:v>
                </c:pt>
                <c:pt idx="16">
                  <c:v>2.0199999999999999E-2</c:v>
                </c:pt>
                <c:pt idx="17">
                  <c:v>2.0080000000000001E-2</c:v>
                </c:pt>
                <c:pt idx="18">
                  <c:v>2.026E-2</c:v>
                </c:pt>
                <c:pt idx="19">
                  <c:v>1.9900000000000001E-2</c:v>
                </c:pt>
                <c:pt idx="20">
                  <c:v>2.0840000000000001E-2</c:v>
                </c:pt>
                <c:pt idx="21">
                  <c:v>2.0709999999999999E-2</c:v>
                </c:pt>
                <c:pt idx="22">
                  <c:v>2.0879999999999999E-2</c:v>
                </c:pt>
                <c:pt idx="23">
                  <c:v>2.162E-2</c:v>
                </c:pt>
                <c:pt idx="24">
                  <c:v>2.3009999999999999E-2</c:v>
                </c:pt>
                <c:pt idx="25">
                  <c:v>2.351E-2</c:v>
                </c:pt>
                <c:pt idx="26">
                  <c:v>2.3560000000000001E-2</c:v>
                </c:pt>
                <c:pt idx="27">
                  <c:v>2.5059999999999999E-2</c:v>
                </c:pt>
                <c:pt idx="28">
                  <c:v>2.5139999999999999E-2</c:v>
                </c:pt>
                <c:pt idx="29">
                  <c:v>2.589E-2</c:v>
                </c:pt>
                <c:pt idx="30">
                  <c:v>2.6450000000000001E-2</c:v>
                </c:pt>
                <c:pt idx="31">
                  <c:v>2.843E-2</c:v>
                </c:pt>
                <c:pt idx="32">
                  <c:v>2.92E-2</c:v>
                </c:pt>
                <c:pt idx="33">
                  <c:v>2.9499999999999998E-2</c:v>
                </c:pt>
                <c:pt idx="34">
                  <c:v>3.0470000000000001E-2</c:v>
                </c:pt>
                <c:pt idx="35">
                  <c:v>3.109E-2</c:v>
                </c:pt>
                <c:pt idx="36">
                  <c:v>3.2239999999999998E-2</c:v>
                </c:pt>
                <c:pt idx="37">
                  <c:v>3.2649999999999998E-2</c:v>
                </c:pt>
                <c:pt idx="38">
                  <c:v>3.3779999999999998E-2</c:v>
                </c:pt>
                <c:pt idx="39">
                  <c:v>3.5729999999999998E-2</c:v>
                </c:pt>
                <c:pt idx="40">
                  <c:v>3.6519999999999997E-2</c:v>
                </c:pt>
                <c:pt idx="41">
                  <c:v>3.6670000000000001E-2</c:v>
                </c:pt>
                <c:pt idx="42">
                  <c:v>3.7749999999999999E-2</c:v>
                </c:pt>
                <c:pt idx="43">
                  <c:v>3.884E-2</c:v>
                </c:pt>
                <c:pt idx="44">
                  <c:v>3.959E-2</c:v>
                </c:pt>
                <c:pt idx="45">
                  <c:v>4.2099999999999999E-2</c:v>
                </c:pt>
                <c:pt idx="46">
                  <c:v>4.3450000000000003E-2</c:v>
                </c:pt>
                <c:pt idx="47">
                  <c:v>4.3270000000000003E-2</c:v>
                </c:pt>
                <c:pt idx="48">
                  <c:v>4.4889999999999999E-2</c:v>
                </c:pt>
                <c:pt idx="49">
                  <c:v>4.546E-2</c:v>
                </c:pt>
                <c:pt idx="50">
                  <c:v>4.5679999999999998E-2</c:v>
                </c:pt>
                <c:pt idx="51">
                  <c:v>4.3709999999999999E-2</c:v>
                </c:pt>
                <c:pt idx="52">
                  <c:v>4.5109999999999997E-2</c:v>
                </c:pt>
                <c:pt idx="53">
                  <c:v>4.5510000000000002E-2</c:v>
                </c:pt>
                <c:pt idx="54">
                  <c:v>4.6780000000000002E-2</c:v>
                </c:pt>
                <c:pt idx="55">
                  <c:v>4.8529999999999997E-2</c:v>
                </c:pt>
                <c:pt idx="56">
                  <c:v>4.8120000000000003E-2</c:v>
                </c:pt>
                <c:pt idx="57">
                  <c:v>4.8730000000000002E-2</c:v>
                </c:pt>
                <c:pt idx="58">
                  <c:v>5.0709999999999998E-2</c:v>
                </c:pt>
                <c:pt idx="59">
                  <c:v>4.6050000000000001E-2</c:v>
                </c:pt>
                <c:pt idx="60">
                  <c:v>4.1739999999999999E-2</c:v>
                </c:pt>
                <c:pt idx="61">
                  <c:v>3.4259999999999999E-2</c:v>
                </c:pt>
                <c:pt idx="62">
                  <c:v>3.0929999999999999E-2</c:v>
                </c:pt>
                <c:pt idx="63">
                  <c:v>2.7480000000000001E-2</c:v>
                </c:pt>
                <c:pt idx="64">
                  <c:v>2.469E-2</c:v>
                </c:pt>
                <c:pt idx="65">
                  <c:v>2.4060000000000002E-2</c:v>
                </c:pt>
                <c:pt idx="66">
                  <c:v>2.3740000000000001E-2</c:v>
                </c:pt>
                <c:pt idx="67">
                  <c:v>2.3570000000000001E-2</c:v>
                </c:pt>
                <c:pt idx="68">
                  <c:v>2.282E-2</c:v>
                </c:pt>
                <c:pt idx="69">
                  <c:v>2.0959999999999999E-2</c:v>
                </c:pt>
                <c:pt idx="70">
                  <c:v>2.1860000000000001E-2</c:v>
                </c:pt>
                <c:pt idx="71">
                  <c:v>2.172E-2</c:v>
                </c:pt>
                <c:pt idx="72">
                  <c:v>2.1499999999999998E-2</c:v>
                </c:pt>
                <c:pt idx="73">
                  <c:v>2.0879999999999999E-2</c:v>
                </c:pt>
                <c:pt idx="74">
                  <c:v>1.9890000000000001E-2</c:v>
                </c:pt>
                <c:pt idx="75">
                  <c:v>2.154E-2</c:v>
                </c:pt>
                <c:pt idx="76">
                  <c:v>2.298E-2</c:v>
                </c:pt>
                <c:pt idx="77">
                  <c:v>2.12E-2</c:v>
                </c:pt>
                <c:pt idx="78">
                  <c:v>2.4850000000000001E-2</c:v>
                </c:pt>
                <c:pt idx="79">
                  <c:v>2.564E-2</c:v>
                </c:pt>
                <c:pt idx="80">
                  <c:v>2.462E-2</c:v>
                </c:pt>
                <c:pt idx="81">
                  <c:v>2.7089999999999999E-2</c:v>
                </c:pt>
                <c:pt idx="82">
                  <c:v>2.6069999999999999E-2</c:v>
                </c:pt>
                <c:pt idx="83">
                  <c:v>2.7529999999999999E-2</c:v>
                </c:pt>
                <c:pt idx="84">
                  <c:v>2.682E-2</c:v>
                </c:pt>
                <c:pt idx="85">
                  <c:v>2.5770000000000001E-2</c:v>
                </c:pt>
                <c:pt idx="86">
                  <c:v>2.477E-2</c:v>
                </c:pt>
                <c:pt idx="87">
                  <c:v>2.5479999999999999E-2</c:v>
                </c:pt>
                <c:pt idx="88">
                  <c:v>2.5350000000000001E-2</c:v>
                </c:pt>
                <c:pt idx="89">
                  <c:v>2.622E-2</c:v>
                </c:pt>
                <c:pt idx="90">
                  <c:v>2.6499999999999999E-2</c:v>
                </c:pt>
                <c:pt idx="91">
                  <c:v>2.6079999999999999E-2</c:v>
                </c:pt>
                <c:pt idx="92">
                  <c:v>2.529E-2</c:v>
                </c:pt>
                <c:pt idx="93">
                  <c:v>2.7380000000000002E-2</c:v>
                </c:pt>
                <c:pt idx="94">
                  <c:v>2.6210000000000001E-2</c:v>
                </c:pt>
                <c:pt idx="95">
                  <c:v>2.7359999999999999E-2</c:v>
                </c:pt>
                <c:pt idx="96">
                  <c:v>2.726E-2</c:v>
                </c:pt>
                <c:pt idx="97">
                  <c:v>2.7349999999999999E-2</c:v>
                </c:pt>
                <c:pt idx="98">
                  <c:v>2.64E-2</c:v>
                </c:pt>
                <c:pt idx="99">
                  <c:v>2.5649999999999999E-2</c:v>
                </c:pt>
                <c:pt idx="100">
                  <c:v>2.385E-2</c:v>
                </c:pt>
                <c:pt idx="101">
                  <c:v>2.3220000000000001E-2</c:v>
                </c:pt>
                <c:pt idx="102">
                  <c:v>2.3800000000000002E-2</c:v>
                </c:pt>
                <c:pt idx="103">
                  <c:v>2.4979999999999999E-2</c:v>
                </c:pt>
                <c:pt idx="104">
                  <c:v>2.528E-2</c:v>
                </c:pt>
                <c:pt idx="105">
                  <c:v>2.8979999999999999E-2</c:v>
                </c:pt>
                <c:pt idx="106">
                  <c:v>2.828E-2</c:v>
                </c:pt>
                <c:pt idx="107">
                  <c:v>3.0120000000000001E-2</c:v>
                </c:pt>
                <c:pt idx="108">
                  <c:v>2.9669999999999998E-2</c:v>
                </c:pt>
                <c:pt idx="109">
                  <c:v>2.4330000000000001E-2</c:v>
                </c:pt>
                <c:pt idx="110">
                  <c:v>1.6500000000000001E-2</c:v>
                </c:pt>
                <c:pt idx="111">
                  <c:v>1.487E-2</c:v>
                </c:pt>
                <c:pt idx="112">
                  <c:v>1.5270000000000001E-2</c:v>
                </c:pt>
                <c:pt idx="113">
                  <c:v>1.55E-2</c:v>
                </c:pt>
                <c:pt idx="114">
                  <c:v>1.4149999999999999E-2</c:v>
                </c:pt>
                <c:pt idx="115">
                  <c:v>1.4370000000000001E-2</c:v>
                </c:pt>
                <c:pt idx="116">
                  <c:v>1.3809999999999999E-2</c:v>
                </c:pt>
                <c:pt idx="117">
                  <c:v>1.376E-2</c:v>
                </c:pt>
                <c:pt idx="118">
                  <c:v>1.4189999999999999E-2</c:v>
                </c:pt>
                <c:pt idx="119">
                  <c:v>1.324E-2</c:v>
                </c:pt>
                <c:pt idx="120">
                  <c:v>1.226E-2</c:v>
                </c:pt>
                <c:pt idx="121">
                  <c:v>1.208E-2</c:v>
                </c:pt>
                <c:pt idx="122">
                  <c:v>1.157E-2</c:v>
                </c:pt>
                <c:pt idx="123">
                  <c:v>1.047E-2</c:v>
                </c:pt>
                <c:pt idx="124">
                  <c:v>9.5999999999999992E-3</c:v>
                </c:pt>
                <c:pt idx="125">
                  <c:v>9.4000000000000004E-3</c:v>
                </c:pt>
                <c:pt idx="126">
                  <c:v>8.6E-3</c:v>
                </c:pt>
                <c:pt idx="127">
                  <c:v>7.9000000000000008E-3</c:v>
                </c:pt>
                <c:pt idx="128">
                  <c:v>7.3000000000000001E-3</c:v>
                </c:pt>
                <c:pt idx="129">
                  <c:v>6.8999999999999999E-3</c:v>
                </c:pt>
                <c:pt idx="130">
                  <c:v>6.1999999999999998E-3</c:v>
                </c:pt>
                <c:pt idx="131">
                  <c:v>5.8999999999999999E-3</c:v>
                </c:pt>
                <c:pt idx="132">
                  <c:v>5.8999999999999999E-3</c:v>
                </c:pt>
                <c:pt idx="133">
                  <c:v>5.4999999999999997E-3</c:v>
                </c:pt>
                <c:pt idx="134">
                  <c:v>4.8999999999999998E-3</c:v>
                </c:pt>
                <c:pt idx="135">
                  <c:v>4.4000000000000003E-3</c:v>
                </c:pt>
                <c:pt idx="136">
                  <c:v>4.1999999999999997E-3</c:v>
                </c:pt>
                <c:pt idx="137">
                  <c:v>4.1000000000000003E-3</c:v>
                </c:pt>
                <c:pt idx="138">
                  <c:v>4.0000000000000001E-3</c:v>
                </c:pt>
                <c:pt idx="139">
                  <c:v>3.8E-3</c:v>
                </c:pt>
                <c:pt idx="140">
                  <c:v>3.8E-3</c:v>
                </c:pt>
                <c:pt idx="141">
                  <c:v>3.8E-3</c:v>
                </c:pt>
                <c:pt idx="142">
                  <c:v>4.1000000000000003E-3</c:v>
                </c:pt>
                <c:pt idx="143">
                  <c:v>3.7000000000000002E-3</c:v>
                </c:pt>
                <c:pt idx="144">
                  <c:v>3.5000000000000001E-3</c:v>
                </c:pt>
                <c:pt idx="145">
                  <c:v>3.3E-3</c:v>
                </c:pt>
                <c:pt idx="146">
                  <c:v>3.0000000000000001E-3</c:v>
                </c:pt>
                <c:pt idx="147">
                  <c:v>2.7000000000000001E-3</c:v>
                </c:pt>
                <c:pt idx="148">
                  <c:v>2.3E-3</c:v>
                </c:pt>
                <c:pt idx="149">
                  <c:v>2.0999999999999999E-3</c:v>
                </c:pt>
                <c:pt idx="150">
                  <c:v>2E-3</c:v>
                </c:pt>
                <c:pt idx="151">
                  <c:v>1.8E-3</c:v>
                </c:pt>
                <c:pt idx="152">
                  <c:v>1.6000000000000001E-3</c:v>
                </c:pt>
                <c:pt idx="153">
                  <c:v>1.5E-3</c:v>
                </c:pt>
                <c:pt idx="154">
                  <c:v>1.1999999999999999E-3</c:v>
                </c:pt>
                <c:pt idx="155">
                  <c:v>1.1000000000000001E-3</c:v>
                </c:pt>
                <c:pt idx="156">
                  <c:v>1E-3</c:v>
                </c:pt>
                <c:pt idx="157">
                  <c:v>8.0000000000000004E-4</c:v>
                </c:pt>
                <c:pt idx="158">
                  <c:v>8.0000000000000004E-4</c:v>
                </c:pt>
                <c:pt idx="159">
                  <c:v>8.9999999999999998E-4</c:v>
                </c:pt>
                <c:pt idx="160">
                  <c:v>8.0000000000000004E-4</c:v>
                </c:pt>
                <c:pt idx="161">
                  <c:v>8.9999999999999998E-4</c:v>
                </c:pt>
                <c:pt idx="162">
                  <c:v>8.9999999999999998E-4</c:v>
                </c:pt>
                <c:pt idx="163">
                  <c:v>8.9999999999999998E-4</c:v>
                </c:pt>
                <c:pt idx="164">
                  <c:v>8.9999999999999998E-4</c:v>
                </c:pt>
                <c:pt idx="165">
                  <c:v>8.9999999999999998E-4</c:v>
                </c:pt>
                <c:pt idx="166">
                  <c:v>8.0000000000000004E-4</c:v>
                </c:pt>
                <c:pt idx="167">
                  <c:v>8.9999999999999998E-4</c:v>
                </c:pt>
                <c:pt idx="168">
                  <c:v>6.9999999999999999E-4</c:v>
                </c:pt>
                <c:pt idx="169">
                  <c:v>6.9999999999999999E-4</c:v>
                </c:pt>
                <c:pt idx="170">
                  <c:v>5.0000000000000001E-4</c:v>
                </c:pt>
                <c:pt idx="171">
                  <c:v>5.9999999999999995E-4</c:v>
                </c:pt>
                <c:pt idx="172">
                  <c:v>5.9999999999999995E-4</c:v>
                </c:pt>
                <c:pt idx="173">
                  <c:v>5.9999999999999995E-4</c:v>
                </c:pt>
                <c:pt idx="174">
                  <c:v>5.0000000000000001E-4</c:v>
                </c:pt>
                <c:pt idx="175">
                  <c:v>4.0000000000000002E-4</c:v>
                </c:pt>
                <c:pt idx="176">
                  <c:v>4.0000000000000002E-4</c:v>
                </c:pt>
                <c:pt idx="177">
                  <c:v>4.0000000000000002E-4</c:v>
                </c:pt>
                <c:pt idx="178">
                  <c:v>4.0000000000000002E-4</c:v>
                </c:pt>
                <c:pt idx="179">
                  <c:v>4.0000000000000002E-4</c:v>
                </c:pt>
                <c:pt idx="180">
                  <c:v>5.0000000000000001E-4</c:v>
                </c:pt>
                <c:pt idx="181">
                  <c:v>4.0000000000000002E-4</c:v>
                </c:pt>
                <c:pt idx="182">
                  <c:v>4.0000000000000002E-4</c:v>
                </c:pt>
                <c:pt idx="183">
                  <c:v>4.0000000000000002E-4</c:v>
                </c:pt>
                <c:pt idx="184">
                  <c:v>4.0000000000000002E-4</c:v>
                </c:pt>
                <c:pt idx="185">
                  <c:v>4.0000000000000002E-4</c:v>
                </c:pt>
                <c:pt idx="186">
                  <c:v>4.0000000000000002E-4</c:v>
                </c:pt>
                <c:pt idx="187">
                  <c:v>4.0000000000000002E-4</c:v>
                </c:pt>
                <c:pt idx="188">
                  <c:v>2.9999999999999997E-4</c:v>
                </c:pt>
                <c:pt idx="189">
                  <c:v>2.9999999999999997E-4</c:v>
                </c:pt>
                <c:pt idx="190">
                  <c:v>2.9999999999999997E-4</c:v>
                </c:pt>
                <c:pt idx="191">
                  <c:v>2.9999999999999997E-4</c:v>
                </c:pt>
                <c:pt idx="192">
                  <c:v>2.0000000000000001E-4</c:v>
                </c:pt>
                <c:pt idx="193">
                  <c:v>2.0000000000000001E-4</c:v>
                </c:pt>
                <c:pt idx="194">
                  <c:v>1E-4</c:v>
                </c:pt>
                <c:pt idx="195">
                  <c:v>1E-4</c:v>
                </c:pt>
                <c:pt idx="196">
                  <c:v>1E-4</c:v>
                </c:pt>
              </c:numCache>
            </c:numRef>
          </c:val>
          <c:extLst xmlns:c16r2="http://schemas.microsoft.com/office/drawing/2015/06/chart">
            <c:ext xmlns:c16="http://schemas.microsoft.com/office/drawing/2014/chart" uri="{C3380CC4-5D6E-409C-BE32-E72D297353CC}">
              <c16:uniqueId val="{00000000-B136-4EB2-9DDE-404F05E44D62}"/>
            </c:ext>
          </c:extLst>
        </c:ser>
        <c:dLbls>
          <c:showLegendKey val="0"/>
          <c:showVal val="0"/>
          <c:showCatName val="0"/>
          <c:showSerName val="0"/>
          <c:showPercent val="0"/>
          <c:showBubbleSize val="0"/>
        </c:dLbls>
        <c:gapWidth val="150"/>
        <c:axId val="186462168"/>
        <c:axId val="186457072"/>
      </c:barChart>
      <c:dateAx>
        <c:axId val="186462168"/>
        <c:scaling>
          <c:orientation val="minMax"/>
        </c:scaling>
        <c:delete val="0"/>
        <c:axPos val="b"/>
        <c:numFmt formatCode="[$-C0A]mmmmm\-yy;@" sourceLinked="0"/>
        <c:majorTickMark val="out"/>
        <c:minorTickMark val="none"/>
        <c:tickLblPos val="nextTo"/>
        <c:txPr>
          <a:bodyPr rot="-2700000"/>
          <a:lstStyle/>
          <a:p>
            <a:pPr>
              <a:defRPr/>
            </a:pPr>
            <a:endParaRPr lang="es-ES"/>
          </a:p>
        </c:txPr>
        <c:crossAx val="186457072"/>
        <c:crosses val="autoZero"/>
        <c:auto val="1"/>
        <c:lblOffset val="100"/>
        <c:baseTimeUnit val="months"/>
        <c:majorUnit val="1"/>
        <c:majorTimeUnit val="years"/>
        <c:minorUnit val="1"/>
        <c:minorTimeUnit val="months"/>
      </c:dateAx>
      <c:valAx>
        <c:axId val="186457072"/>
        <c:scaling>
          <c:orientation val="minMax"/>
          <c:max val="6.0000000000000012E-2"/>
          <c:min val="-1.5000000000000003E-2"/>
        </c:scaling>
        <c:delete val="0"/>
        <c:axPos val="l"/>
        <c:numFmt formatCode="0%" sourceLinked="0"/>
        <c:majorTickMark val="none"/>
        <c:minorTickMark val="none"/>
        <c:tickLblPos val="nextTo"/>
        <c:crossAx val="186462168"/>
        <c:crossesAt val="37956"/>
        <c:crossBetween val="between"/>
        <c:majorUnit val="1.0000000000000005E-2"/>
      </c:valAx>
    </c:plotArea>
    <c:plotVisOnly val="1"/>
    <c:dispBlanksAs val="zero"/>
    <c:showDLblsOverMax val="0"/>
  </c:chart>
  <c:spPr>
    <a:noFill/>
    <a:ln>
      <a:noFill/>
    </a:ln>
  </c:spPr>
  <c:txPr>
    <a:bodyPr/>
    <a:lstStyle/>
    <a:p>
      <a:pPr>
        <a:defRPr>
          <a:latin typeface="Open Sans" panose="020B0606030504020204" pitchFamily="34" charset="0"/>
          <a:ea typeface="Open Sans" panose="020B0606030504020204" pitchFamily="34" charset="0"/>
          <a:cs typeface="Open Sans" panose="020B0606030504020204" pitchFamily="34" charset="0"/>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27847222222222"/>
          <c:y val="4.2663938492063493E-2"/>
          <c:w val="0.71524930555555566"/>
          <c:h val="0.8707901785714286"/>
        </c:manualLayout>
      </c:layout>
      <c:lineChart>
        <c:grouping val="standard"/>
        <c:varyColors val="0"/>
        <c:ser>
          <c:idx val="1"/>
          <c:order val="0"/>
          <c:tx>
            <c:strRef>
              <c:f>CURVAS!$F$8</c:f>
              <c:strCache>
                <c:ptCount val="1"/>
                <c:pt idx="0">
                  <c:v>SP</c:v>
                </c:pt>
              </c:strCache>
            </c:strRef>
          </c:tx>
          <c:spPr>
            <a:ln w="22225" cap="rnd">
              <a:solidFill>
                <a:srgbClr val="93CBA6"/>
              </a:solidFill>
              <a:round/>
            </a:ln>
            <a:effectLst/>
          </c:spPr>
          <c:marker>
            <c:symbol val="square"/>
            <c:size val="6"/>
            <c:spPr>
              <a:solidFill>
                <a:srgbClr val="93CBA6"/>
              </a:solidFill>
              <a:ln w="9525">
                <a:solidFill>
                  <a:srgbClr val="93CBA6"/>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50000"/>
                        <a:lumOff val="50000"/>
                      </a:schemeClr>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CURVAS!$N$3:$R$3</c:f>
              <c:numCache>
                <c:formatCode>General</c:formatCode>
                <c:ptCount val="5"/>
                <c:pt idx="0">
                  <c:v>2</c:v>
                </c:pt>
                <c:pt idx="1">
                  <c:v>3</c:v>
                </c:pt>
                <c:pt idx="2">
                  <c:v>5</c:v>
                </c:pt>
                <c:pt idx="3">
                  <c:v>7</c:v>
                </c:pt>
                <c:pt idx="4">
                  <c:v>10</c:v>
                </c:pt>
              </c:numCache>
            </c:numRef>
          </c:cat>
          <c:val>
            <c:numRef>
              <c:f>CURVAS!$G$8:$K$8</c:f>
              <c:numCache>
                <c:formatCode>0.00</c:formatCode>
                <c:ptCount val="5"/>
                <c:pt idx="0">
                  <c:v>-0.37607800000000002</c:v>
                </c:pt>
                <c:pt idx="1">
                  <c:v>-0.25885900000000001</c:v>
                </c:pt>
                <c:pt idx="2">
                  <c:v>-6.9627999999999995E-2</c:v>
                </c:pt>
                <c:pt idx="3">
                  <c:v>0.23128599999999999</c:v>
                </c:pt>
                <c:pt idx="4">
                  <c:v>0.55745299999999998</c:v>
                </c:pt>
              </c:numCache>
            </c:numRef>
          </c:val>
          <c:smooth val="0"/>
          <c:extLst xmlns:c16r2="http://schemas.microsoft.com/office/drawing/2015/06/chart">
            <c:ext xmlns:c16="http://schemas.microsoft.com/office/drawing/2014/chart" uri="{C3380CC4-5D6E-409C-BE32-E72D297353CC}">
              <c16:uniqueId val="{00000000-4266-4D59-93A6-874386A666D2}"/>
            </c:ext>
          </c:extLst>
        </c:ser>
        <c:dLbls>
          <c:showLegendKey val="0"/>
          <c:showVal val="0"/>
          <c:showCatName val="0"/>
          <c:showSerName val="0"/>
          <c:showPercent val="0"/>
          <c:showBubbleSize val="0"/>
        </c:dLbls>
        <c:marker val="1"/>
        <c:smooth val="0"/>
        <c:axId val="186459032"/>
        <c:axId val="186460208"/>
      </c:lineChart>
      <c:catAx>
        <c:axId val="186459032"/>
        <c:scaling>
          <c:orientation val="minMax"/>
        </c:scaling>
        <c:delete val="0"/>
        <c:axPos val="b"/>
        <c:numFmt formatCode="General" sourceLinked="1"/>
        <c:majorTickMark val="none"/>
        <c:minorTickMark val="none"/>
        <c:tickLblPos val="low"/>
        <c:spPr>
          <a:noFill/>
          <a:ln w="25400"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endParaRPr lang="es-ES"/>
          </a:p>
        </c:txPr>
        <c:crossAx val="186460208"/>
        <c:crosses val="autoZero"/>
        <c:auto val="1"/>
        <c:lblAlgn val="ctr"/>
        <c:lblOffset val="100"/>
        <c:noMultiLvlLbl val="0"/>
      </c:catAx>
      <c:valAx>
        <c:axId val="186460208"/>
        <c:scaling>
          <c:orientation val="minMax"/>
          <c:max val="2"/>
          <c:min val="-0.5"/>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ES"/>
          </a:p>
        </c:txPr>
        <c:crossAx val="18645903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sz="1400" b="0" i="0" baseline="0" dirty="0" smtClean="0">
                <a:effectLst/>
              </a:rPr>
              <a:t>Patrimonio a 10-40 años invirtiendo 5.000€/año al 5%</a:t>
            </a:r>
            <a:endParaRPr lang="es-ES" sz="1400" dirty="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barChart>
        <c:barDir val="col"/>
        <c:grouping val="stacked"/>
        <c:varyColors val="0"/>
        <c:ser>
          <c:idx val="0"/>
          <c:order val="0"/>
          <c:spPr>
            <a:solidFill>
              <a:srgbClr val="93CBA6"/>
            </a:solidFill>
            <a:ln>
              <a:noFill/>
            </a:ln>
            <a:effectLst/>
          </c:spPr>
          <c:invertIfNegative val="0"/>
          <c:cat>
            <c:numRef>
              <c:f>(Hoja1!$C$15,Hoja1!$C$25,Hoja1!$C$35,Hoja1!$C$45)</c:f>
              <c:numCache>
                <c:formatCode>General</c:formatCode>
                <c:ptCount val="4"/>
                <c:pt idx="0">
                  <c:v>10</c:v>
                </c:pt>
                <c:pt idx="1">
                  <c:v>20</c:v>
                </c:pt>
                <c:pt idx="2">
                  <c:v>30</c:v>
                </c:pt>
                <c:pt idx="3">
                  <c:v>40</c:v>
                </c:pt>
              </c:numCache>
            </c:numRef>
          </c:cat>
          <c:val>
            <c:numRef>
              <c:f>(Hoja1!$E$15,Hoja1!$E$25,Hoja1!$E$35,Hoja1!$E$45)</c:f>
              <c:numCache>
                <c:formatCode>_-* #,##0\ [$€-C0A]_-;\-* #,##0\ [$€-C0A]_-;_-* "-"??\ [$€-C0A]_-;_-@_-</c:formatCode>
                <c:ptCount val="4"/>
                <c:pt idx="0">
                  <c:v>50000</c:v>
                </c:pt>
                <c:pt idx="1">
                  <c:v>100000</c:v>
                </c:pt>
                <c:pt idx="2">
                  <c:v>150000</c:v>
                </c:pt>
                <c:pt idx="3">
                  <c:v>200000</c:v>
                </c:pt>
              </c:numCache>
            </c:numRef>
          </c:val>
        </c:ser>
        <c:ser>
          <c:idx val="1"/>
          <c:order val="1"/>
          <c:spPr>
            <a:solidFill>
              <a:srgbClr val="F3997B"/>
            </a:solidFill>
            <a:ln>
              <a:noFill/>
            </a:ln>
            <a:effectLst/>
          </c:spPr>
          <c:invertIfNegative val="0"/>
          <c:dPt>
            <c:idx val="0"/>
            <c:invertIfNegative val="0"/>
            <c:bubble3D val="0"/>
            <c:spPr>
              <a:solidFill>
                <a:srgbClr val="F3997B"/>
              </a:solidFill>
              <a:ln>
                <a:noFill/>
              </a:ln>
              <a:effectLst/>
            </c:spPr>
          </c:dPt>
          <c:dPt>
            <c:idx val="1"/>
            <c:invertIfNegative val="0"/>
            <c:bubble3D val="0"/>
            <c:spPr>
              <a:solidFill>
                <a:srgbClr val="F3997B"/>
              </a:solidFill>
              <a:ln>
                <a:noFill/>
              </a:ln>
              <a:effectLst/>
            </c:spPr>
          </c:dPt>
          <c:dPt>
            <c:idx val="2"/>
            <c:invertIfNegative val="0"/>
            <c:bubble3D val="0"/>
            <c:spPr>
              <a:solidFill>
                <a:srgbClr val="F3997B"/>
              </a:solidFill>
              <a:ln>
                <a:noFill/>
              </a:ln>
              <a:effectLst/>
            </c:spPr>
          </c:dPt>
          <c:dPt>
            <c:idx val="3"/>
            <c:invertIfNegative val="0"/>
            <c:bubble3D val="0"/>
            <c:spPr>
              <a:solidFill>
                <a:srgbClr val="F3997B"/>
              </a:solidFill>
              <a:ln>
                <a:noFill/>
              </a:ln>
              <a:effectLst/>
            </c:spPr>
          </c:dPt>
          <c:val>
            <c:numRef>
              <c:f>(Hoja1!$F$15,Hoja1!$F$25,Hoja1!$F$35,Hoja1!$F$45)</c:f>
              <c:numCache>
                <c:formatCode>_-* #,##0\ [$€-C0A]_-;\-* #,##0\ [$€-C0A]_-;_-* "-"??\ [$€-C0A]_-;_-@_-</c:formatCode>
                <c:ptCount val="4"/>
                <c:pt idx="0">
                  <c:v>16033.935811631367</c:v>
                </c:pt>
                <c:pt idx="1">
                  <c:v>73596.259040164208</c:v>
                </c:pt>
                <c:pt idx="2">
                  <c:v>198803.94939081982</c:v>
                </c:pt>
                <c:pt idx="3">
                  <c:v>434198.81477308855</c:v>
                </c:pt>
              </c:numCache>
            </c:numRef>
          </c:val>
        </c:ser>
        <c:dLbls>
          <c:showLegendKey val="0"/>
          <c:showVal val="0"/>
          <c:showCatName val="0"/>
          <c:showSerName val="0"/>
          <c:showPercent val="0"/>
          <c:showBubbleSize val="0"/>
        </c:dLbls>
        <c:gapWidth val="150"/>
        <c:overlap val="100"/>
        <c:axId val="784244328"/>
        <c:axId val="784250208"/>
      </c:barChart>
      <c:catAx>
        <c:axId val="784244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ES"/>
          </a:p>
        </c:txPr>
        <c:crossAx val="784250208"/>
        <c:crosses val="autoZero"/>
        <c:auto val="1"/>
        <c:lblAlgn val="ctr"/>
        <c:lblOffset val="100"/>
        <c:noMultiLvlLbl val="0"/>
      </c:catAx>
      <c:valAx>
        <c:axId val="784250208"/>
        <c:scaling>
          <c:orientation val="minMax"/>
          <c:max val="650000"/>
          <c:min val="0"/>
        </c:scaling>
        <c:delete val="0"/>
        <c:axPos val="l"/>
        <c:numFmt formatCode="#,##0\ &quot;€&quot;"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ES"/>
          </a:p>
        </c:txPr>
        <c:crossAx val="784244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s-ES" dirty="0">
                <a:solidFill>
                  <a:schemeClr val="tx1"/>
                </a:solidFill>
              </a:rPr>
              <a:t>Patrimonio</a:t>
            </a:r>
            <a:r>
              <a:rPr lang="es-ES" baseline="0" dirty="0">
                <a:solidFill>
                  <a:schemeClr val="tx1"/>
                </a:solidFill>
              </a:rPr>
              <a:t> Neto </a:t>
            </a:r>
          </a:p>
          <a:p>
            <a:pPr>
              <a:defRPr>
                <a:solidFill>
                  <a:schemeClr val="tx1"/>
                </a:solidFill>
              </a:defRPr>
            </a:pPr>
            <a:r>
              <a:rPr lang="es-ES" baseline="0" dirty="0">
                <a:solidFill>
                  <a:schemeClr val="tx1"/>
                </a:solidFill>
              </a:rPr>
              <a:t>Familia Española (2017)</a:t>
            </a:r>
            <a:endParaRPr lang="es-ES" dirty="0">
              <a:solidFill>
                <a:schemeClr val="tx1"/>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s-ES"/>
        </a:p>
      </c:txPr>
    </c:title>
    <c:autoTitleDeleted val="0"/>
    <c:view3D>
      <c:rotX val="30"/>
      <c:rotY val="182"/>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solidFill>
              <a:srgbClr val="93CBA6"/>
            </a:solidFill>
          </c:spPr>
          <c:dPt>
            <c:idx val="0"/>
            <c:bubble3D val="0"/>
            <c:explosion val="20"/>
            <c:spPr>
              <a:solidFill>
                <a:srgbClr val="F3997B"/>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8AD7-4C93-96A6-111822B45741}"/>
              </c:ext>
            </c:extLst>
          </c:dPt>
          <c:dPt>
            <c:idx val="1"/>
            <c:bubble3D val="0"/>
            <c:explosion val="32"/>
            <c:spPr>
              <a:solidFill>
                <a:srgbClr val="93CBA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8AD7-4C93-96A6-111822B45741}"/>
              </c:ext>
            </c:extLst>
          </c:dPt>
          <c:val>
            <c:numRef>
              <c:f>'IPC-Dip'!$AD$27:$AD$28</c:f>
              <c:numCache>
                <c:formatCode>General</c:formatCode>
                <c:ptCount val="2"/>
                <c:pt idx="0">
                  <c:v>80</c:v>
                </c:pt>
                <c:pt idx="1">
                  <c:v>20</c:v>
                </c:pt>
              </c:numCache>
            </c:numRef>
          </c:val>
          <c:extLst xmlns:c16r2="http://schemas.microsoft.com/office/drawing/2015/06/chart">
            <c:ext xmlns:c16="http://schemas.microsoft.com/office/drawing/2014/chart" uri="{C3380CC4-5D6E-409C-BE32-E72D297353CC}">
              <c16:uniqueId val="{00000004-8AD7-4C93-96A6-111822B45741}"/>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416666666666667"/>
          <c:y val="0.17361111111111113"/>
          <c:w val="0.75277777777777777"/>
          <c:h val="0.71296296296296291"/>
        </c:manualLayout>
      </c:layout>
      <c:pie3DChart>
        <c:varyColors val="1"/>
        <c:ser>
          <c:idx val="0"/>
          <c:order val="0"/>
          <c:spPr>
            <a:solidFill>
              <a:srgbClr val="93CBA6"/>
            </a:solidFill>
          </c:spPr>
          <c:dPt>
            <c:idx val="0"/>
            <c:bubble3D val="0"/>
            <c:spPr>
              <a:solidFill>
                <a:srgbClr val="93CBA6"/>
              </a:solidFill>
              <a:ln w="25400">
                <a:solidFill>
                  <a:schemeClr val="lt1"/>
                </a:solidFill>
              </a:ln>
              <a:effectLst/>
              <a:sp3d contourW="25400">
                <a:contourClr>
                  <a:schemeClr val="lt1"/>
                </a:contourClr>
              </a:sp3d>
            </c:spPr>
          </c:dPt>
          <c:dPt>
            <c:idx val="1"/>
            <c:bubble3D val="0"/>
            <c:spPr>
              <a:solidFill>
                <a:srgbClr val="93CBA6"/>
              </a:solidFill>
              <a:ln w="25400">
                <a:solidFill>
                  <a:schemeClr val="bg1"/>
                </a:solidFill>
              </a:ln>
              <a:effectLst/>
              <a:sp3d contourW="25400">
                <a:contourClr>
                  <a:schemeClr val="bg1"/>
                </a:contourClr>
              </a:sp3d>
            </c:spPr>
          </c:dPt>
          <c:dPt>
            <c:idx val="2"/>
            <c:bubble3D val="0"/>
            <c:spPr>
              <a:solidFill>
                <a:srgbClr val="93CBA6"/>
              </a:solidFill>
              <a:ln w="25400">
                <a:solidFill>
                  <a:schemeClr val="lt1"/>
                </a:solidFill>
              </a:ln>
              <a:effectLst/>
              <a:sp3d contourW="25400">
                <a:contourClr>
                  <a:schemeClr val="lt1"/>
                </a:contourClr>
              </a:sp3d>
            </c:spPr>
          </c:dPt>
          <c:dPt>
            <c:idx val="3"/>
            <c:bubble3D val="0"/>
            <c:spPr>
              <a:solidFill>
                <a:srgbClr val="93CBA6"/>
              </a:solidFill>
              <a:ln w="25400">
                <a:solidFill>
                  <a:schemeClr val="lt1"/>
                </a:solidFill>
              </a:ln>
              <a:effectLst/>
              <a:sp3d contourW="25400">
                <a:contourClr>
                  <a:schemeClr val="lt1"/>
                </a:contourClr>
              </a:sp3d>
            </c:spPr>
          </c:dPt>
          <c:dPt>
            <c:idx val="4"/>
            <c:bubble3D val="0"/>
            <c:spPr>
              <a:solidFill>
                <a:srgbClr val="93CBA6"/>
              </a:solidFill>
              <a:ln w="25400">
                <a:solidFill>
                  <a:schemeClr val="lt1"/>
                </a:solidFill>
              </a:ln>
              <a:effectLst/>
              <a:sp3d contourW="25400">
                <a:contourClr>
                  <a:schemeClr val="lt1"/>
                </a:contourClr>
              </a:sp3d>
            </c:spPr>
          </c:dPt>
          <c:dPt>
            <c:idx val="5"/>
            <c:bubble3D val="0"/>
            <c:spPr>
              <a:solidFill>
                <a:srgbClr val="93CBA6"/>
              </a:solidFill>
              <a:ln w="25400">
                <a:solidFill>
                  <a:schemeClr val="lt1"/>
                </a:solidFill>
              </a:ln>
              <a:effectLst/>
              <a:sp3d contourW="25400">
                <a:contourClr>
                  <a:schemeClr val="lt1"/>
                </a:contourClr>
              </a:sp3d>
            </c:spPr>
          </c:dPt>
          <c:dPt>
            <c:idx val="6"/>
            <c:bubble3D val="0"/>
            <c:spPr>
              <a:solidFill>
                <a:srgbClr val="93CBA6"/>
              </a:solidFill>
              <a:ln w="25400">
                <a:solidFill>
                  <a:schemeClr val="lt1"/>
                </a:solidFill>
              </a:ln>
              <a:effectLst/>
              <a:sp3d contourW="25400">
                <a:contourClr>
                  <a:schemeClr val="lt1"/>
                </a:contourClr>
              </a:sp3d>
            </c:spPr>
          </c:dPt>
          <c:dLbls>
            <c:dLbl>
              <c:idx val="5"/>
              <c:layout>
                <c:manualLayout>
                  <c:x val="4.9999999999999899E-2"/>
                  <c:y val="-1.8518518518518517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6"/>
              <c:layout>
                <c:manualLayout>
                  <c:x val="4.7222222222222221E-2"/>
                  <c:y val="-1.3888888888888888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s-ES"/>
              </a:p>
            </c:txPr>
            <c:dLblPos val="outEnd"/>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Hoja2!$J$13:$J$19</c:f>
              <c:strCache>
                <c:ptCount val="7"/>
                <c:pt idx="0">
                  <c:v>Depósitos</c:v>
                </c:pt>
                <c:pt idx="1">
                  <c:v>Inversión Directa</c:v>
                </c:pt>
                <c:pt idx="2">
                  <c:v>Fondos</c:v>
                </c:pt>
                <c:pt idx="3">
                  <c:v>Seguros</c:v>
                </c:pt>
                <c:pt idx="4">
                  <c:v>Pensiones</c:v>
                </c:pt>
                <c:pt idx="5">
                  <c:v>Efectivo</c:v>
                </c:pt>
                <c:pt idx="6">
                  <c:v>Otros</c:v>
                </c:pt>
              </c:strCache>
            </c:strRef>
          </c:cat>
          <c:val>
            <c:numRef>
              <c:f>Hoja2!$K$13:$K$19</c:f>
              <c:numCache>
                <c:formatCode>0%</c:formatCode>
                <c:ptCount val="7"/>
                <c:pt idx="0">
                  <c:v>0.36099999999999999</c:v>
                </c:pt>
                <c:pt idx="1">
                  <c:v>0.29199999999999998</c:v>
                </c:pt>
                <c:pt idx="2">
                  <c:v>0.14000000000000001</c:v>
                </c:pt>
                <c:pt idx="3">
                  <c:v>0.109</c:v>
                </c:pt>
                <c:pt idx="4">
                  <c:v>5.1999999999999998E-2</c:v>
                </c:pt>
                <c:pt idx="5">
                  <c:v>0.02</c:v>
                </c:pt>
                <c:pt idx="6">
                  <c:v>2.5000000000000001E-2</c:v>
                </c:pt>
              </c:numCache>
            </c:numRef>
          </c:val>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 xmlns:a16="http://schemas.microsoft.com/office/drawing/2014/main" id="{1A0D8FDF-6E4A-4AAC-84C9-453E7A9CEB66}"/>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dirty="0"/>
          </a:p>
        </p:txBody>
      </p:sp>
      <p:sp>
        <p:nvSpPr>
          <p:cNvPr id="3" name="Marcador de fecha 2">
            <a:extLst>
              <a:ext uri="{FF2B5EF4-FFF2-40B4-BE49-F238E27FC236}">
                <a16:creationId xmlns="" xmlns:a16="http://schemas.microsoft.com/office/drawing/2014/main" id="{272AB0D7-66AD-4FD1-9536-2782A36D55D9}"/>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190BFC6-9810-46CC-B50B-67CCB85F8B28}" type="datetimeFigureOut">
              <a:rPr lang="es-ES" smtClean="0"/>
              <a:t>25/06/2020</a:t>
            </a:fld>
            <a:endParaRPr lang="es-ES" dirty="0"/>
          </a:p>
        </p:txBody>
      </p:sp>
      <p:sp>
        <p:nvSpPr>
          <p:cNvPr id="4" name="Marcador de pie de página 3">
            <a:extLst>
              <a:ext uri="{FF2B5EF4-FFF2-40B4-BE49-F238E27FC236}">
                <a16:creationId xmlns="" xmlns:a16="http://schemas.microsoft.com/office/drawing/2014/main" id="{06E6A1F1-A53F-4EB5-840A-B234DDEB0643}"/>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a:extLst>
              <a:ext uri="{FF2B5EF4-FFF2-40B4-BE49-F238E27FC236}">
                <a16:creationId xmlns="" xmlns:a16="http://schemas.microsoft.com/office/drawing/2014/main" id="{A14D20DD-BF31-4BEE-BE50-2952F724BCD6}"/>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28CA57D-BD02-46CE-9BBC-E79974F30EF0}" type="slidenum">
              <a:rPr lang="es-ES" smtClean="0"/>
              <a:t>‹Nº›</a:t>
            </a:fld>
            <a:endParaRPr lang="es-ES" dirty="0"/>
          </a:p>
        </p:txBody>
      </p:sp>
    </p:spTree>
    <p:extLst>
      <p:ext uri="{BB962C8B-B14F-4D97-AF65-F5344CB8AC3E}">
        <p14:creationId xmlns:p14="http://schemas.microsoft.com/office/powerpoint/2010/main" val="1003063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945659" cy="496331"/>
          </a:xfrm>
          <a:prstGeom prst="rect">
            <a:avLst/>
          </a:prstGeom>
        </p:spPr>
        <p:txBody>
          <a:bodyPr vert="horz" lIns="94007" tIns="47004" rIns="94007" bIns="47004" rtlCol="0"/>
          <a:lstStyle>
            <a:lvl1pPr algn="l">
              <a:defRPr sz="1400"/>
            </a:lvl1pPr>
          </a:lstStyle>
          <a:p>
            <a:endParaRPr lang="es-ES" dirty="0"/>
          </a:p>
        </p:txBody>
      </p:sp>
      <p:sp>
        <p:nvSpPr>
          <p:cNvPr id="3" name="Date Placeholder 2"/>
          <p:cNvSpPr>
            <a:spLocks noGrp="1"/>
          </p:cNvSpPr>
          <p:nvPr>
            <p:ph type="dt" idx="1"/>
          </p:nvPr>
        </p:nvSpPr>
        <p:spPr>
          <a:xfrm>
            <a:off x="3850447" y="3"/>
            <a:ext cx="2945659" cy="496331"/>
          </a:xfrm>
          <a:prstGeom prst="rect">
            <a:avLst/>
          </a:prstGeom>
        </p:spPr>
        <p:txBody>
          <a:bodyPr vert="horz" lIns="94007" tIns="47004" rIns="94007" bIns="47004" rtlCol="0"/>
          <a:lstStyle>
            <a:lvl1pPr algn="r">
              <a:defRPr sz="1400"/>
            </a:lvl1pPr>
          </a:lstStyle>
          <a:p>
            <a:fld id="{7767EC60-1ABE-4DF9-AAA9-4A3D975ADF4C}" type="datetimeFigureOut">
              <a:rPr lang="es-ES" smtClean="0"/>
              <a:pPr/>
              <a:t>25/06/2020</a:t>
            </a:fld>
            <a:endParaRPr lang="es-ES" dirty="0"/>
          </a:p>
        </p:txBody>
      </p:sp>
      <p:sp>
        <p:nvSpPr>
          <p:cNvPr id="4" name="Slide Image Placeholder 3"/>
          <p:cNvSpPr>
            <a:spLocks noGrp="1" noRot="1" noChangeAspect="1"/>
          </p:cNvSpPr>
          <p:nvPr>
            <p:ph type="sldImg" idx="2"/>
          </p:nvPr>
        </p:nvSpPr>
        <p:spPr>
          <a:xfrm>
            <a:off x="88900" y="744538"/>
            <a:ext cx="6619875" cy="3724275"/>
          </a:xfrm>
          <a:prstGeom prst="rect">
            <a:avLst/>
          </a:prstGeom>
          <a:noFill/>
          <a:ln w="12700">
            <a:solidFill>
              <a:prstClr val="black"/>
            </a:solidFill>
          </a:ln>
        </p:spPr>
        <p:txBody>
          <a:bodyPr vert="horz" lIns="94007" tIns="47004" rIns="94007" bIns="47004" rtlCol="0" anchor="ctr"/>
          <a:lstStyle/>
          <a:p>
            <a:endParaRPr lang="es-ES" dirty="0"/>
          </a:p>
        </p:txBody>
      </p:sp>
      <p:sp>
        <p:nvSpPr>
          <p:cNvPr id="5" name="Notes Placeholder 4"/>
          <p:cNvSpPr>
            <a:spLocks noGrp="1"/>
          </p:cNvSpPr>
          <p:nvPr>
            <p:ph type="body" sz="quarter" idx="3"/>
          </p:nvPr>
        </p:nvSpPr>
        <p:spPr>
          <a:xfrm>
            <a:off x="679768" y="4715158"/>
            <a:ext cx="5438140" cy="4466988"/>
          </a:xfrm>
          <a:prstGeom prst="rect">
            <a:avLst/>
          </a:prstGeom>
        </p:spPr>
        <p:txBody>
          <a:bodyPr vert="horz" lIns="94007" tIns="47004" rIns="94007" bIns="4700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4" y="9428586"/>
            <a:ext cx="2945659" cy="496331"/>
          </a:xfrm>
          <a:prstGeom prst="rect">
            <a:avLst/>
          </a:prstGeom>
        </p:spPr>
        <p:txBody>
          <a:bodyPr vert="horz" lIns="94007" tIns="47004" rIns="94007" bIns="47004" rtlCol="0" anchor="b"/>
          <a:lstStyle>
            <a:lvl1pPr algn="l">
              <a:defRPr sz="1400"/>
            </a:lvl1pPr>
          </a:lstStyle>
          <a:p>
            <a:endParaRPr lang="es-ES" dirty="0"/>
          </a:p>
        </p:txBody>
      </p:sp>
      <p:sp>
        <p:nvSpPr>
          <p:cNvPr id="7" name="Slide Number Placeholder 6"/>
          <p:cNvSpPr>
            <a:spLocks noGrp="1"/>
          </p:cNvSpPr>
          <p:nvPr>
            <p:ph type="sldNum" sz="quarter" idx="5"/>
          </p:nvPr>
        </p:nvSpPr>
        <p:spPr>
          <a:xfrm>
            <a:off x="3850447" y="9428586"/>
            <a:ext cx="2945659" cy="496331"/>
          </a:xfrm>
          <a:prstGeom prst="rect">
            <a:avLst/>
          </a:prstGeom>
        </p:spPr>
        <p:txBody>
          <a:bodyPr vert="horz" lIns="94007" tIns="47004" rIns="94007" bIns="47004" rtlCol="0" anchor="b"/>
          <a:lstStyle>
            <a:lvl1pPr algn="r">
              <a:defRPr sz="1400"/>
            </a:lvl1pPr>
          </a:lstStyle>
          <a:p>
            <a:fld id="{CB48FC6A-8ED3-4F5A-8136-10FE84E0B61A}" type="slidenum">
              <a:rPr lang="es-ES" smtClean="0"/>
              <a:pPr/>
              <a:t>‹Nº›</a:t>
            </a:fld>
            <a:endParaRPr lang="es-ES" dirty="0"/>
          </a:p>
        </p:txBody>
      </p:sp>
    </p:spTree>
    <p:extLst>
      <p:ext uri="{BB962C8B-B14F-4D97-AF65-F5344CB8AC3E}">
        <p14:creationId xmlns:p14="http://schemas.microsoft.com/office/powerpoint/2010/main" val="3348787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B48FC6A-8ED3-4F5A-8136-10FE84E0B61A}" type="slidenum">
              <a:rPr lang="es-ES" smtClean="0"/>
              <a:pPr/>
              <a:t>1</a:t>
            </a:fld>
            <a:endParaRPr lang="es-ES" dirty="0"/>
          </a:p>
        </p:txBody>
      </p:sp>
    </p:spTree>
    <p:extLst>
      <p:ext uri="{BB962C8B-B14F-4D97-AF65-F5344CB8AC3E}">
        <p14:creationId xmlns:p14="http://schemas.microsoft.com/office/powerpoint/2010/main" val="3130784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B48FC6A-8ED3-4F5A-8136-10FE84E0B61A}" type="slidenum">
              <a:rPr lang="es-ES" smtClean="0"/>
              <a:pPr/>
              <a:t>4</a:t>
            </a:fld>
            <a:endParaRPr lang="es-ES" dirty="0"/>
          </a:p>
        </p:txBody>
      </p:sp>
    </p:spTree>
    <p:extLst>
      <p:ext uri="{BB962C8B-B14F-4D97-AF65-F5344CB8AC3E}">
        <p14:creationId xmlns:p14="http://schemas.microsoft.com/office/powerpoint/2010/main" val="3649558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B48FC6A-8ED3-4F5A-8136-10FE84E0B61A}" type="slidenum">
              <a:rPr lang="es-ES" smtClean="0"/>
              <a:pPr/>
              <a:t>5</a:t>
            </a:fld>
            <a:endParaRPr lang="es-ES" dirty="0"/>
          </a:p>
        </p:txBody>
      </p:sp>
    </p:spTree>
    <p:extLst>
      <p:ext uri="{BB962C8B-B14F-4D97-AF65-F5344CB8AC3E}">
        <p14:creationId xmlns:p14="http://schemas.microsoft.com/office/powerpoint/2010/main" val="3307037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88900" y="744538"/>
            <a:ext cx="6619875" cy="3724275"/>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B2733EA-002F-4526-A1AF-157C72BA0B36}" type="slidenum">
              <a:rPr lang="es-ES">
                <a:solidFill>
                  <a:prstClr val="black"/>
                </a:solidFill>
              </a:rPr>
              <a:pPr/>
              <a:t>8</a:t>
            </a:fld>
            <a:endParaRPr lang="es-ES" dirty="0">
              <a:solidFill>
                <a:prstClr val="black"/>
              </a:solidFill>
            </a:endParaRPr>
          </a:p>
        </p:txBody>
      </p:sp>
    </p:spTree>
    <p:extLst>
      <p:ext uri="{BB962C8B-B14F-4D97-AF65-F5344CB8AC3E}">
        <p14:creationId xmlns:p14="http://schemas.microsoft.com/office/powerpoint/2010/main" val="1650936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88900" y="744538"/>
            <a:ext cx="6619875" cy="3724275"/>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B48FC6A-8ED3-4F5A-8136-10FE84E0B61A}" type="slidenum">
              <a:rPr lang="es-ES" smtClean="0"/>
              <a:pPr/>
              <a:t>18</a:t>
            </a:fld>
            <a:endParaRPr lang="es-ES" dirty="0"/>
          </a:p>
        </p:txBody>
      </p:sp>
    </p:spTree>
    <p:extLst>
      <p:ext uri="{BB962C8B-B14F-4D97-AF65-F5344CB8AC3E}">
        <p14:creationId xmlns:p14="http://schemas.microsoft.com/office/powerpoint/2010/main" val="3005189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50294" y="9427766"/>
            <a:ext cx="2945862" cy="497332"/>
          </a:xfrm>
          <a:prstGeom prst="rect">
            <a:avLst/>
          </a:prstGeom>
          <a:noFill/>
          <a:ln w="9525">
            <a:noFill/>
            <a:miter lim="800000"/>
            <a:headEnd/>
            <a:tailEnd/>
          </a:ln>
        </p:spPr>
        <p:txBody>
          <a:bodyPr lIns="83337" tIns="41668" rIns="83337" bIns="41668" anchor="b"/>
          <a:lstStyle/>
          <a:p>
            <a:pPr algn="r" defTabSz="830138"/>
            <a:fld id="{63DD439F-584A-4162-9CE6-5C7F607E6951}" type="slidenum">
              <a:rPr lang="en-GB" altLang="es-ES">
                <a:latin typeface="Calibri" pitchFamily="34" charset="0"/>
              </a:rPr>
              <a:pPr algn="r" defTabSz="830138"/>
              <a:t>19</a:t>
            </a:fld>
            <a:endParaRPr lang="en-GB" altLang="es-ES" dirty="0">
              <a:latin typeface="Calibri" pitchFamily="34" charset="0"/>
            </a:endParaRPr>
          </a:p>
        </p:txBody>
      </p:sp>
      <p:sp>
        <p:nvSpPr>
          <p:cNvPr id="60419" name="Rectangle 2"/>
          <p:cNvSpPr>
            <a:spLocks noGrp="1" noRot="1" noChangeAspect="1" noChangeArrowheads="1" noTextEdit="1"/>
          </p:cNvSpPr>
          <p:nvPr>
            <p:ph type="sldImg"/>
          </p:nvPr>
        </p:nvSpPr>
        <p:spPr bwMode="auto">
          <a:xfrm>
            <a:off x="88900" y="744538"/>
            <a:ext cx="6619875" cy="3724275"/>
          </a:xfrm>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s-ES" dirty="0">
              <a:latin typeface="Arial" pitchFamily="34" charset="0"/>
            </a:endParaRPr>
          </a:p>
        </p:txBody>
      </p:sp>
    </p:spTree>
    <p:extLst>
      <p:ext uri="{BB962C8B-B14F-4D97-AF65-F5344CB8AC3E}">
        <p14:creationId xmlns:p14="http://schemas.microsoft.com/office/powerpoint/2010/main" val="1842435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dirty="0"/>
              <a:t>Haga clic para modificar el estilo de título del patrón</a:t>
            </a:r>
            <a:endParaRPr lang="en-US" dirty="0"/>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3 Marcador de fecha"/>
          <p:cNvSpPr>
            <a:spLocks noGrp="1"/>
          </p:cNvSpPr>
          <p:nvPr>
            <p:ph type="dt" sz="half" idx="10"/>
          </p:nvPr>
        </p:nvSpPr>
        <p:spPr/>
        <p:txBody>
          <a:bodyPr/>
          <a:lstStyle>
            <a:lvl1pPr>
              <a:defRPr b="1">
                <a:solidFill>
                  <a:srgbClr val="9D2235"/>
                </a:solidFill>
              </a:defRPr>
            </a:lvl1pPr>
          </a:lstStyle>
          <a:p>
            <a:r>
              <a:rPr lang="en-US" dirty="0"/>
              <a:t>July 2017</a:t>
            </a:r>
          </a:p>
        </p:txBody>
      </p:sp>
      <p:sp>
        <p:nvSpPr>
          <p:cNvPr id="5" name="4 Marcador de pie de página"/>
          <p:cNvSpPr>
            <a:spLocks noGrp="1"/>
          </p:cNvSpPr>
          <p:nvPr>
            <p:ph type="ftr" sz="quarter" idx="11"/>
          </p:nvPr>
        </p:nvSpPr>
        <p:spPr/>
        <p:txBody>
          <a:bodyPr/>
          <a:lstStyle/>
          <a:p>
            <a:endParaRPr lang="en-U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9398758-D4D2-4BB4-AF2C-18EEFE1A048C}"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4051941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n-US" dirty="0">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n-US" dirty="0">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19398758-D4D2-4BB4-AF2C-18EEFE1A048C}" type="slidenum">
              <a:rPr lang="en-US" smtClean="0">
                <a:solidFill>
                  <a:prstClr val="black">
                    <a:tint val="75000"/>
                  </a:prstClr>
                </a:solidFill>
              </a:rPr>
              <a:pPr/>
              <a:t>‹Nº›</a:t>
            </a:fld>
            <a:endParaRPr lang="en-US" dirty="0">
              <a:solidFill>
                <a:prstClr val="black">
                  <a:tint val="75000"/>
                </a:prstClr>
              </a:solidFill>
            </a:endParaRPr>
          </a:p>
        </p:txBody>
      </p:sp>
      <p:pic>
        <p:nvPicPr>
          <p:cNvPr id="6" name="Imagen 5">
            <a:extLst>
              <a:ext uri="{FF2B5EF4-FFF2-40B4-BE49-F238E27FC236}">
                <a16:creationId xmlns="" xmlns:a16="http://schemas.microsoft.com/office/drawing/2014/main" id="{38FDAF93-6868-4E82-9918-F012130057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00880" y="468055"/>
            <a:ext cx="2164674" cy="370145"/>
          </a:xfrm>
          <a:prstGeom prst="rect">
            <a:avLst/>
          </a:prstGeom>
        </p:spPr>
      </p:pic>
    </p:spTree>
    <p:extLst>
      <p:ext uri="{BB962C8B-B14F-4D97-AF65-F5344CB8AC3E}">
        <p14:creationId xmlns:p14="http://schemas.microsoft.com/office/powerpoint/2010/main" val="3398493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8_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1056620-EECB-48AE-9C08-25A6F14E0B47}"/>
              </a:ext>
            </a:extLst>
          </p:cNvPr>
          <p:cNvSpPr>
            <a:spLocks noGrp="1"/>
          </p:cNvSpPr>
          <p:nvPr>
            <p:ph type="title"/>
          </p:nvPr>
        </p:nvSpPr>
        <p:spPr>
          <a:xfrm>
            <a:off x="483349" y="679681"/>
            <a:ext cx="10489451" cy="418927"/>
          </a:xfrm>
          <a:prstGeom prst="rect">
            <a:avLst/>
          </a:prstGeom>
        </p:spPr>
        <p:txBody>
          <a:bodyPr/>
          <a:lstStyle>
            <a:lvl1pPr>
              <a:defRPr sz="2000">
                <a:latin typeface="Open Sans" panose="020B0606030504020204" pitchFamily="34" charset="0"/>
                <a:ea typeface="Open Sans" panose="020B0606030504020204" pitchFamily="34" charset="0"/>
                <a:cs typeface="Open Sans" panose="020B0606030504020204" pitchFamily="34" charset="0"/>
              </a:defRPr>
            </a:lvl1pPr>
          </a:lstStyle>
          <a:p>
            <a:r>
              <a:rPr lang="es-ES" dirty="0"/>
              <a:t>Haga clic para modificar el estilo de título del patrón</a:t>
            </a:r>
          </a:p>
        </p:txBody>
      </p:sp>
      <p:sp>
        <p:nvSpPr>
          <p:cNvPr id="3" name="Marcador de contenido 2">
            <a:extLst>
              <a:ext uri="{FF2B5EF4-FFF2-40B4-BE49-F238E27FC236}">
                <a16:creationId xmlns="" xmlns:a16="http://schemas.microsoft.com/office/drawing/2014/main" id="{113EBEE4-7F65-48E6-A62C-B6A952050337}"/>
              </a:ext>
            </a:extLst>
          </p:cNvPr>
          <p:cNvSpPr>
            <a:spLocks noGrp="1"/>
          </p:cNvSpPr>
          <p:nvPr>
            <p:ph idx="1"/>
          </p:nvPr>
        </p:nvSpPr>
        <p:spPr>
          <a:xfrm>
            <a:off x="838198" y="1402285"/>
            <a:ext cx="10964151" cy="4291505"/>
          </a:xfrm>
          <a:prstGeom prst="rect">
            <a:avLst/>
          </a:prstGeom>
        </p:spPr>
        <p:txBody>
          <a:bodyPr/>
          <a:lstStyle>
            <a:lvl1pPr>
              <a:defRPr sz="2000">
                <a:latin typeface="Open Sans" panose="020B0606030504020204" pitchFamily="34" charset="0"/>
                <a:ea typeface="Open Sans" panose="020B0606030504020204" pitchFamily="34" charset="0"/>
                <a:cs typeface="Open Sans" panose="020B0606030504020204" pitchFamily="34" charset="0"/>
              </a:defRPr>
            </a:lvl1pPr>
            <a:lvl2pPr>
              <a:defRPr sz="1800">
                <a:latin typeface="Open Sans" panose="020B0606030504020204" pitchFamily="34" charset="0"/>
                <a:ea typeface="Open Sans" panose="020B0606030504020204" pitchFamily="34" charset="0"/>
                <a:cs typeface="Open Sans" panose="020B0606030504020204" pitchFamily="34" charset="0"/>
              </a:defRPr>
            </a:lvl2pPr>
            <a:lvl3pPr>
              <a:defRPr sz="16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 xmlns:a16="http://schemas.microsoft.com/office/drawing/2014/main" id="{F6AB61A2-F22E-4F60-A480-7693D7BB9643}"/>
              </a:ext>
            </a:extLst>
          </p:cNvPr>
          <p:cNvSpPr>
            <a:spLocks noGrp="1"/>
          </p:cNvSpPr>
          <p:nvPr>
            <p:ph type="dt" sz="half" idx="10"/>
          </p:nvPr>
        </p:nvSpPr>
        <p:spPr/>
        <p:txBody>
          <a:bodyPr/>
          <a:lstStyle/>
          <a:p>
            <a:fld id="{66039A8C-7499-44BA-8DAD-F8AB74BA341F}" type="datetimeFigureOut">
              <a:rPr lang="es-ES" smtClean="0"/>
              <a:t>25/06/2020</a:t>
            </a:fld>
            <a:endParaRPr lang="es-ES"/>
          </a:p>
        </p:txBody>
      </p:sp>
      <p:sp>
        <p:nvSpPr>
          <p:cNvPr id="5" name="Marcador de pie de página 4">
            <a:extLst>
              <a:ext uri="{FF2B5EF4-FFF2-40B4-BE49-F238E27FC236}">
                <a16:creationId xmlns="" xmlns:a16="http://schemas.microsoft.com/office/drawing/2014/main" id="{06E51820-16AB-43B2-BFF7-AD3D902DBB4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9708C1A1-4E05-4433-A2A9-2197C14567CE}"/>
              </a:ext>
            </a:extLst>
          </p:cNvPr>
          <p:cNvSpPr>
            <a:spLocks noGrp="1"/>
          </p:cNvSpPr>
          <p:nvPr>
            <p:ph type="sldNum" sz="quarter" idx="12"/>
          </p:nvPr>
        </p:nvSpPr>
        <p:spPr/>
        <p:txBody>
          <a:bodyPr/>
          <a:lstStyle/>
          <a:p>
            <a:fld id="{5E40F417-5846-4BBB-BA2C-808843548A5F}" type="slidenum">
              <a:rPr lang="es-ES" smtClean="0"/>
              <a:t>‹Nº›</a:t>
            </a:fld>
            <a:endParaRPr lang="es-ES"/>
          </a:p>
        </p:txBody>
      </p:sp>
      <p:pic>
        <p:nvPicPr>
          <p:cNvPr id="7" name="Imagen 6">
            <a:extLst>
              <a:ext uri="{FF2B5EF4-FFF2-40B4-BE49-F238E27FC236}">
                <a16:creationId xmlns="" xmlns:a16="http://schemas.microsoft.com/office/drawing/2014/main" id="{CE1DAAAC-1637-467C-AB91-2A3D653C48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9649" y="1042417"/>
            <a:ext cx="11412701" cy="18290"/>
          </a:xfrm>
          <a:prstGeom prst="rect">
            <a:avLst/>
          </a:prstGeom>
        </p:spPr>
      </p:pic>
      <p:pic>
        <p:nvPicPr>
          <p:cNvPr id="11" name="Imagen 10">
            <a:extLst>
              <a:ext uri="{FF2B5EF4-FFF2-40B4-BE49-F238E27FC236}">
                <a16:creationId xmlns="" xmlns:a16="http://schemas.microsoft.com/office/drawing/2014/main" id="{0894B06D-B06B-45F9-BC31-7BA36D85DC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00880" y="468055"/>
            <a:ext cx="2164674" cy="370145"/>
          </a:xfrm>
          <a:prstGeom prst="rect">
            <a:avLst/>
          </a:prstGeom>
        </p:spPr>
      </p:pic>
    </p:spTree>
    <p:extLst>
      <p:ext uri="{BB962C8B-B14F-4D97-AF65-F5344CB8AC3E}">
        <p14:creationId xmlns:p14="http://schemas.microsoft.com/office/powerpoint/2010/main" val="2219664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hasCustomPrompt="1"/>
          </p:nvPr>
        </p:nvSpPr>
        <p:spPr/>
        <p:txBody>
          <a:bodyPr>
            <a:normAutofit/>
          </a:bodyPr>
          <a:lstStyle>
            <a:lvl1pPr marL="342900" indent="-342900">
              <a:buClr>
                <a:srgbClr val="800000"/>
              </a:buClr>
              <a:buFont typeface="Arial" panose="020B0604020202020204" pitchFamily="34" charset="0"/>
              <a:buChar char="•"/>
              <a:defRPr sz="1500">
                <a:latin typeface="+mn-lt"/>
              </a:defRPr>
            </a:lvl1pPr>
            <a:lvl2pPr marL="742950" indent="-285750">
              <a:buClr>
                <a:srgbClr val="800000"/>
              </a:buClr>
              <a:buFont typeface="Arial" panose="020B0604020202020204" pitchFamily="34" charset="0"/>
              <a:buChar char="•"/>
              <a:defRPr sz="1300">
                <a:latin typeface="+mn-lt"/>
              </a:defRPr>
            </a:lvl2pPr>
            <a:lvl3pPr marL="1143000" indent="-228600">
              <a:buClr>
                <a:srgbClr val="800000"/>
              </a:buClr>
              <a:buFont typeface="Arial" panose="020B0604020202020204" pitchFamily="34" charset="0"/>
              <a:buChar char="•"/>
              <a:defRPr sz="1100">
                <a:latin typeface="+mn-lt"/>
              </a:defRPr>
            </a:lvl3pPr>
            <a:lvl4pPr>
              <a:defRPr sz="1500">
                <a:latin typeface="+mn-lt"/>
              </a:defRPr>
            </a:lvl4pPr>
            <a:lvl5pPr>
              <a:defRPr sz="1500">
                <a:latin typeface="+mn-lt"/>
              </a:defRPr>
            </a:lvl5pPr>
          </a:lstStyle>
          <a:p>
            <a:pPr lvl="0"/>
            <a:r>
              <a:rPr lang="es-ES" dirty="0"/>
              <a:t>Haga clic para modificar el estilo de texto del patrón</a:t>
            </a:r>
          </a:p>
          <a:p>
            <a:pPr lvl="1"/>
            <a:r>
              <a:rPr lang="es-ES" dirty="0"/>
              <a:t>Segundo nivel</a:t>
            </a:r>
          </a:p>
          <a:p>
            <a:pPr lvl="2"/>
            <a:r>
              <a:rPr lang="es-ES" dirty="0"/>
              <a:t>Tercer nivel</a:t>
            </a:r>
          </a:p>
        </p:txBody>
      </p:sp>
      <p:sp>
        <p:nvSpPr>
          <p:cNvPr id="4" name="3 Marcador de fecha"/>
          <p:cNvSpPr>
            <a:spLocks noGrp="1"/>
          </p:cNvSpPr>
          <p:nvPr>
            <p:ph type="dt" sz="half" idx="10"/>
          </p:nvPr>
        </p:nvSpPr>
        <p:spPr/>
        <p:txBody>
          <a:bodyPr/>
          <a:lstStyle/>
          <a:p>
            <a:endParaRPr lang="en-U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A320ABA1-7EF4-43C9-9495-8D1BBA3206F0}" type="slidenum">
              <a:rPr lang="en-US" smtClean="0">
                <a:solidFill>
                  <a:prstClr val="black">
                    <a:tint val="75000"/>
                  </a:prstClr>
                </a:solidFill>
              </a:rPr>
              <a:pPr/>
              <a:t>‹Nº›</a:t>
            </a:fld>
            <a:endParaRPr lang="en-US" dirty="0">
              <a:solidFill>
                <a:prstClr val="black">
                  <a:tint val="75000"/>
                </a:prstClr>
              </a:solidFill>
            </a:endParaRPr>
          </a:p>
        </p:txBody>
      </p:sp>
      <p:pic>
        <p:nvPicPr>
          <p:cNvPr id="9" name="Imagen 8">
            <a:extLst>
              <a:ext uri="{FF2B5EF4-FFF2-40B4-BE49-F238E27FC236}">
                <a16:creationId xmlns="" xmlns:a16="http://schemas.microsoft.com/office/drawing/2014/main" id="{CE1DAAAC-1637-467C-AB91-2A3D653C48D8}"/>
              </a:ext>
            </a:extLst>
          </p:cNvPr>
          <p:cNvPicPr>
            <a:picLocks noChangeAspect="1"/>
          </p:cNvPicPr>
          <p:nvPr userDrawn="1"/>
        </p:nvPicPr>
        <p:blipFill>
          <a:blip r:embed="rId2"/>
          <a:stretch>
            <a:fillRect/>
          </a:stretch>
        </p:blipFill>
        <p:spPr>
          <a:xfrm>
            <a:off x="389649" y="1042417"/>
            <a:ext cx="11412701" cy="18290"/>
          </a:xfrm>
          <a:prstGeom prst="rect">
            <a:avLst/>
          </a:prstGeom>
        </p:spPr>
      </p:pic>
      <p:pic>
        <p:nvPicPr>
          <p:cNvPr id="8" name="Imagen 7">
            <a:extLst>
              <a:ext uri="{FF2B5EF4-FFF2-40B4-BE49-F238E27FC236}">
                <a16:creationId xmlns="" xmlns:a16="http://schemas.microsoft.com/office/drawing/2014/main" id="{DD0F5341-15D1-494E-B93F-83612368B99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00880" y="468055"/>
            <a:ext cx="2164674" cy="370145"/>
          </a:xfrm>
          <a:prstGeom prst="rect">
            <a:avLst/>
          </a:prstGeom>
        </p:spPr>
      </p:pic>
    </p:spTree>
    <p:extLst>
      <p:ext uri="{BB962C8B-B14F-4D97-AF65-F5344CB8AC3E}">
        <p14:creationId xmlns:p14="http://schemas.microsoft.com/office/powerpoint/2010/main" val="3577847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3" name="2 Marcador de contenido"/>
          <p:cNvSpPr>
            <a:spLocks noGrp="1"/>
          </p:cNvSpPr>
          <p:nvPr>
            <p:ph idx="1" hasCustomPrompt="1"/>
          </p:nvPr>
        </p:nvSpPr>
        <p:spPr/>
        <p:txBody>
          <a:bodyPr>
            <a:normAutofit/>
          </a:bodyPr>
          <a:lstStyle>
            <a:lvl1pPr marL="342900" indent="-342900">
              <a:buClr>
                <a:srgbClr val="800000"/>
              </a:buClr>
              <a:buFont typeface="Arial" panose="020B0604020202020204" pitchFamily="34" charset="0"/>
              <a:buChar char="•"/>
              <a:defRPr sz="1500">
                <a:latin typeface="+mn-lt"/>
              </a:defRPr>
            </a:lvl1pPr>
            <a:lvl2pPr marL="742950" indent="-285750">
              <a:buClr>
                <a:srgbClr val="800000"/>
              </a:buClr>
              <a:buFont typeface="Arial" panose="020B0604020202020204" pitchFamily="34" charset="0"/>
              <a:buChar char="•"/>
              <a:defRPr sz="1300">
                <a:latin typeface="+mn-lt"/>
              </a:defRPr>
            </a:lvl2pPr>
            <a:lvl3pPr marL="1143000" indent="-228600">
              <a:buClr>
                <a:srgbClr val="800000"/>
              </a:buClr>
              <a:buFont typeface="Arial" panose="020B0604020202020204" pitchFamily="34" charset="0"/>
              <a:buChar char="•"/>
              <a:defRPr sz="1100">
                <a:latin typeface="+mn-lt"/>
              </a:defRPr>
            </a:lvl3pPr>
            <a:lvl4pPr>
              <a:defRPr sz="1500">
                <a:latin typeface="+mn-lt"/>
              </a:defRPr>
            </a:lvl4pPr>
            <a:lvl5pPr>
              <a:defRPr sz="1500">
                <a:latin typeface="+mn-lt"/>
              </a:defRPr>
            </a:lvl5pPr>
          </a:lstStyle>
          <a:p>
            <a:pPr lvl="0"/>
            <a:r>
              <a:rPr lang="es-ES" dirty="0"/>
              <a:t>Haga clic para modificar el estilo de texto del patrón</a:t>
            </a:r>
          </a:p>
          <a:p>
            <a:pPr lvl="1"/>
            <a:r>
              <a:rPr lang="es-ES" dirty="0"/>
              <a:t>Segundo nivel</a:t>
            </a:r>
          </a:p>
          <a:p>
            <a:pPr lvl="2"/>
            <a:r>
              <a:rPr lang="es-ES" dirty="0"/>
              <a:t>Tercer nivel</a:t>
            </a:r>
          </a:p>
        </p:txBody>
      </p:sp>
      <p:sp>
        <p:nvSpPr>
          <p:cNvPr id="4" name="3 Marcador de fecha"/>
          <p:cNvSpPr>
            <a:spLocks noGrp="1"/>
          </p:cNvSpPr>
          <p:nvPr>
            <p:ph type="dt" sz="half" idx="10"/>
          </p:nvPr>
        </p:nvSpPr>
        <p:spPr/>
        <p:txBody>
          <a:bodyPr/>
          <a:lstStyle/>
          <a:p>
            <a:endParaRPr lang="en-U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A320ABA1-7EF4-43C9-9495-8D1BBA3206F0}" type="slidenum">
              <a:rPr lang="en-US" smtClean="0">
                <a:solidFill>
                  <a:prstClr val="black">
                    <a:tint val="75000"/>
                  </a:prstClr>
                </a:solidFill>
              </a:rPr>
              <a:pPr/>
              <a:t>‹Nº›</a:t>
            </a:fld>
            <a:endParaRPr lang="en-US" dirty="0">
              <a:solidFill>
                <a:prstClr val="black">
                  <a:tint val="75000"/>
                </a:prstClr>
              </a:solidFill>
            </a:endParaRPr>
          </a:p>
        </p:txBody>
      </p:sp>
      <p:pic>
        <p:nvPicPr>
          <p:cNvPr id="9" name="Imagen 8">
            <a:extLst>
              <a:ext uri="{FF2B5EF4-FFF2-40B4-BE49-F238E27FC236}">
                <a16:creationId xmlns="" xmlns:a16="http://schemas.microsoft.com/office/drawing/2014/main" id="{CE1DAAAC-1637-467C-AB91-2A3D653C48D8}"/>
              </a:ext>
            </a:extLst>
          </p:cNvPr>
          <p:cNvPicPr>
            <a:picLocks noChangeAspect="1"/>
          </p:cNvPicPr>
          <p:nvPr userDrawn="1"/>
        </p:nvPicPr>
        <p:blipFill>
          <a:blip r:embed="rId2"/>
          <a:stretch>
            <a:fillRect/>
          </a:stretch>
        </p:blipFill>
        <p:spPr>
          <a:xfrm>
            <a:off x="389649" y="1042417"/>
            <a:ext cx="11412701" cy="18290"/>
          </a:xfrm>
          <a:prstGeom prst="rect">
            <a:avLst/>
          </a:prstGeom>
        </p:spPr>
      </p:pic>
      <p:pic>
        <p:nvPicPr>
          <p:cNvPr id="10" name="Imagen 9">
            <a:extLst>
              <a:ext uri="{FF2B5EF4-FFF2-40B4-BE49-F238E27FC236}">
                <a16:creationId xmlns="" xmlns:a16="http://schemas.microsoft.com/office/drawing/2014/main" id="{A1F39FF2-CAFF-4B6E-89F2-0D92696AD7A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00880" y="468055"/>
            <a:ext cx="2164674" cy="370145"/>
          </a:xfrm>
          <a:prstGeom prst="rect">
            <a:avLst/>
          </a:prstGeom>
        </p:spPr>
      </p:pic>
    </p:spTree>
    <p:extLst>
      <p:ext uri="{BB962C8B-B14F-4D97-AF65-F5344CB8AC3E}">
        <p14:creationId xmlns:p14="http://schemas.microsoft.com/office/powerpoint/2010/main" val="3717702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ítulo y objetos">
    <p:spTree>
      <p:nvGrpSpPr>
        <p:cNvPr id="1" name=""/>
        <p:cNvGrpSpPr/>
        <p:nvPr/>
      </p:nvGrpSpPr>
      <p:grpSpPr>
        <a:xfrm>
          <a:off x="0" y="0"/>
          <a:ext cx="0" cy="0"/>
          <a:chOff x="0" y="0"/>
          <a:chExt cx="0" cy="0"/>
        </a:xfrm>
      </p:grpSpPr>
      <p:sp>
        <p:nvSpPr>
          <p:cNvPr id="3" name="2 Marcador de contenido"/>
          <p:cNvSpPr>
            <a:spLocks noGrp="1"/>
          </p:cNvSpPr>
          <p:nvPr>
            <p:ph idx="1" hasCustomPrompt="1"/>
          </p:nvPr>
        </p:nvSpPr>
        <p:spPr/>
        <p:txBody>
          <a:bodyPr>
            <a:normAutofit/>
          </a:bodyPr>
          <a:lstStyle>
            <a:lvl1pPr marL="342900" indent="-342900">
              <a:buClr>
                <a:srgbClr val="800000"/>
              </a:buClr>
              <a:buFont typeface="Arial" panose="020B0604020202020204" pitchFamily="34" charset="0"/>
              <a:buChar char="•"/>
              <a:defRPr sz="1500">
                <a:latin typeface="+mn-lt"/>
              </a:defRPr>
            </a:lvl1pPr>
            <a:lvl2pPr marL="742950" indent="-285750">
              <a:buClr>
                <a:srgbClr val="800000"/>
              </a:buClr>
              <a:buFont typeface="Arial" panose="020B0604020202020204" pitchFamily="34" charset="0"/>
              <a:buChar char="•"/>
              <a:defRPr sz="1300">
                <a:latin typeface="+mn-lt"/>
              </a:defRPr>
            </a:lvl2pPr>
            <a:lvl3pPr marL="1143000" indent="-228600">
              <a:buClr>
                <a:srgbClr val="800000"/>
              </a:buClr>
              <a:buFont typeface="Arial" panose="020B0604020202020204" pitchFamily="34" charset="0"/>
              <a:buChar char="•"/>
              <a:defRPr sz="1100">
                <a:latin typeface="+mn-lt"/>
              </a:defRPr>
            </a:lvl3pPr>
            <a:lvl4pPr>
              <a:defRPr sz="1500">
                <a:latin typeface="+mn-lt"/>
              </a:defRPr>
            </a:lvl4pPr>
            <a:lvl5pPr>
              <a:defRPr sz="1500">
                <a:latin typeface="+mn-lt"/>
              </a:defRPr>
            </a:lvl5pPr>
          </a:lstStyle>
          <a:p>
            <a:pPr lvl="0"/>
            <a:r>
              <a:rPr lang="es-ES" dirty="0"/>
              <a:t>Haga clic para modificar el estilo de texto del patrón</a:t>
            </a:r>
          </a:p>
          <a:p>
            <a:pPr lvl="1"/>
            <a:r>
              <a:rPr lang="es-ES" dirty="0"/>
              <a:t>Segundo nivel</a:t>
            </a:r>
          </a:p>
          <a:p>
            <a:pPr lvl="2"/>
            <a:r>
              <a:rPr lang="es-ES" dirty="0"/>
              <a:t>Tercer nivel</a:t>
            </a:r>
          </a:p>
        </p:txBody>
      </p:sp>
      <p:sp>
        <p:nvSpPr>
          <p:cNvPr id="4" name="3 Marcador de fecha"/>
          <p:cNvSpPr>
            <a:spLocks noGrp="1"/>
          </p:cNvSpPr>
          <p:nvPr>
            <p:ph type="dt" sz="half" idx="10"/>
          </p:nvPr>
        </p:nvSpPr>
        <p:spPr/>
        <p:txBody>
          <a:bodyPr/>
          <a:lstStyle/>
          <a:p>
            <a:endParaRPr lang="en-U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A320ABA1-7EF4-43C9-9495-8D1BBA3206F0}" type="slidenum">
              <a:rPr lang="en-US" smtClean="0">
                <a:solidFill>
                  <a:prstClr val="black">
                    <a:tint val="75000"/>
                  </a:prstClr>
                </a:solidFill>
              </a:rPr>
              <a:pPr/>
              <a:t>‹Nº›</a:t>
            </a:fld>
            <a:endParaRPr lang="en-US" dirty="0">
              <a:solidFill>
                <a:prstClr val="black">
                  <a:tint val="75000"/>
                </a:prstClr>
              </a:solidFill>
            </a:endParaRPr>
          </a:p>
        </p:txBody>
      </p:sp>
      <p:pic>
        <p:nvPicPr>
          <p:cNvPr id="9" name="Imagen 8">
            <a:extLst>
              <a:ext uri="{FF2B5EF4-FFF2-40B4-BE49-F238E27FC236}">
                <a16:creationId xmlns="" xmlns:a16="http://schemas.microsoft.com/office/drawing/2014/main" id="{CE1DAAAC-1637-467C-AB91-2A3D653C48D8}"/>
              </a:ext>
            </a:extLst>
          </p:cNvPr>
          <p:cNvPicPr>
            <a:picLocks noChangeAspect="1"/>
          </p:cNvPicPr>
          <p:nvPr userDrawn="1"/>
        </p:nvPicPr>
        <p:blipFill>
          <a:blip r:embed="rId2"/>
          <a:stretch>
            <a:fillRect/>
          </a:stretch>
        </p:blipFill>
        <p:spPr>
          <a:xfrm>
            <a:off x="389649" y="1042417"/>
            <a:ext cx="11412701" cy="18290"/>
          </a:xfrm>
          <a:prstGeom prst="rect">
            <a:avLst/>
          </a:prstGeom>
        </p:spPr>
      </p:pic>
      <p:pic>
        <p:nvPicPr>
          <p:cNvPr id="10" name="Imagen 9">
            <a:extLst>
              <a:ext uri="{FF2B5EF4-FFF2-40B4-BE49-F238E27FC236}">
                <a16:creationId xmlns="" xmlns:a16="http://schemas.microsoft.com/office/drawing/2014/main" id="{DC072DD0-E08C-4E3D-AC16-BE2CF4C5AA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00880" y="468055"/>
            <a:ext cx="2164674" cy="370145"/>
          </a:xfrm>
          <a:prstGeom prst="rect">
            <a:avLst/>
          </a:prstGeom>
        </p:spPr>
      </p:pic>
    </p:spTree>
    <p:extLst>
      <p:ext uri="{BB962C8B-B14F-4D97-AF65-F5344CB8AC3E}">
        <p14:creationId xmlns:p14="http://schemas.microsoft.com/office/powerpoint/2010/main" val="846179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ítulo y objetos">
    <p:spTree>
      <p:nvGrpSpPr>
        <p:cNvPr id="1" name=""/>
        <p:cNvGrpSpPr/>
        <p:nvPr/>
      </p:nvGrpSpPr>
      <p:grpSpPr>
        <a:xfrm>
          <a:off x="0" y="0"/>
          <a:ext cx="0" cy="0"/>
          <a:chOff x="0" y="0"/>
          <a:chExt cx="0" cy="0"/>
        </a:xfrm>
      </p:grpSpPr>
      <p:sp>
        <p:nvSpPr>
          <p:cNvPr id="3" name="2 Marcador de contenido"/>
          <p:cNvSpPr>
            <a:spLocks noGrp="1"/>
          </p:cNvSpPr>
          <p:nvPr>
            <p:ph idx="1" hasCustomPrompt="1"/>
          </p:nvPr>
        </p:nvSpPr>
        <p:spPr/>
        <p:txBody>
          <a:bodyPr>
            <a:normAutofit/>
          </a:bodyPr>
          <a:lstStyle>
            <a:lvl1pPr marL="342900" indent="-342900">
              <a:buClr>
                <a:srgbClr val="800000"/>
              </a:buClr>
              <a:buFont typeface="Arial" panose="020B0604020202020204" pitchFamily="34" charset="0"/>
              <a:buChar char="•"/>
              <a:defRPr sz="1500">
                <a:latin typeface="+mn-lt"/>
              </a:defRPr>
            </a:lvl1pPr>
            <a:lvl2pPr marL="742950" indent="-285750">
              <a:buClr>
                <a:srgbClr val="800000"/>
              </a:buClr>
              <a:buFont typeface="Arial" panose="020B0604020202020204" pitchFamily="34" charset="0"/>
              <a:buChar char="•"/>
              <a:defRPr sz="1300">
                <a:latin typeface="+mn-lt"/>
              </a:defRPr>
            </a:lvl2pPr>
            <a:lvl3pPr marL="1143000" indent="-228600">
              <a:buClr>
                <a:srgbClr val="800000"/>
              </a:buClr>
              <a:buFont typeface="Arial" panose="020B0604020202020204" pitchFamily="34" charset="0"/>
              <a:buChar char="•"/>
              <a:defRPr sz="1100">
                <a:latin typeface="+mn-lt"/>
              </a:defRPr>
            </a:lvl3pPr>
            <a:lvl4pPr>
              <a:defRPr sz="1500">
                <a:latin typeface="+mn-lt"/>
              </a:defRPr>
            </a:lvl4pPr>
            <a:lvl5pPr>
              <a:defRPr sz="1500">
                <a:latin typeface="+mn-lt"/>
              </a:defRPr>
            </a:lvl5pPr>
          </a:lstStyle>
          <a:p>
            <a:pPr lvl="0"/>
            <a:r>
              <a:rPr lang="es-ES" dirty="0"/>
              <a:t>Haga clic para modificar el estilo de texto del patrón</a:t>
            </a:r>
          </a:p>
          <a:p>
            <a:pPr lvl="1"/>
            <a:r>
              <a:rPr lang="es-ES" dirty="0"/>
              <a:t>Segundo nivel</a:t>
            </a:r>
          </a:p>
          <a:p>
            <a:pPr lvl="2"/>
            <a:r>
              <a:rPr lang="es-ES" dirty="0"/>
              <a:t>Tercer nivel</a:t>
            </a:r>
          </a:p>
        </p:txBody>
      </p:sp>
      <p:sp>
        <p:nvSpPr>
          <p:cNvPr id="4" name="3 Marcador de fecha"/>
          <p:cNvSpPr>
            <a:spLocks noGrp="1"/>
          </p:cNvSpPr>
          <p:nvPr>
            <p:ph type="dt" sz="half" idx="10"/>
          </p:nvPr>
        </p:nvSpPr>
        <p:spPr/>
        <p:txBody>
          <a:bodyPr/>
          <a:lstStyle/>
          <a:p>
            <a:endParaRPr lang="en-U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A320ABA1-7EF4-43C9-9495-8D1BBA3206F0}" type="slidenum">
              <a:rPr lang="en-US" smtClean="0">
                <a:solidFill>
                  <a:prstClr val="black">
                    <a:tint val="75000"/>
                  </a:prstClr>
                </a:solidFill>
              </a:rPr>
              <a:pPr/>
              <a:t>‹Nº›</a:t>
            </a:fld>
            <a:endParaRPr lang="en-US" dirty="0">
              <a:solidFill>
                <a:prstClr val="black">
                  <a:tint val="75000"/>
                </a:prstClr>
              </a:solidFill>
            </a:endParaRPr>
          </a:p>
        </p:txBody>
      </p:sp>
      <p:pic>
        <p:nvPicPr>
          <p:cNvPr id="9" name="Imagen 8">
            <a:extLst>
              <a:ext uri="{FF2B5EF4-FFF2-40B4-BE49-F238E27FC236}">
                <a16:creationId xmlns="" xmlns:a16="http://schemas.microsoft.com/office/drawing/2014/main" id="{CE1DAAAC-1637-467C-AB91-2A3D653C48D8}"/>
              </a:ext>
            </a:extLst>
          </p:cNvPr>
          <p:cNvPicPr>
            <a:picLocks noChangeAspect="1"/>
          </p:cNvPicPr>
          <p:nvPr userDrawn="1"/>
        </p:nvPicPr>
        <p:blipFill>
          <a:blip r:embed="rId2"/>
          <a:stretch>
            <a:fillRect/>
          </a:stretch>
        </p:blipFill>
        <p:spPr>
          <a:xfrm>
            <a:off x="389649" y="1042417"/>
            <a:ext cx="11412701" cy="18290"/>
          </a:xfrm>
          <a:prstGeom prst="rect">
            <a:avLst/>
          </a:prstGeom>
        </p:spPr>
      </p:pic>
      <p:pic>
        <p:nvPicPr>
          <p:cNvPr id="10" name="Imagen 9">
            <a:extLst>
              <a:ext uri="{FF2B5EF4-FFF2-40B4-BE49-F238E27FC236}">
                <a16:creationId xmlns="" xmlns:a16="http://schemas.microsoft.com/office/drawing/2014/main" id="{0326C90C-A1B3-4773-947B-805539DDCCD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00880" y="468055"/>
            <a:ext cx="2164674" cy="370145"/>
          </a:xfrm>
          <a:prstGeom prst="rect">
            <a:avLst/>
          </a:prstGeom>
        </p:spPr>
      </p:pic>
    </p:spTree>
    <p:extLst>
      <p:ext uri="{BB962C8B-B14F-4D97-AF65-F5344CB8AC3E}">
        <p14:creationId xmlns:p14="http://schemas.microsoft.com/office/powerpoint/2010/main" val="88452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ítulo y objetos">
    <p:spTree>
      <p:nvGrpSpPr>
        <p:cNvPr id="1" name=""/>
        <p:cNvGrpSpPr/>
        <p:nvPr/>
      </p:nvGrpSpPr>
      <p:grpSpPr>
        <a:xfrm>
          <a:off x="0" y="0"/>
          <a:ext cx="0" cy="0"/>
          <a:chOff x="0" y="0"/>
          <a:chExt cx="0" cy="0"/>
        </a:xfrm>
      </p:grpSpPr>
      <p:sp>
        <p:nvSpPr>
          <p:cNvPr id="3" name="2 Marcador de contenido"/>
          <p:cNvSpPr>
            <a:spLocks noGrp="1"/>
          </p:cNvSpPr>
          <p:nvPr>
            <p:ph idx="1" hasCustomPrompt="1"/>
          </p:nvPr>
        </p:nvSpPr>
        <p:spPr/>
        <p:txBody>
          <a:bodyPr>
            <a:normAutofit/>
          </a:bodyPr>
          <a:lstStyle>
            <a:lvl1pPr marL="342900" indent="-342900">
              <a:buClr>
                <a:srgbClr val="800000"/>
              </a:buClr>
              <a:buFont typeface="Arial" panose="020B0604020202020204" pitchFamily="34" charset="0"/>
              <a:buChar char="•"/>
              <a:defRPr sz="1500">
                <a:latin typeface="+mn-lt"/>
              </a:defRPr>
            </a:lvl1pPr>
            <a:lvl2pPr marL="742950" indent="-285750">
              <a:buClr>
                <a:srgbClr val="800000"/>
              </a:buClr>
              <a:buFont typeface="Arial" panose="020B0604020202020204" pitchFamily="34" charset="0"/>
              <a:buChar char="•"/>
              <a:defRPr sz="1300">
                <a:latin typeface="+mn-lt"/>
              </a:defRPr>
            </a:lvl2pPr>
            <a:lvl3pPr marL="1143000" indent="-228600">
              <a:buClr>
                <a:srgbClr val="800000"/>
              </a:buClr>
              <a:buFont typeface="Arial" panose="020B0604020202020204" pitchFamily="34" charset="0"/>
              <a:buChar char="•"/>
              <a:defRPr sz="1100">
                <a:latin typeface="+mn-lt"/>
              </a:defRPr>
            </a:lvl3pPr>
            <a:lvl4pPr>
              <a:defRPr sz="1500">
                <a:latin typeface="+mn-lt"/>
              </a:defRPr>
            </a:lvl4pPr>
            <a:lvl5pPr>
              <a:defRPr sz="1500">
                <a:latin typeface="+mn-lt"/>
              </a:defRPr>
            </a:lvl5pPr>
          </a:lstStyle>
          <a:p>
            <a:pPr lvl="0"/>
            <a:r>
              <a:rPr lang="es-ES" dirty="0"/>
              <a:t>Haga clic para modificar el estilo de texto del patrón</a:t>
            </a:r>
          </a:p>
          <a:p>
            <a:pPr lvl="1"/>
            <a:r>
              <a:rPr lang="es-ES" dirty="0"/>
              <a:t>Segundo nivel</a:t>
            </a:r>
          </a:p>
          <a:p>
            <a:pPr lvl="2"/>
            <a:r>
              <a:rPr lang="es-ES" dirty="0"/>
              <a:t>Tercer nivel</a:t>
            </a:r>
          </a:p>
        </p:txBody>
      </p:sp>
      <p:sp>
        <p:nvSpPr>
          <p:cNvPr id="4" name="3 Marcador de fecha"/>
          <p:cNvSpPr>
            <a:spLocks noGrp="1"/>
          </p:cNvSpPr>
          <p:nvPr>
            <p:ph type="dt" sz="half" idx="10"/>
          </p:nvPr>
        </p:nvSpPr>
        <p:spPr/>
        <p:txBody>
          <a:bodyPr/>
          <a:lstStyle/>
          <a:p>
            <a:endParaRPr lang="en-U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A320ABA1-7EF4-43C9-9495-8D1BBA3206F0}" type="slidenum">
              <a:rPr lang="en-US" smtClean="0">
                <a:solidFill>
                  <a:prstClr val="black">
                    <a:tint val="75000"/>
                  </a:prstClr>
                </a:solidFill>
              </a:rPr>
              <a:pPr/>
              <a:t>‹Nº›</a:t>
            </a:fld>
            <a:endParaRPr lang="en-US" dirty="0">
              <a:solidFill>
                <a:prstClr val="black">
                  <a:tint val="75000"/>
                </a:prstClr>
              </a:solidFill>
            </a:endParaRPr>
          </a:p>
        </p:txBody>
      </p:sp>
      <p:pic>
        <p:nvPicPr>
          <p:cNvPr id="9" name="Imagen 8">
            <a:extLst>
              <a:ext uri="{FF2B5EF4-FFF2-40B4-BE49-F238E27FC236}">
                <a16:creationId xmlns="" xmlns:a16="http://schemas.microsoft.com/office/drawing/2014/main" id="{CE1DAAAC-1637-467C-AB91-2A3D653C48D8}"/>
              </a:ext>
            </a:extLst>
          </p:cNvPr>
          <p:cNvPicPr>
            <a:picLocks noChangeAspect="1"/>
          </p:cNvPicPr>
          <p:nvPr userDrawn="1"/>
        </p:nvPicPr>
        <p:blipFill>
          <a:blip r:embed="rId2"/>
          <a:stretch>
            <a:fillRect/>
          </a:stretch>
        </p:blipFill>
        <p:spPr>
          <a:xfrm>
            <a:off x="389649" y="1042417"/>
            <a:ext cx="11412701" cy="18290"/>
          </a:xfrm>
          <a:prstGeom prst="rect">
            <a:avLst/>
          </a:prstGeom>
        </p:spPr>
      </p:pic>
      <p:pic>
        <p:nvPicPr>
          <p:cNvPr id="10" name="Imagen 9">
            <a:extLst>
              <a:ext uri="{FF2B5EF4-FFF2-40B4-BE49-F238E27FC236}">
                <a16:creationId xmlns="" xmlns:a16="http://schemas.microsoft.com/office/drawing/2014/main" id="{CE0C020A-D84B-407C-BBAE-FC55D544658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00880" y="468055"/>
            <a:ext cx="2164674" cy="370145"/>
          </a:xfrm>
          <a:prstGeom prst="rect">
            <a:avLst/>
          </a:prstGeom>
        </p:spPr>
      </p:pic>
    </p:spTree>
    <p:extLst>
      <p:ext uri="{BB962C8B-B14F-4D97-AF65-F5344CB8AC3E}">
        <p14:creationId xmlns:p14="http://schemas.microsoft.com/office/powerpoint/2010/main" val="3314361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ítulo y objetos">
    <p:spTree>
      <p:nvGrpSpPr>
        <p:cNvPr id="1" name=""/>
        <p:cNvGrpSpPr/>
        <p:nvPr/>
      </p:nvGrpSpPr>
      <p:grpSpPr>
        <a:xfrm>
          <a:off x="0" y="0"/>
          <a:ext cx="0" cy="0"/>
          <a:chOff x="0" y="0"/>
          <a:chExt cx="0" cy="0"/>
        </a:xfrm>
      </p:grpSpPr>
      <p:sp>
        <p:nvSpPr>
          <p:cNvPr id="3" name="2 Marcador de contenido"/>
          <p:cNvSpPr>
            <a:spLocks noGrp="1"/>
          </p:cNvSpPr>
          <p:nvPr>
            <p:ph idx="1" hasCustomPrompt="1"/>
          </p:nvPr>
        </p:nvSpPr>
        <p:spPr/>
        <p:txBody>
          <a:bodyPr>
            <a:normAutofit/>
          </a:bodyPr>
          <a:lstStyle>
            <a:lvl1pPr marL="342900" indent="-342900">
              <a:buClr>
                <a:srgbClr val="800000"/>
              </a:buClr>
              <a:buFont typeface="Arial" panose="020B0604020202020204" pitchFamily="34" charset="0"/>
              <a:buChar char="•"/>
              <a:defRPr sz="1500">
                <a:latin typeface="+mn-lt"/>
              </a:defRPr>
            </a:lvl1pPr>
            <a:lvl2pPr marL="742950" indent="-285750">
              <a:buClr>
                <a:srgbClr val="800000"/>
              </a:buClr>
              <a:buFont typeface="Arial" panose="020B0604020202020204" pitchFamily="34" charset="0"/>
              <a:buChar char="•"/>
              <a:defRPr sz="1300">
                <a:latin typeface="+mn-lt"/>
              </a:defRPr>
            </a:lvl2pPr>
            <a:lvl3pPr marL="1143000" indent="-228600">
              <a:buClr>
                <a:srgbClr val="800000"/>
              </a:buClr>
              <a:buFont typeface="Arial" panose="020B0604020202020204" pitchFamily="34" charset="0"/>
              <a:buChar char="•"/>
              <a:defRPr sz="1100">
                <a:latin typeface="+mn-lt"/>
              </a:defRPr>
            </a:lvl3pPr>
            <a:lvl4pPr>
              <a:defRPr sz="1500">
                <a:latin typeface="+mn-lt"/>
              </a:defRPr>
            </a:lvl4pPr>
            <a:lvl5pPr>
              <a:defRPr sz="1500">
                <a:latin typeface="+mn-lt"/>
              </a:defRPr>
            </a:lvl5pPr>
          </a:lstStyle>
          <a:p>
            <a:pPr lvl="0"/>
            <a:r>
              <a:rPr lang="es-ES" dirty="0"/>
              <a:t>Haga clic para modificar el estilo de texto del patrón</a:t>
            </a:r>
          </a:p>
          <a:p>
            <a:pPr lvl="1"/>
            <a:r>
              <a:rPr lang="es-ES" dirty="0"/>
              <a:t>Segundo nivel</a:t>
            </a:r>
          </a:p>
          <a:p>
            <a:pPr lvl="2"/>
            <a:r>
              <a:rPr lang="es-ES" dirty="0"/>
              <a:t>Tercer nivel</a:t>
            </a:r>
          </a:p>
        </p:txBody>
      </p:sp>
      <p:sp>
        <p:nvSpPr>
          <p:cNvPr id="4" name="3 Marcador de fecha"/>
          <p:cNvSpPr>
            <a:spLocks noGrp="1"/>
          </p:cNvSpPr>
          <p:nvPr>
            <p:ph type="dt" sz="half" idx="10"/>
          </p:nvPr>
        </p:nvSpPr>
        <p:spPr/>
        <p:txBody>
          <a:bodyPr/>
          <a:lstStyle/>
          <a:p>
            <a:endParaRPr lang="en-U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A320ABA1-7EF4-43C9-9495-8D1BBA3206F0}" type="slidenum">
              <a:rPr lang="en-US" smtClean="0">
                <a:solidFill>
                  <a:prstClr val="black">
                    <a:tint val="75000"/>
                  </a:prstClr>
                </a:solidFill>
              </a:rPr>
              <a:pPr/>
              <a:t>‹Nº›</a:t>
            </a:fld>
            <a:endParaRPr lang="en-US" dirty="0">
              <a:solidFill>
                <a:prstClr val="black">
                  <a:tint val="75000"/>
                </a:prstClr>
              </a:solidFill>
            </a:endParaRPr>
          </a:p>
        </p:txBody>
      </p:sp>
      <p:pic>
        <p:nvPicPr>
          <p:cNvPr id="9" name="Imagen 8">
            <a:extLst>
              <a:ext uri="{FF2B5EF4-FFF2-40B4-BE49-F238E27FC236}">
                <a16:creationId xmlns="" xmlns:a16="http://schemas.microsoft.com/office/drawing/2014/main" id="{CE1DAAAC-1637-467C-AB91-2A3D653C48D8}"/>
              </a:ext>
            </a:extLst>
          </p:cNvPr>
          <p:cNvPicPr>
            <a:picLocks noChangeAspect="1"/>
          </p:cNvPicPr>
          <p:nvPr userDrawn="1"/>
        </p:nvPicPr>
        <p:blipFill>
          <a:blip r:embed="rId2"/>
          <a:stretch>
            <a:fillRect/>
          </a:stretch>
        </p:blipFill>
        <p:spPr>
          <a:xfrm>
            <a:off x="389649" y="1042417"/>
            <a:ext cx="11412701" cy="18290"/>
          </a:xfrm>
          <a:prstGeom prst="rect">
            <a:avLst/>
          </a:prstGeom>
        </p:spPr>
      </p:pic>
      <p:pic>
        <p:nvPicPr>
          <p:cNvPr id="10" name="Imagen 9">
            <a:extLst>
              <a:ext uri="{FF2B5EF4-FFF2-40B4-BE49-F238E27FC236}">
                <a16:creationId xmlns="" xmlns:a16="http://schemas.microsoft.com/office/drawing/2014/main" id="{A28A308F-5618-4485-8A42-3C24A067BFC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00880" y="468055"/>
            <a:ext cx="2164674" cy="370145"/>
          </a:xfrm>
          <a:prstGeom prst="rect">
            <a:avLst/>
          </a:prstGeom>
        </p:spPr>
      </p:pic>
    </p:spTree>
    <p:extLst>
      <p:ext uri="{BB962C8B-B14F-4D97-AF65-F5344CB8AC3E}">
        <p14:creationId xmlns:p14="http://schemas.microsoft.com/office/powerpoint/2010/main" val="2765681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ítulo y objetos">
    <p:spTree>
      <p:nvGrpSpPr>
        <p:cNvPr id="1" name=""/>
        <p:cNvGrpSpPr/>
        <p:nvPr/>
      </p:nvGrpSpPr>
      <p:grpSpPr>
        <a:xfrm>
          <a:off x="0" y="0"/>
          <a:ext cx="0" cy="0"/>
          <a:chOff x="0" y="0"/>
          <a:chExt cx="0" cy="0"/>
        </a:xfrm>
      </p:grpSpPr>
      <p:sp>
        <p:nvSpPr>
          <p:cNvPr id="3" name="2 Marcador de contenido"/>
          <p:cNvSpPr>
            <a:spLocks noGrp="1"/>
          </p:cNvSpPr>
          <p:nvPr>
            <p:ph idx="1" hasCustomPrompt="1"/>
          </p:nvPr>
        </p:nvSpPr>
        <p:spPr/>
        <p:txBody>
          <a:bodyPr>
            <a:normAutofit/>
          </a:bodyPr>
          <a:lstStyle>
            <a:lvl1pPr marL="342900" indent="-342900">
              <a:buClr>
                <a:srgbClr val="800000"/>
              </a:buClr>
              <a:buFont typeface="Arial" panose="020B0604020202020204" pitchFamily="34" charset="0"/>
              <a:buChar char="•"/>
              <a:defRPr sz="1500">
                <a:latin typeface="+mn-lt"/>
              </a:defRPr>
            </a:lvl1pPr>
            <a:lvl2pPr marL="742950" indent="-285750">
              <a:buClr>
                <a:srgbClr val="800000"/>
              </a:buClr>
              <a:buFont typeface="Arial" panose="020B0604020202020204" pitchFamily="34" charset="0"/>
              <a:buChar char="•"/>
              <a:defRPr sz="1300">
                <a:latin typeface="+mn-lt"/>
              </a:defRPr>
            </a:lvl2pPr>
            <a:lvl3pPr marL="1143000" indent="-228600">
              <a:buClr>
                <a:srgbClr val="800000"/>
              </a:buClr>
              <a:buFont typeface="Arial" panose="020B0604020202020204" pitchFamily="34" charset="0"/>
              <a:buChar char="•"/>
              <a:defRPr sz="1100">
                <a:latin typeface="+mn-lt"/>
              </a:defRPr>
            </a:lvl3pPr>
            <a:lvl4pPr>
              <a:defRPr sz="1500">
                <a:latin typeface="+mn-lt"/>
              </a:defRPr>
            </a:lvl4pPr>
            <a:lvl5pPr>
              <a:defRPr sz="1500">
                <a:latin typeface="+mn-lt"/>
              </a:defRPr>
            </a:lvl5pPr>
          </a:lstStyle>
          <a:p>
            <a:pPr lvl="0"/>
            <a:r>
              <a:rPr lang="es-ES" dirty="0"/>
              <a:t>Haga clic para modificar el estilo de texto del patrón</a:t>
            </a:r>
          </a:p>
          <a:p>
            <a:pPr lvl="1"/>
            <a:r>
              <a:rPr lang="es-ES" dirty="0"/>
              <a:t>Segundo nivel</a:t>
            </a:r>
          </a:p>
          <a:p>
            <a:pPr lvl="2"/>
            <a:r>
              <a:rPr lang="es-ES" dirty="0"/>
              <a:t>Tercer nivel</a:t>
            </a:r>
          </a:p>
        </p:txBody>
      </p:sp>
      <p:sp>
        <p:nvSpPr>
          <p:cNvPr id="4" name="3 Marcador de fecha"/>
          <p:cNvSpPr>
            <a:spLocks noGrp="1"/>
          </p:cNvSpPr>
          <p:nvPr>
            <p:ph type="dt" sz="half" idx="10"/>
          </p:nvPr>
        </p:nvSpPr>
        <p:spPr/>
        <p:txBody>
          <a:bodyPr/>
          <a:lstStyle/>
          <a:p>
            <a:endParaRPr lang="en-U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A320ABA1-7EF4-43C9-9495-8D1BBA3206F0}" type="slidenum">
              <a:rPr lang="en-US" smtClean="0">
                <a:solidFill>
                  <a:prstClr val="black">
                    <a:tint val="75000"/>
                  </a:prstClr>
                </a:solidFill>
              </a:rPr>
              <a:pPr/>
              <a:t>‹Nº›</a:t>
            </a:fld>
            <a:endParaRPr lang="en-US" dirty="0">
              <a:solidFill>
                <a:prstClr val="black">
                  <a:tint val="75000"/>
                </a:prstClr>
              </a:solidFill>
            </a:endParaRPr>
          </a:p>
        </p:txBody>
      </p:sp>
      <p:pic>
        <p:nvPicPr>
          <p:cNvPr id="9" name="Imagen 8">
            <a:extLst>
              <a:ext uri="{FF2B5EF4-FFF2-40B4-BE49-F238E27FC236}">
                <a16:creationId xmlns="" xmlns:a16="http://schemas.microsoft.com/office/drawing/2014/main" id="{CE1DAAAC-1637-467C-AB91-2A3D653C48D8}"/>
              </a:ext>
            </a:extLst>
          </p:cNvPr>
          <p:cNvPicPr>
            <a:picLocks noChangeAspect="1"/>
          </p:cNvPicPr>
          <p:nvPr userDrawn="1"/>
        </p:nvPicPr>
        <p:blipFill>
          <a:blip r:embed="rId2"/>
          <a:stretch>
            <a:fillRect/>
          </a:stretch>
        </p:blipFill>
        <p:spPr>
          <a:xfrm>
            <a:off x="389649" y="1042417"/>
            <a:ext cx="11412701" cy="18290"/>
          </a:xfrm>
          <a:prstGeom prst="rect">
            <a:avLst/>
          </a:prstGeom>
        </p:spPr>
      </p:pic>
      <p:pic>
        <p:nvPicPr>
          <p:cNvPr id="11" name="Imagen 10">
            <a:extLst>
              <a:ext uri="{FF2B5EF4-FFF2-40B4-BE49-F238E27FC236}">
                <a16:creationId xmlns="" xmlns:a16="http://schemas.microsoft.com/office/drawing/2014/main" id="{00607555-4962-45D0-AA8D-9214A690E7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00880" y="457200"/>
            <a:ext cx="2164674" cy="370145"/>
          </a:xfrm>
          <a:prstGeom prst="rect">
            <a:avLst/>
          </a:prstGeom>
        </p:spPr>
      </p:pic>
    </p:spTree>
    <p:extLst>
      <p:ext uri="{BB962C8B-B14F-4D97-AF65-F5344CB8AC3E}">
        <p14:creationId xmlns:p14="http://schemas.microsoft.com/office/powerpoint/2010/main" val="1121638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ítulo y objetos">
    <p:spTree>
      <p:nvGrpSpPr>
        <p:cNvPr id="1" name=""/>
        <p:cNvGrpSpPr/>
        <p:nvPr/>
      </p:nvGrpSpPr>
      <p:grpSpPr>
        <a:xfrm>
          <a:off x="0" y="0"/>
          <a:ext cx="0" cy="0"/>
          <a:chOff x="0" y="0"/>
          <a:chExt cx="0" cy="0"/>
        </a:xfrm>
      </p:grpSpPr>
      <p:sp>
        <p:nvSpPr>
          <p:cNvPr id="3" name="2 Marcador de contenido"/>
          <p:cNvSpPr>
            <a:spLocks noGrp="1"/>
          </p:cNvSpPr>
          <p:nvPr>
            <p:ph idx="1" hasCustomPrompt="1"/>
          </p:nvPr>
        </p:nvSpPr>
        <p:spPr/>
        <p:txBody>
          <a:bodyPr>
            <a:normAutofit/>
          </a:bodyPr>
          <a:lstStyle>
            <a:lvl1pPr marL="342900" indent="-342900">
              <a:buClr>
                <a:srgbClr val="800000"/>
              </a:buClr>
              <a:buFont typeface="Arial" panose="020B0604020202020204" pitchFamily="34" charset="0"/>
              <a:buChar char="•"/>
              <a:defRPr sz="1500">
                <a:latin typeface="+mn-lt"/>
              </a:defRPr>
            </a:lvl1pPr>
            <a:lvl2pPr marL="742950" indent="-285750">
              <a:buClr>
                <a:srgbClr val="800000"/>
              </a:buClr>
              <a:buFont typeface="Arial" panose="020B0604020202020204" pitchFamily="34" charset="0"/>
              <a:buChar char="•"/>
              <a:defRPr sz="1300">
                <a:latin typeface="+mn-lt"/>
              </a:defRPr>
            </a:lvl2pPr>
            <a:lvl3pPr marL="1143000" indent="-228600">
              <a:buClr>
                <a:srgbClr val="800000"/>
              </a:buClr>
              <a:buFont typeface="Arial" panose="020B0604020202020204" pitchFamily="34" charset="0"/>
              <a:buChar char="•"/>
              <a:defRPr sz="1100">
                <a:latin typeface="+mn-lt"/>
              </a:defRPr>
            </a:lvl3pPr>
            <a:lvl4pPr>
              <a:defRPr sz="1500">
                <a:latin typeface="+mn-lt"/>
              </a:defRPr>
            </a:lvl4pPr>
            <a:lvl5pPr>
              <a:defRPr sz="1500">
                <a:latin typeface="+mn-lt"/>
              </a:defRPr>
            </a:lvl5pPr>
          </a:lstStyle>
          <a:p>
            <a:pPr lvl="0"/>
            <a:r>
              <a:rPr lang="es-ES" dirty="0"/>
              <a:t>Haga clic para modificar el estilo de texto del patrón</a:t>
            </a:r>
          </a:p>
          <a:p>
            <a:pPr lvl="1"/>
            <a:r>
              <a:rPr lang="es-ES" dirty="0"/>
              <a:t>Segundo nivel</a:t>
            </a:r>
          </a:p>
          <a:p>
            <a:pPr lvl="2"/>
            <a:r>
              <a:rPr lang="es-ES" dirty="0"/>
              <a:t>Tercer nivel</a:t>
            </a:r>
          </a:p>
        </p:txBody>
      </p:sp>
      <p:sp>
        <p:nvSpPr>
          <p:cNvPr id="4" name="3 Marcador de fecha"/>
          <p:cNvSpPr>
            <a:spLocks noGrp="1"/>
          </p:cNvSpPr>
          <p:nvPr>
            <p:ph type="dt" sz="half" idx="10"/>
          </p:nvPr>
        </p:nvSpPr>
        <p:spPr/>
        <p:txBody>
          <a:bodyPr/>
          <a:lstStyle/>
          <a:p>
            <a:endParaRPr lang="en-U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n-U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A320ABA1-7EF4-43C9-9495-8D1BBA3206F0}" type="slidenum">
              <a:rPr lang="en-US" smtClean="0">
                <a:solidFill>
                  <a:prstClr val="black">
                    <a:tint val="75000"/>
                  </a:prstClr>
                </a:solidFill>
              </a:rPr>
              <a:pPr/>
              <a:t>‹Nº›</a:t>
            </a:fld>
            <a:endParaRPr lang="en-US" dirty="0">
              <a:solidFill>
                <a:prstClr val="black">
                  <a:tint val="75000"/>
                </a:prstClr>
              </a:solidFill>
            </a:endParaRPr>
          </a:p>
        </p:txBody>
      </p:sp>
      <p:pic>
        <p:nvPicPr>
          <p:cNvPr id="9" name="Imagen 8">
            <a:extLst>
              <a:ext uri="{FF2B5EF4-FFF2-40B4-BE49-F238E27FC236}">
                <a16:creationId xmlns="" xmlns:a16="http://schemas.microsoft.com/office/drawing/2014/main" id="{CE1DAAAC-1637-467C-AB91-2A3D653C48D8}"/>
              </a:ext>
            </a:extLst>
          </p:cNvPr>
          <p:cNvPicPr>
            <a:picLocks noChangeAspect="1"/>
          </p:cNvPicPr>
          <p:nvPr userDrawn="1"/>
        </p:nvPicPr>
        <p:blipFill>
          <a:blip r:embed="rId2"/>
          <a:stretch>
            <a:fillRect/>
          </a:stretch>
        </p:blipFill>
        <p:spPr>
          <a:xfrm>
            <a:off x="389649" y="1042417"/>
            <a:ext cx="11412701" cy="18290"/>
          </a:xfrm>
          <a:prstGeom prst="rect">
            <a:avLst/>
          </a:prstGeom>
        </p:spPr>
      </p:pic>
      <p:pic>
        <p:nvPicPr>
          <p:cNvPr id="10" name="Imagen 9">
            <a:extLst>
              <a:ext uri="{FF2B5EF4-FFF2-40B4-BE49-F238E27FC236}">
                <a16:creationId xmlns="" xmlns:a16="http://schemas.microsoft.com/office/drawing/2014/main" id="{C584A1D6-1906-4D56-9D27-20207D5C32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00880" y="468055"/>
            <a:ext cx="2164674" cy="370145"/>
          </a:xfrm>
          <a:prstGeom prst="rect">
            <a:avLst/>
          </a:prstGeom>
        </p:spPr>
      </p:pic>
    </p:spTree>
    <p:extLst>
      <p:ext uri="{BB962C8B-B14F-4D97-AF65-F5344CB8AC3E}">
        <p14:creationId xmlns:p14="http://schemas.microsoft.com/office/powerpoint/2010/main" val="699908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639762"/>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2 Marcador de texto"/>
          <p:cNvSpPr>
            <a:spLocks noGrp="1"/>
          </p:cNvSpPr>
          <p:nvPr>
            <p:ph type="body" idx="1"/>
          </p:nvPr>
        </p:nvSpPr>
        <p:spPr>
          <a:xfrm>
            <a:off x="609600" y="1066801"/>
            <a:ext cx="10972800" cy="505936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cs typeface="Arial" pitchFamily="34" charset="0"/>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cs typeface="Arial" pitchFamily="34" charset="0"/>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98758-D4D2-4BB4-AF2C-18EEFE1A048C}" type="slidenum">
              <a:rPr lang="en-US" smtClean="0">
                <a:solidFill>
                  <a:prstClr val="black">
                    <a:tint val="75000"/>
                  </a:prstClr>
                </a:solidFill>
                <a:cs typeface="Arial" pitchFamily="34" charset="0"/>
              </a:rPr>
              <a:pPr/>
              <a:t>‹Nº›</a:t>
            </a:fld>
            <a:endParaRPr lang="en-US" dirty="0">
              <a:solidFill>
                <a:prstClr val="black">
                  <a:tint val="75000"/>
                </a:prstClr>
              </a:solidFill>
              <a:cs typeface="Arial" pitchFamily="34" charset="0"/>
            </a:endParaRPr>
          </a:p>
        </p:txBody>
      </p:sp>
    </p:spTree>
    <p:extLst>
      <p:ext uri="{BB962C8B-B14F-4D97-AF65-F5344CB8AC3E}">
        <p14:creationId xmlns:p14="http://schemas.microsoft.com/office/powerpoint/2010/main" val="7927224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95" r:id="rId3"/>
    <p:sldLayoutId id="2147483696" r:id="rId4"/>
    <p:sldLayoutId id="2147483697" r:id="rId5"/>
    <p:sldLayoutId id="2147483698" r:id="rId6"/>
    <p:sldLayoutId id="2147483701" r:id="rId7"/>
    <p:sldLayoutId id="2147483703" r:id="rId8"/>
    <p:sldLayoutId id="2147483702" r:id="rId9"/>
    <p:sldLayoutId id="2147483679" r:id="rId10"/>
    <p:sldLayoutId id="2147483704" r:id="rId11"/>
  </p:sldLayoutIdLst>
  <p:hf hdr="0" ftr="0" dt="0"/>
  <p:txStyles>
    <p:titleStyle>
      <a:lvl1pPr algn="l" defTabSz="914400" rtl="0" eaLnBrk="1" latinLnBrk="0" hangingPunct="1">
        <a:spcBef>
          <a:spcPct val="0"/>
        </a:spcBef>
        <a:buNone/>
        <a:defRPr sz="1800" kern="1200">
          <a:solidFill>
            <a:srgbClr val="800000"/>
          </a:solidFill>
          <a:latin typeface="Georgia"/>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eorgia"/>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eorgia"/>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eorgia"/>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eorgia"/>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eorgia"/>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www.linkedin.com/company/treaassetmanagement/?viewAsMember=true" TargetMode="External"/><Relationship Id="rId7" Type="http://schemas.openxmlformats.org/officeDocument/2006/relationships/hyperlink" Target="https://www.youtube.com/channel/UCcJ81LG4zlvxAXdSSMzB-_Q?view_as=subscriber" TargetMode="External"/><Relationship Id="rId12"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6.png"/><Relationship Id="rId5" Type="http://schemas.openxmlformats.org/officeDocument/2006/relationships/hyperlink" Target="https://twitter.com/Trea_AM" TargetMode="External"/><Relationship Id="rId10" Type="http://schemas.openxmlformats.org/officeDocument/2006/relationships/hyperlink" Target="mailto:distribucion@treaam.com" TargetMode="External"/><Relationship Id="rId4" Type="http://schemas.openxmlformats.org/officeDocument/2006/relationships/image" Target="../media/image20.png"/><Relationship Id="rId9" Type="http://schemas.openxmlformats.org/officeDocument/2006/relationships/hyperlink" Target="http://www.treaam.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7.svg"/><Relationship Id="rId12"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5.gif"/><Relationship Id="rId5" Type="http://schemas.openxmlformats.org/officeDocument/2006/relationships/image" Target="../media/image15.sv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 xmlns:a16="http://schemas.microsoft.com/office/drawing/2014/main" id="{5329867E-26AD-4C14-AB49-F920870AEFF3}"/>
              </a:ext>
            </a:extLst>
          </p:cNvPr>
          <p:cNvSpPr>
            <a:spLocks noGrp="1"/>
          </p:cNvSpPr>
          <p:nvPr>
            <p:ph type="title"/>
          </p:nvPr>
        </p:nvSpPr>
        <p:spPr/>
        <p:txBody>
          <a:bodyPr/>
          <a:lstStyle/>
          <a:p>
            <a:endParaRPr lang="es-ES"/>
          </a:p>
        </p:txBody>
      </p:sp>
      <p:sp>
        <p:nvSpPr>
          <p:cNvPr id="6" name="Rectángulo 5">
            <a:extLst>
              <a:ext uri="{FF2B5EF4-FFF2-40B4-BE49-F238E27FC236}">
                <a16:creationId xmlns="" xmlns:a16="http://schemas.microsoft.com/office/drawing/2014/main" id="{8FC7C37D-4136-4764-8888-7EA8F1F36F9B}"/>
              </a:ext>
            </a:extLst>
          </p:cNvPr>
          <p:cNvSpPr/>
          <p:nvPr/>
        </p:nvSpPr>
        <p:spPr>
          <a:xfrm>
            <a:off x="0" y="0"/>
            <a:ext cx="12192000" cy="6858000"/>
          </a:xfrm>
          <a:prstGeom prst="rect">
            <a:avLst/>
          </a:prstGeom>
          <a:solidFill>
            <a:srgbClr val="93C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Subtítulo 2">
            <a:extLst>
              <a:ext uri="{FF2B5EF4-FFF2-40B4-BE49-F238E27FC236}">
                <a16:creationId xmlns="" xmlns:a16="http://schemas.microsoft.com/office/drawing/2014/main" id="{36DE2741-0FE4-41BE-9F5E-A6186BF082DF}"/>
              </a:ext>
            </a:extLst>
          </p:cNvPr>
          <p:cNvSpPr txBox="1">
            <a:spLocks/>
          </p:cNvSpPr>
          <p:nvPr/>
        </p:nvSpPr>
        <p:spPr>
          <a:xfrm>
            <a:off x="8068018" y="3048000"/>
            <a:ext cx="4123981" cy="8997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2400" b="1" dirty="0">
                <a:latin typeface="Open Sans" panose="020B0606030504020204" pitchFamily="34" charset="0"/>
                <a:ea typeface="Open Sans" panose="020B0606030504020204" pitchFamily="34" charset="0"/>
                <a:cs typeface="Open Sans" panose="020B0606030504020204" pitchFamily="34" charset="0"/>
              </a:rPr>
              <a:t>Rentabiliza tus ahorros:</a:t>
            </a:r>
          </a:p>
          <a:p>
            <a:pPr marL="0" indent="0" algn="ctr">
              <a:buNone/>
            </a:pPr>
            <a:r>
              <a:rPr lang="es-ES" sz="2000" dirty="0">
                <a:latin typeface="Open Sans" panose="020B0606030504020204" pitchFamily="34" charset="0"/>
                <a:ea typeface="Open Sans" panose="020B0606030504020204" pitchFamily="34" charset="0"/>
                <a:cs typeface="Open Sans" panose="020B0606030504020204" pitchFamily="34" charset="0"/>
              </a:rPr>
              <a:t>Fondos de inversión</a:t>
            </a:r>
          </a:p>
        </p:txBody>
      </p:sp>
      <p:pic>
        <p:nvPicPr>
          <p:cNvPr id="11" name="Imagen 10">
            <a:extLst>
              <a:ext uri="{FF2B5EF4-FFF2-40B4-BE49-F238E27FC236}">
                <a16:creationId xmlns="" xmlns:a16="http://schemas.microsoft.com/office/drawing/2014/main" id="{137B6771-7DDD-44E5-8727-E9BD8F7FFD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7369" y="868959"/>
            <a:ext cx="3205280" cy="548081"/>
          </a:xfrm>
          <a:prstGeom prst="rect">
            <a:avLst/>
          </a:prstGeom>
        </p:spPr>
      </p:pic>
      <p:pic>
        <p:nvPicPr>
          <p:cNvPr id="9" name="Marcador de contenido 8">
            <a:extLst>
              <a:ext uri="{FF2B5EF4-FFF2-40B4-BE49-F238E27FC236}">
                <a16:creationId xmlns="" xmlns:a16="http://schemas.microsoft.com/office/drawing/2014/main" id="{86C79D55-5C3F-489C-B49B-FE2491672626}"/>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a:stretch/>
        </p:blipFill>
        <p:spPr>
          <a:xfrm>
            <a:off x="0" y="0"/>
            <a:ext cx="8068019" cy="6858000"/>
          </a:xfrm>
        </p:spPr>
      </p:pic>
      <p:sp>
        <p:nvSpPr>
          <p:cNvPr id="10" name="Subtítulo 2">
            <a:extLst>
              <a:ext uri="{FF2B5EF4-FFF2-40B4-BE49-F238E27FC236}">
                <a16:creationId xmlns="" xmlns:a16="http://schemas.microsoft.com/office/drawing/2014/main" id="{36DE2741-0FE4-41BE-9F5E-A6186BF082DF}"/>
              </a:ext>
            </a:extLst>
          </p:cNvPr>
          <p:cNvSpPr txBox="1">
            <a:spLocks/>
          </p:cNvSpPr>
          <p:nvPr/>
        </p:nvSpPr>
        <p:spPr>
          <a:xfrm>
            <a:off x="8109374" y="4495800"/>
            <a:ext cx="3821448" cy="8997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s-ES" sz="1800" i="1" dirty="0">
                <a:latin typeface="Open Sans" panose="020B0606030504020204" pitchFamily="34" charset="0"/>
                <a:ea typeface="Open Sans" panose="020B0606030504020204" pitchFamily="34" charset="0"/>
                <a:cs typeface="Open Sans" panose="020B0606030504020204" pitchFamily="34" charset="0"/>
              </a:rPr>
              <a:t>Dani Sullà</a:t>
            </a:r>
          </a:p>
        </p:txBody>
      </p:sp>
      <p:pic>
        <p:nvPicPr>
          <p:cNvPr id="12" name="Picture 2" descr="Resultado de imagen de coem colegio de odontologos de madrid png">
            <a:extLst>
              <a:ext uri="{FF2B5EF4-FFF2-40B4-BE49-F238E27FC236}">
                <a16:creationId xmlns="" xmlns:a16="http://schemas.microsoft.com/office/drawing/2014/main" id="{0A8A5EE3-D676-413A-841B-3144D37579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62736" y="5316873"/>
            <a:ext cx="1934546" cy="967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683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 xmlns:a16="http://schemas.microsoft.com/office/drawing/2014/main" id="{189C27FD-EB7E-4F6A-B41D-98B108D31B0F}"/>
              </a:ext>
            </a:extLst>
          </p:cNvPr>
          <p:cNvSpPr>
            <a:spLocks noGrp="1"/>
          </p:cNvSpPr>
          <p:nvPr>
            <p:ph type="sldNum" sz="quarter" idx="12"/>
          </p:nvPr>
        </p:nvSpPr>
        <p:spPr/>
        <p:txBody>
          <a:bodyPr/>
          <a:lstStyle/>
          <a:p>
            <a:fld id="{A320ABA1-7EF4-43C9-9495-8D1BBA3206F0}" type="slidenum">
              <a:rPr lang="en-US" smtClean="0">
                <a:solidFill>
                  <a:prstClr val="black">
                    <a:tint val="75000"/>
                  </a:prstClr>
                </a:solidFill>
              </a:rPr>
              <a:pPr/>
              <a:t>10</a:t>
            </a:fld>
            <a:endParaRPr lang="en-US" dirty="0">
              <a:solidFill>
                <a:prstClr val="black">
                  <a:tint val="75000"/>
                </a:prstClr>
              </a:solidFill>
            </a:endParaRPr>
          </a:p>
        </p:txBody>
      </p:sp>
      <p:sp>
        <p:nvSpPr>
          <p:cNvPr id="12" name="Rectangle 9">
            <a:extLst>
              <a:ext uri="{FF2B5EF4-FFF2-40B4-BE49-F238E27FC236}">
                <a16:creationId xmlns="" xmlns:a16="http://schemas.microsoft.com/office/drawing/2014/main" id="{59DCAA14-F639-4FD8-80C7-F4F0754680CD}"/>
              </a:ext>
            </a:extLst>
          </p:cNvPr>
          <p:cNvSpPr>
            <a:spLocks noChangeArrowheads="1"/>
          </p:cNvSpPr>
          <p:nvPr/>
        </p:nvSpPr>
        <p:spPr bwMode="auto">
          <a:xfrm>
            <a:off x="530649" y="685800"/>
            <a:ext cx="8382000" cy="307777"/>
          </a:xfrm>
          <a:prstGeom prst="rect">
            <a:avLst/>
          </a:prstGeom>
          <a:noFill/>
          <a:ln w="9525">
            <a:noFill/>
            <a:miter lim="800000"/>
            <a:headEnd/>
            <a:tailEnd/>
          </a:ln>
        </p:spPr>
        <p:txBody>
          <a:bodyPr wrap="square" lIns="0" tIns="0" rIns="0" bIns="0">
            <a:spAutoFit/>
          </a:bodyPr>
          <a:lstStyle/>
          <a:p>
            <a:pPr marL="342900" indent="-342900" eaLnBrk="0" hangingPunct="0"/>
            <a:r>
              <a:rPr lang="en-US" sz="2000" dirty="0">
                <a:latin typeface="Open Sans" panose="020B0606030504020204" pitchFamily="34" charset="0"/>
                <a:ea typeface="Open Sans" panose="020B0606030504020204" pitchFamily="34" charset="0"/>
                <a:cs typeface="Open Sans" panose="020B0606030504020204" pitchFamily="34" charset="0"/>
              </a:rPr>
              <a:t>¿</a:t>
            </a:r>
            <a:r>
              <a:rPr lang="en-US" sz="2000" dirty="0" err="1">
                <a:latin typeface="Open Sans" panose="020B0606030504020204" pitchFamily="34" charset="0"/>
                <a:ea typeface="Open Sans" panose="020B0606030504020204" pitchFamily="34" charset="0"/>
                <a:cs typeface="Open Sans" panose="020B0606030504020204" pitchFamily="34" charset="0"/>
              </a:rPr>
              <a:t>Cómo</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empiezo</a:t>
            </a:r>
            <a:r>
              <a:rPr lang="en-US" sz="2000" dirty="0">
                <a:latin typeface="Open Sans" panose="020B0606030504020204" pitchFamily="34" charset="0"/>
                <a:ea typeface="Open Sans" panose="020B0606030504020204" pitchFamily="34" charset="0"/>
                <a:cs typeface="Open Sans" panose="020B0606030504020204" pitchFamily="34" charset="0"/>
              </a:rPr>
              <a:t>?</a:t>
            </a:r>
            <a:endParaRPr lang="en-AU"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0" name="Picture 2" descr="Resultado de imagen de coem colegio de odontologos de madrid png">
            <a:extLst>
              <a:ext uri="{FF2B5EF4-FFF2-40B4-BE49-F238E27FC236}">
                <a16:creationId xmlns="" xmlns:a16="http://schemas.microsoft.com/office/drawing/2014/main" id="{0A8A5EE3-D676-413A-841B-3144D37579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259513"/>
            <a:ext cx="1117600" cy="558800"/>
          </a:xfrm>
          <a:prstGeom prst="rect">
            <a:avLst/>
          </a:prstGeom>
          <a:noFill/>
          <a:extLst>
            <a:ext uri="{909E8E84-426E-40DD-AFC4-6F175D3DCCD1}">
              <a14:hiddenFill xmlns:a14="http://schemas.microsoft.com/office/drawing/2010/main">
                <a:solidFill>
                  <a:srgbClr val="FFFFFF"/>
                </a:solidFill>
              </a14:hiddenFill>
            </a:ext>
          </a:extLst>
        </p:spPr>
      </p:pic>
      <p:sp>
        <p:nvSpPr>
          <p:cNvPr id="30" name="2 Rectángulo">
            <a:extLst>
              <a:ext uri="{FF2B5EF4-FFF2-40B4-BE49-F238E27FC236}">
                <a16:creationId xmlns="" xmlns:a16="http://schemas.microsoft.com/office/drawing/2014/main" id="{B94A878A-C2FC-40F2-A259-EA971CEB5387}"/>
              </a:ext>
            </a:extLst>
          </p:cNvPr>
          <p:cNvSpPr/>
          <p:nvPr/>
        </p:nvSpPr>
        <p:spPr>
          <a:xfrm>
            <a:off x="3352800" y="1532548"/>
            <a:ext cx="8229599" cy="415498"/>
          </a:xfrm>
          <a:prstGeom prst="rect">
            <a:avLst/>
          </a:prstGeom>
        </p:spPr>
        <p:txBody>
          <a:bodyPr wrap="square">
            <a:spAutoFit/>
          </a:bodyPr>
          <a:lstStyle/>
          <a:p>
            <a:pPr algn="ctr">
              <a:lnSpc>
                <a:spcPct val="150000"/>
              </a:lnSpc>
            </a:pPr>
            <a:r>
              <a:rPr lang="es-ES" sz="1400" b="1" i="1" dirty="0">
                <a:latin typeface="Open Sans" panose="020B0606030504020204" pitchFamily="34" charset="0"/>
                <a:ea typeface="Open Sans" panose="020B0606030504020204" pitchFamily="34" charset="0"/>
                <a:cs typeface="Open Sans" panose="020B0606030504020204" pitchFamily="34" charset="0"/>
              </a:rPr>
              <a:t>2</a:t>
            </a:r>
            <a:r>
              <a:rPr lang="es-ES" sz="1400" b="1" i="1" dirty="0" smtClean="0">
                <a:latin typeface="Open Sans" panose="020B0606030504020204" pitchFamily="34" charset="0"/>
                <a:ea typeface="Open Sans" panose="020B0606030504020204" pitchFamily="34" charset="0"/>
                <a:cs typeface="Open Sans" panose="020B0606030504020204" pitchFamily="34" charset="0"/>
              </a:rPr>
              <a:t>. </a:t>
            </a:r>
            <a:r>
              <a:rPr lang="es-ES" sz="1400" b="1" i="1" dirty="0">
                <a:latin typeface="Open Sans" panose="020B0606030504020204" pitchFamily="34" charset="0"/>
                <a:ea typeface="Open Sans" panose="020B0606030504020204" pitchFamily="34" charset="0"/>
                <a:cs typeface="Open Sans" panose="020B0606030504020204" pitchFamily="34" charset="0"/>
              </a:rPr>
              <a:t>Invierte </a:t>
            </a:r>
            <a:r>
              <a:rPr lang="es-ES" sz="1400" b="1" i="1" dirty="0" smtClean="0">
                <a:latin typeface="Open Sans" panose="020B0606030504020204" pitchFamily="34" charset="0"/>
                <a:ea typeface="Open Sans" panose="020B0606030504020204" pitchFamily="34" charset="0"/>
                <a:cs typeface="Open Sans" panose="020B0606030504020204" pitchFamily="34" charset="0"/>
              </a:rPr>
              <a:t>a través de FONDOS</a:t>
            </a:r>
            <a:endParaRPr lang="es-ES" sz="14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CuadroTexto 16">
            <a:extLst>
              <a:ext uri="{FF2B5EF4-FFF2-40B4-BE49-F238E27FC236}">
                <a16:creationId xmlns="" xmlns:a16="http://schemas.microsoft.com/office/drawing/2014/main" id="{E8155FE5-B160-4437-8704-D6D876417596}"/>
              </a:ext>
            </a:extLst>
          </p:cNvPr>
          <p:cNvSpPr txBox="1"/>
          <p:nvPr/>
        </p:nvSpPr>
        <p:spPr>
          <a:xfrm>
            <a:off x="448651" y="2308506"/>
            <a:ext cx="3056549" cy="2240989"/>
          </a:xfrm>
          <a:prstGeom prst="roundRect">
            <a:avLst/>
          </a:prstGeom>
          <a:noFill/>
          <a:ln w="38100">
            <a:solidFill>
              <a:srgbClr val="93CBA6"/>
            </a:solidFill>
          </a:ln>
        </p:spPr>
        <p:txBody>
          <a:bodyPr wrap="square" lIns="144000" tIns="180000" rIns="144000" bIns="180000" rtlCol="0" anchor="ctr">
            <a:spAutoFit/>
          </a:bodyPr>
          <a:lstStyle/>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¿Estás protegiendo tu ahorro?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¿Sabes por dónde empezar?</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Acuerdo COEM-TREA</a:t>
            </a:r>
          </a:p>
          <a:p>
            <a:pPr marL="182563" indent="-182563">
              <a:lnSpc>
                <a:spcPct val="150000"/>
              </a:lnSpc>
              <a:buAutoNum type="arabicPeriod"/>
            </a:pPr>
            <a:r>
              <a:rPr lang="es-ES" sz="1200" b="1" dirty="0">
                <a:solidFill>
                  <a:srgbClr val="93CBA6"/>
                </a:solidFill>
                <a:latin typeface="Open Sans" panose="020B0606030504020204" pitchFamily="34" charset="0"/>
                <a:ea typeface="Open Sans" panose="020B0606030504020204" pitchFamily="34" charset="0"/>
                <a:cs typeface="Open Sans" panose="020B0606030504020204" pitchFamily="34" charset="0"/>
              </a:rPr>
              <a:t> ¿Cómo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¿Cuándo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Seguimiento</a:t>
            </a:r>
          </a:p>
        </p:txBody>
      </p:sp>
      <p:sp>
        <p:nvSpPr>
          <p:cNvPr id="18" name="Rectángulo: esquinas redondeadas 17">
            <a:extLst>
              <a:ext uri="{FF2B5EF4-FFF2-40B4-BE49-F238E27FC236}">
                <a16:creationId xmlns="" xmlns:a16="http://schemas.microsoft.com/office/drawing/2014/main" id="{39CC8D40-03B3-407C-BCDD-FAE3C0175522}"/>
              </a:ext>
            </a:extLst>
          </p:cNvPr>
          <p:cNvSpPr/>
          <p:nvPr/>
        </p:nvSpPr>
        <p:spPr>
          <a:xfrm>
            <a:off x="968925" y="2170933"/>
            <a:ext cx="2016000" cy="307777"/>
          </a:xfrm>
          <a:prstGeom prst="roundRect">
            <a:avLst/>
          </a:prstGeom>
          <a:solidFill>
            <a:schemeClr val="bg1"/>
          </a:solidFill>
          <a:ln w="3175">
            <a:solidFill>
              <a:srgbClr val="93C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Rentabiliza tus ahorros</a:t>
            </a:r>
          </a:p>
        </p:txBody>
      </p:sp>
      <p:pic>
        <p:nvPicPr>
          <p:cNvPr id="31" name="Picture 38" descr="Resultado de imagen de monedas torres png">
            <a:extLst>
              <a:ext uri="{FF2B5EF4-FFF2-40B4-BE49-F238E27FC236}">
                <a16:creationId xmlns:a16="http://schemas.microsoft.com/office/drawing/2014/main" xmlns="" id="{9C9E7405-4A54-4507-9BEF-832B714DB1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5568" y="4569671"/>
            <a:ext cx="2278439" cy="16898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2" name="Tabla 31">
            <a:extLst>
              <a:ext uri="{FF2B5EF4-FFF2-40B4-BE49-F238E27FC236}">
                <a16:creationId xmlns:a16="http://schemas.microsoft.com/office/drawing/2014/main" xmlns="" id="{BAD6CF6F-7986-499B-BADC-420B404CA544}"/>
              </a:ext>
            </a:extLst>
          </p:cNvPr>
          <p:cNvGraphicFramePr>
            <a:graphicFrameLocks noGrp="1"/>
          </p:cNvGraphicFramePr>
          <p:nvPr>
            <p:extLst>
              <p:ext uri="{D42A27DB-BD31-4B8C-83A1-F6EECF244321}">
                <p14:modId xmlns:p14="http://schemas.microsoft.com/office/powerpoint/2010/main" val="3955130328"/>
              </p:ext>
            </p:extLst>
          </p:nvPr>
        </p:nvGraphicFramePr>
        <p:xfrm>
          <a:off x="3962400" y="2170931"/>
          <a:ext cx="6961908" cy="3163070"/>
        </p:xfrm>
        <a:graphic>
          <a:graphicData uri="http://schemas.openxmlformats.org/drawingml/2006/table">
            <a:tbl>
              <a:tblPr>
                <a:tableStyleId>{5C22544A-7EE6-4342-B048-85BDC9FD1C3A}</a:tableStyleId>
              </a:tblPr>
              <a:tblGrid>
                <a:gridCol w="3480954">
                  <a:extLst>
                    <a:ext uri="{9D8B030D-6E8A-4147-A177-3AD203B41FA5}">
                      <a16:colId xmlns:a16="http://schemas.microsoft.com/office/drawing/2014/main" xmlns="" val="508720898"/>
                    </a:ext>
                  </a:extLst>
                </a:gridCol>
                <a:gridCol w="3480954">
                  <a:extLst>
                    <a:ext uri="{9D8B030D-6E8A-4147-A177-3AD203B41FA5}">
                      <a16:colId xmlns:a16="http://schemas.microsoft.com/office/drawing/2014/main" xmlns="" val="358678352"/>
                    </a:ext>
                  </a:extLst>
                </a:gridCol>
              </a:tblGrid>
              <a:tr h="593075">
                <a:tc gridSpan="2">
                  <a:txBody>
                    <a:bodyPr/>
                    <a:lstStyle/>
                    <a:p>
                      <a:pPr algn="ctr" fontAlgn="ctr"/>
                      <a:r>
                        <a:rPr lang="es-ES" sz="2000" b="1" u="none" strike="noStrike" dirty="0">
                          <a:solidFill>
                            <a:srgbClr val="F3997B"/>
                          </a:solidFill>
                          <a:effectLst/>
                          <a:latin typeface="Open Sans" panose="020B0606030504020204" pitchFamily="34" charset="0"/>
                          <a:ea typeface="Open Sans" panose="020B0606030504020204" pitchFamily="34" charset="0"/>
                          <a:cs typeface="Open Sans" panose="020B0606030504020204" pitchFamily="34" charset="0"/>
                        </a:rPr>
                        <a:t>ACTRACTIVO DE LOS FONDOS DE INVERSIÓN</a:t>
                      </a:r>
                      <a:endParaRPr lang="es-ES" sz="2000" b="1" i="0" u="none" strike="noStrike" dirty="0">
                        <a:solidFill>
                          <a:srgbClr val="F3997B"/>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noFill/>
                  </a:tcPr>
                </a:tc>
                <a:tc hMerge="1">
                  <a:txBody>
                    <a:bodyPr/>
                    <a:lstStyle/>
                    <a:p>
                      <a:endParaRPr lang="es-ES"/>
                    </a:p>
                  </a:txBody>
                  <a:tcPr/>
                </a:tc>
                <a:extLst>
                  <a:ext uri="{0D108BD9-81ED-4DB2-BD59-A6C34878D82A}">
                    <a16:rowId xmlns:a16="http://schemas.microsoft.com/office/drawing/2014/main" xmlns="" val="1533477962"/>
                  </a:ext>
                </a:extLst>
              </a:tr>
              <a:tr h="513999">
                <a:tc>
                  <a:txBody>
                    <a:bodyPr/>
                    <a:lstStyle/>
                    <a:p>
                      <a:pPr algn="ctr" fontAlgn="b"/>
                      <a:r>
                        <a:rPr lang="es-ES" sz="18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Gestión Profesional</a:t>
                      </a:r>
                      <a:endParaRPr lang="es-ES" sz="18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noFill/>
                  </a:tcPr>
                </a:tc>
                <a:tc>
                  <a:txBody>
                    <a:bodyPr/>
                    <a:lstStyle/>
                    <a:p>
                      <a:pPr algn="ctr" fontAlgn="b"/>
                      <a:r>
                        <a:rPr lang="es-ES" sz="1800" i="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Acceso a mercados</a:t>
                      </a:r>
                      <a:endParaRPr lang="es-ES" sz="1800" b="0" i="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noFill/>
                  </a:tcPr>
                </a:tc>
                <a:extLst>
                  <a:ext uri="{0D108BD9-81ED-4DB2-BD59-A6C34878D82A}">
                    <a16:rowId xmlns:a16="http://schemas.microsoft.com/office/drawing/2014/main" xmlns="" val="3130588617"/>
                  </a:ext>
                </a:extLst>
              </a:tr>
              <a:tr h="513999">
                <a:tc>
                  <a:txBody>
                    <a:bodyPr/>
                    <a:lstStyle/>
                    <a:p>
                      <a:pPr algn="ctr" fontAlgn="b"/>
                      <a:r>
                        <a:rPr lang="es-ES" sz="1800" i="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Regulación y </a:t>
                      </a:r>
                      <a:r>
                        <a:rPr lang="es-ES" sz="1800" i="1" u="none" strike="noStrike" dirty="0" smtClean="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Supervisión</a:t>
                      </a:r>
                      <a:endParaRPr lang="es-ES" sz="1800" b="0" i="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noFill/>
                  </a:tcPr>
                </a:tc>
                <a:tc>
                  <a:txBody>
                    <a:bodyPr/>
                    <a:lstStyle/>
                    <a:p>
                      <a:pPr algn="ctr" fontAlgn="b"/>
                      <a:r>
                        <a:rPr lang="es-ES" sz="18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Transparencia</a:t>
                      </a:r>
                      <a:endParaRPr lang="es-ES" sz="18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noFill/>
                  </a:tcPr>
                </a:tc>
                <a:extLst>
                  <a:ext uri="{0D108BD9-81ED-4DB2-BD59-A6C34878D82A}">
                    <a16:rowId xmlns:a16="http://schemas.microsoft.com/office/drawing/2014/main" xmlns="" val="1879848802"/>
                  </a:ext>
                </a:extLst>
              </a:tr>
              <a:tr h="513999">
                <a:tc>
                  <a:txBody>
                    <a:bodyPr/>
                    <a:lstStyle/>
                    <a:p>
                      <a:pPr algn="ctr" fontAlgn="b"/>
                      <a:r>
                        <a:rPr lang="es-ES" sz="18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Fiscalidad</a:t>
                      </a:r>
                      <a:endParaRPr lang="es-ES" sz="18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noFill/>
                  </a:tcPr>
                </a:tc>
                <a:tc>
                  <a:txBody>
                    <a:bodyPr/>
                    <a:lstStyle/>
                    <a:p>
                      <a:pPr algn="ctr" fontAlgn="b"/>
                      <a:r>
                        <a:rPr lang="es-ES" sz="1800" i="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Flexibilidad</a:t>
                      </a:r>
                      <a:endParaRPr lang="es-ES" sz="1800" b="0" i="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noFill/>
                  </a:tcPr>
                </a:tc>
                <a:extLst>
                  <a:ext uri="{0D108BD9-81ED-4DB2-BD59-A6C34878D82A}">
                    <a16:rowId xmlns:a16="http://schemas.microsoft.com/office/drawing/2014/main" xmlns="" val="1625827895"/>
                  </a:ext>
                </a:extLst>
              </a:tr>
              <a:tr h="513999">
                <a:tc>
                  <a:txBody>
                    <a:bodyPr/>
                    <a:lstStyle/>
                    <a:p>
                      <a:pPr algn="ctr" fontAlgn="b"/>
                      <a:r>
                        <a:rPr lang="es-ES" sz="1800" i="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Diversificación</a:t>
                      </a:r>
                      <a:endParaRPr lang="es-ES" sz="1800" b="0" i="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noFill/>
                  </a:tcPr>
                </a:tc>
                <a:tc>
                  <a:txBody>
                    <a:bodyPr/>
                    <a:lstStyle/>
                    <a:p>
                      <a:pPr algn="ctr" fontAlgn="b"/>
                      <a:r>
                        <a:rPr lang="es-ES" sz="18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Economía de escala</a:t>
                      </a:r>
                      <a:endParaRPr lang="es-ES" sz="18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noFill/>
                  </a:tcPr>
                </a:tc>
                <a:extLst>
                  <a:ext uri="{0D108BD9-81ED-4DB2-BD59-A6C34878D82A}">
                    <a16:rowId xmlns:a16="http://schemas.microsoft.com/office/drawing/2014/main" xmlns="" val="3655911918"/>
                  </a:ext>
                </a:extLst>
              </a:tr>
              <a:tr h="513999">
                <a:tc>
                  <a:txBody>
                    <a:bodyPr/>
                    <a:lstStyle/>
                    <a:p>
                      <a:pPr algn="ctr" fontAlgn="b"/>
                      <a:r>
                        <a:rPr lang="es-ES" sz="18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Liquidez y valoración diaria</a:t>
                      </a:r>
                      <a:endParaRPr lang="es-ES" sz="18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noFill/>
                  </a:tcPr>
                </a:tc>
                <a:tc>
                  <a:txBody>
                    <a:bodyPr/>
                    <a:lstStyle/>
                    <a:p>
                      <a:pPr algn="ctr" fontAlgn="b"/>
                      <a:r>
                        <a:rPr lang="es-ES" sz="1800" i="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Auditoría anual</a:t>
                      </a:r>
                      <a:endParaRPr lang="es-ES" sz="1800" b="0" i="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noFill/>
                  </a:tcPr>
                </a:tc>
                <a:extLst>
                  <a:ext uri="{0D108BD9-81ED-4DB2-BD59-A6C34878D82A}">
                    <a16:rowId xmlns:a16="http://schemas.microsoft.com/office/drawing/2014/main" xmlns="" val="1164355805"/>
                  </a:ext>
                </a:extLst>
              </a:tr>
            </a:tbl>
          </a:graphicData>
        </a:graphic>
      </p:graphicFrame>
    </p:spTree>
    <p:extLst>
      <p:ext uri="{BB962C8B-B14F-4D97-AF65-F5344CB8AC3E}">
        <p14:creationId xmlns:p14="http://schemas.microsoft.com/office/powerpoint/2010/main" val="3208906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 xmlns:a16="http://schemas.microsoft.com/office/drawing/2014/main" id="{189C27FD-EB7E-4F6A-B41D-98B108D31B0F}"/>
              </a:ext>
            </a:extLst>
          </p:cNvPr>
          <p:cNvSpPr>
            <a:spLocks noGrp="1"/>
          </p:cNvSpPr>
          <p:nvPr>
            <p:ph type="sldNum" sz="quarter" idx="12"/>
          </p:nvPr>
        </p:nvSpPr>
        <p:spPr/>
        <p:txBody>
          <a:bodyPr/>
          <a:lstStyle/>
          <a:p>
            <a:fld id="{A320ABA1-7EF4-43C9-9495-8D1BBA3206F0}" type="slidenum">
              <a:rPr lang="en-US" sz="1400" smtClean="0">
                <a:solidFill>
                  <a:prstClr val="black">
                    <a:tint val="75000"/>
                  </a:prstClr>
                </a:solidFill>
              </a:rPr>
              <a:pPr/>
              <a:t>11</a:t>
            </a:fld>
            <a:endParaRPr lang="en-US" sz="1400" dirty="0">
              <a:solidFill>
                <a:prstClr val="black">
                  <a:tint val="75000"/>
                </a:prstClr>
              </a:solidFill>
            </a:endParaRPr>
          </a:p>
        </p:txBody>
      </p:sp>
      <p:sp>
        <p:nvSpPr>
          <p:cNvPr id="12" name="Rectangle 9">
            <a:extLst>
              <a:ext uri="{FF2B5EF4-FFF2-40B4-BE49-F238E27FC236}">
                <a16:creationId xmlns="" xmlns:a16="http://schemas.microsoft.com/office/drawing/2014/main" id="{59DCAA14-F639-4FD8-80C7-F4F0754680CD}"/>
              </a:ext>
            </a:extLst>
          </p:cNvPr>
          <p:cNvSpPr>
            <a:spLocks noChangeArrowheads="1"/>
          </p:cNvSpPr>
          <p:nvPr/>
        </p:nvSpPr>
        <p:spPr bwMode="auto">
          <a:xfrm>
            <a:off x="530649" y="685800"/>
            <a:ext cx="8382000" cy="307777"/>
          </a:xfrm>
          <a:prstGeom prst="rect">
            <a:avLst/>
          </a:prstGeom>
          <a:noFill/>
          <a:ln w="9525">
            <a:noFill/>
            <a:miter lim="800000"/>
            <a:headEnd/>
            <a:tailEnd/>
          </a:ln>
        </p:spPr>
        <p:txBody>
          <a:bodyPr wrap="square" lIns="0" tIns="0" rIns="0" bIns="0">
            <a:spAutoFit/>
          </a:bodyPr>
          <a:lstStyle/>
          <a:p>
            <a:pPr marL="342900" indent="-342900" eaLnBrk="0" hangingPunct="0"/>
            <a:r>
              <a:rPr lang="en-US" sz="2000" dirty="0">
                <a:latin typeface="Open Sans" panose="020B0606030504020204" pitchFamily="34" charset="0"/>
                <a:ea typeface="Open Sans" panose="020B0606030504020204" pitchFamily="34" charset="0"/>
                <a:cs typeface="Open Sans" panose="020B0606030504020204" pitchFamily="34" charset="0"/>
              </a:rPr>
              <a:t>¿</a:t>
            </a:r>
            <a:r>
              <a:rPr lang="en-US" sz="2000" dirty="0" err="1">
                <a:latin typeface="Open Sans" panose="020B0606030504020204" pitchFamily="34" charset="0"/>
                <a:ea typeface="Open Sans" panose="020B0606030504020204" pitchFamily="34" charset="0"/>
                <a:cs typeface="Open Sans" panose="020B0606030504020204" pitchFamily="34" charset="0"/>
              </a:rPr>
              <a:t>Cómo</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empiezo</a:t>
            </a:r>
            <a:r>
              <a:rPr lang="en-US" sz="2000" dirty="0">
                <a:latin typeface="Open Sans" panose="020B0606030504020204" pitchFamily="34" charset="0"/>
                <a:ea typeface="Open Sans" panose="020B0606030504020204" pitchFamily="34" charset="0"/>
                <a:cs typeface="Open Sans" panose="020B0606030504020204" pitchFamily="34" charset="0"/>
              </a:rPr>
              <a:t>?</a:t>
            </a:r>
            <a:endParaRPr lang="en-AU"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2 Rectángulo"/>
          <p:cNvSpPr/>
          <p:nvPr/>
        </p:nvSpPr>
        <p:spPr>
          <a:xfrm>
            <a:off x="3713019" y="1532548"/>
            <a:ext cx="7171950" cy="1350563"/>
          </a:xfrm>
          <a:prstGeom prst="rect">
            <a:avLst/>
          </a:prstGeom>
        </p:spPr>
        <p:txBody>
          <a:bodyPr wrap="square">
            <a:spAutoFit/>
          </a:bodyPr>
          <a:lstStyle/>
          <a:p>
            <a:pPr algn="ctr">
              <a:lnSpc>
                <a:spcPct val="150000"/>
              </a:lnSpc>
            </a:pPr>
            <a:r>
              <a:rPr lang="es-ES" sz="1400" b="1" i="1" dirty="0">
                <a:latin typeface="Open Sans" panose="020B0606030504020204" pitchFamily="34" charset="0"/>
                <a:ea typeface="Open Sans" panose="020B0606030504020204" pitchFamily="34" charset="0"/>
                <a:cs typeface="Open Sans" panose="020B0606030504020204" pitchFamily="34" charset="0"/>
              </a:rPr>
              <a:t>3. Invierte según tu objetivo (horizonte temporal), no según “tu perfil”</a:t>
            </a:r>
          </a:p>
          <a:p>
            <a:pPr algn="ctr">
              <a:lnSpc>
                <a:spcPct val="150000"/>
              </a:lnSpc>
            </a:pPr>
            <a:endParaRPr lang="es-ES" sz="1400" b="1" i="1" dirty="0">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endParaRPr lang="es-ES" sz="1400" i="1" dirty="0">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endParaRPr lang="es-ES" sz="1400"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23" name="Picture 2" descr="Resultado de imagen de coem colegio de odontologos de madrid png">
            <a:extLst>
              <a:ext uri="{FF2B5EF4-FFF2-40B4-BE49-F238E27FC236}">
                <a16:creationId xmlns="" xmlns:a16="http://schemas.microsoft.com/office/drawing/2014/main" id="{0A8A5EE3-D676-413A-841B-3144D37579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259513"/>
            <a:ext cx="1117600" cy="558800"/>
          </a:xfrm>
          <a:prstGeom prst="rect">
            <a:avLst/>
          </a:prstGeom>
          <a:noFill/>
          <a:extLst>
            <a:ext uri="{909E8E84-426E-40DD-AFC4-6F175D3DCCD1}">
              <a14:hiddenFill xmlns:a14="http://schemas.microsoft.com/office/drawing/2010/main">
                <a:solidFill>
                  <a:srgbClr val="FFFFFF"/>
                </a:solidFill>
              </a14:hiddenFill>
            </a:ext>
          </a:extLst>
        </p:spPr>
      </p:pic>
      <p:sp>
        <p:nvSpPr>
          <p:cNvPr id="25" name="CuadroTexto 24">
            <a:extLst>
              <a:ext uri="{FF2B5EF4-FFF2-40B4-BE49-F238E27FC236}">
                <a16:creationId xmlns="" xmlns:a16="http://schemas.microsoft.com/office/drawing/2014/main" id="{6953F93A-B543-4026-A1F3-69C34437B9FF}"/>
              </a:ext>
            </a:extLst>
          </p:cNvPr>
          <p:cNvSpPr txBox="1"/>
          <p:nvPr/>
        </p:nvSpPr>
        <p:spPr>
          <a:xfrm>
            <a:off x="448651" y="2324822"/>
            <a:ext cx="3056549" cy="2208356"/>
          </a:xfrm>
          <a:prstGeom prst="roundRect">
            <a:avLst/>
          </a:prstGeom>
          <a:noFill/>
          <a:ln w="38100">
            <a:solidFill>
              <a:srgbClr val="93CBA6"/>
            </a:solidFill>
          </a:ln>
        </p:spPr>
        <p:txBody>
          <a:bodyPr wrap="square" lIns="144000" tIns="180000" rIns="144000" bIns="180000" rtlCol="0" anchor="ctr">
            <a:spAutoFit/>
          </a:bodyPr>
          <a:lstStyle/>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¿Estás protegiendo tu ahorro ?</a:t>
            </a:r>
            <a:endParaRPr lang="es-ES" sz="1200" b="1" dirty="0">
              <a:solidFill>
                <a:srgbClr val="93CBA6"/>
              </a:solidFill>
              <a:latin typeface="Open Sans" panose="020B0606030504020204" pitchFamily="34" charset="0"/>
              <a:ea typeface="Open Sans" panose="020B0606030504020204" pitchFamily="34" charset="0"/>
              <a:cs typeface="Open Sans" panose="020B0606030504020204" pitchFamily="34" charset="0"/>
            </a:endParaRP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¿Sabes por dónde empezar?</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Acuerdo COEM-TREA</a:t>
            </a:r>
          </a:p>
          <a:p>
            <a:pPr marL="182563" indent="-182563">
              <a:lnSpc>
                <a:spcPct val="150000"/>
              </a:lnSpc>
              <a:buAutoNum type="arabicPeriod"/>
            </a:pPr>
            <a:r>
              <a:rPr lang="es-ES" sz="1200" b="1" dirty="0">
                <a:solidFill>
                  <a:srgbClr val="93CBA6"/>
                </a:solidFill>
                <a:latin typeface="Open Sans" panose="020B0606030504020204" pitchFamily="34" charset="0"/>
                <a:ea typeface="Open Sans" panose="020B0606030504020204" pitchFamily="34" charset="0"/>
                <a:cs typeface="Open Sans" panose="020B0606030504020204" pitchFamily="34" charset="0"/>
              </a:rPr>
              <a:t> ¿Cómo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¿Cuándo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Seguimiento</a:t>
            </a:r>
          </a:p>
        </p:txBody>
      </p:sp>
      <p:sp>
        <p:nvSpPr>
          <p:cNvPr id="26" name="Rectángulo: esquinas redondeadas 25">
            <a:extLst>
              <a:ext uri="{FF2B5EF4-FFF2-40B4-BE49-F238E27FC236}">
                <a16:creationId xmlns="" xmlns:a16="http://schemas.microsoft.com/office/drawing/2014/main" id="{BBA53F61-EC0D-4F99-A3B8-5D9810D65365}"/>
              </a:ext>
            </a:extLst>
          </p:cNvPr>
          <p:cNvSpPr/>
          <p:nvPr/>
        </p:nvSpPr>
        <p:spPr>
          <a:xfrm>
            <a:off x="968925" y="2170933"/>
            <a:ext cx="2016000" cy="307777"/>
          </a:xfrm>
          <a:prstGeom prst="roundRect">
            <a:avLst/>
          </a:prstGeom>
          <a:solidFill>
            <a:schemeClr val="bg1"/>
          </a:solidFill>
          <a:ln w="3175">
            <a:solidFill>
              <a:srgbClr val="93C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Rentabiliza tus ahorros</a:t>
            </a:r>
          </a:p>
        </p:txBody>
      </p:sp>
      <p:sp>
        <p:nvSpPr>
          <p:cNvPr id="4" name="Rectángulo 3"/>
          <p:cNvSpPr/>
          <p:nvPr/>
        </p:nvSpPr>
        <p:spPr>
          <a:xfrm>
            <a:off x="5029200" y="2305578"/>
            <a:ext cx="1524000" cy="2088000"/>
          </a:xfrm>
          <a:prstGeom prst="rect">
            <a:avLst/>
          </a:prstGeom>
          <a:solidFill>
            <a:srgbClr val="FFF9C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ACTIVOS</a:t>
            </a:r>
            <a:endParaRPr lang="es-ES" b="1" dirty="0">
              <a:solidFill>
                <a:schemeClr val="tx1"/>
              </a:solidFill>
            </a:endParaRPr>
          </a:p>
        </p:txBody>
      </p:sp>
      <p:sp>
        <p:nvSpPr>
          <p:cNvPr id="28" name="Rectángulo 27"/>
          <p:cNvSpPr/>
          <p:nvPr/>
        </p:nvSpPr>
        <p:spPr>
          <a:xfrm>
            <a:off x="6781800" y="2305578"/>
            <a:ext cx="1524000" cy="1044000"/>
          </a:xfrm>
          <a:prstGeom prst="rect">
            <a:avLst/>
          </a:prstGeom>
          <a:solidFill>
            <a:srgbClr val="F399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ACCIONES</a:t>
            </a:r>
            <a:endParaRPr lang="es-ES" dirty="0"/>
          </a:p>
        </p:txBody>
      </p:sp>
      <p:sp>
        <p:nvSpPr>
          <p:cNvPr id="29" name="Rectángulo 28"/>
          <p:cNvSpPr/>
          <p:nvPr/>
        </p:nvSpPr>
        <p:spPr>
          <a:xfrm>
            <a:off x="6781800" y="3349578"/>
            <a:ext cx="1524000" cy="1044000"/>
          </a:xfrm>
          <a:prstGeom prst="rect">
            <a:avLst/>
          </a:prstGeom>
          <a:solidFill>
            <a:srgbClr val="93CBA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BONOS</a:t>
            </a:r>
            <a:endParaRPr lang="es-ES" dirty="0"/>
          </a:p>
        </p:txBody>
      </p:sp>
      <p:sp>
        <p:nvSpPr>
          <p:cNvPr id="30" name="2 Rectángulo"/>
          <p:cNvSpPr/>
          <p:nvPr/>
        </p:nvSpPr>
        <p:spPr>
          <a:xfrm>
            <a:off x="5572990" y="1864596"/>
            <a:ext cx="2504210" cy="415498"/>
          </a:xfrm>
          <a:prstGeom prst="rect">
            <a:avLst/>
          </a:prstGeom>
        </p:spPr>
        <p:txBody>
          <a:bodyPr wrap="square">
            <a:spAutoFit/>
          </a:bodyPr>
          <a:lstStyle/>
          <a:p>
            <a:pPr algn="ctr">
              <a:lnSpc>
                <a:spcPct val="150000"/>
              </a:lnSpc>
            </a:pPr>
            <a:r>
              <a:rPr lang="es-ES" sz="1400" b="1" i="1" u="sng" dirty="0" smtClean="0">
                <a:latin typeface="Open Sans" panose="020B0606030504020204" pitchFamily="34" charset="0"/>
                <a:ea typeface="Open Sans" panose="020B0606030504020204" pitchFamily="34" charset="0"/>
                <a:cs typeface="Open Sans" panose="020B0606030504020204" pitchFamily="34" charset="0"/>
              </a:rPr>
              <a:t>Balance de una empresa</a:t>
            </a:r>
            <a:endParaRPr lang="es-ES" sz="1400" i="1" u="sng"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Flecha curvada hacia arriba 4"/>
          <p:cNvSpPr/>
          <p:nvPr/>
        </p:nvSpPr>
        <p:spPr>
          <a:xfrm>
            <a:off x="5659581" y="4038600"/>
            <a:ext cx="2112819" cy="1044000"/>
          </a:xfrm>
          <a:prstGeom prst="curvedUpArrow">
            <a:avLst/>
          </a:prstGeom>
          <a:solidFill>
            <a:srgbClr val="93CBA6"/>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33" name="Flecha curvada hacia arriba 32"/>
          <p:cNvSpPr/>
          <p:nvPr/>
        </p:nvSpPr>
        <p:spPr>
          <a:xfrm rot="15817359">
            <a:off x="7993344" y="2715696"/>
            <a:ext cx="1355855" cy="1044000"/>
          </a:xfrm>
          <a:prstGeom prst="curvedUpArrow">
            <a:avLst>
              <a:gd name="adj1" fmla="val 25000"/>
              <a:gd name="adj2" fmla="val 54647"/>
              <a:gd name="adj3" fmla="val 25000"/>
            </a:avLst>
          </a:prstGeom>
          <a:solidFill>
            <a:srgbClr val="F3997B"/>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34" name="CuadroTexto 33"/>
          <p:cNvSpPr txBox="1"/>
          <p:nvPr/>
        </p:nvSpPr>
        <p:spPr>
          <a:xfrm>
            <a:off x="9243649" y="3091934"/>
            <a:ext cx="45719" cy="400110"/>
          </a:xfrm>
          <a:prstGeom prst="rect">
            <a:avLst/>
          </a:prstGeom>
          <a:noFill/>
        </p:spPr>
        <p:txBody>
          <a:bodyPr wrap="square" rtlCol="0">
            <a:spAutoFit/>
          </a:bodyPr>
          <a:lstStyle/>
          <a:p>
            <a:r>
              <a:rPr lang="es-ES" sz="2000" b="1" dirty="0"/>
              <a:t>2</a:t>
            </a:r>
          </a:p>
        </p:txBody>
      </p:sp>
      <p:sp>
        <p:nvSpPr>
          <p:cNvPr id="35" name="CuadroTexto 34"/>
          <p:cNvSpPr txBox="1"/>
          <p:nvPr/>
        </p:nvSpPr>
        <p:spPr>
          <a:xfrm>
            <a:off x="6580472" y="4712168"/>
            <a:ext cx="45719" cy="400110"/>
          </a:xfrm>
          <a:prstGeom prst="rect">
            <a:avLst/>
          </a:prstGeom>
          <a:noFill/>
        </p:spPr>
        <p:txBody>
          <a:bodyPr wrap="square" rtlCol="0">
            <a:spAutoFit/>
          </a:bodyPr>
          <a:lstStyle/>
          <a:p>
            <a:r>
              <a:rPr lang="es-ES" sz="2000" b="1" dirty="0" smtClean="0"/>
              <a:t>1</a:t>
            </a:r>
            <a:endParaRPr lang="es-ES" sz="2000" b="1" dirty="0"/>
          </a:p>
        </p:txBody>
      </p:sp>
      <p:sp>
        <p:nvSpPr>
          <p:cNvPr id="36" name="2 Rectángulo"/>
          <p:cNvSpPr/>
          <p:nvPr/>
        </p:nvSpPr>
        <p:spPr>
          <a:xfrm>
            <a:off x="178584" y="5298125"/>
            <a:ext cx="11834832" cy="1061829"/>
          </a:xfrm>
          <a:prstGeom prst="rect">
            <a:avLst/>
          </a:prstGeom>
        </p:spPr>
        <p:txBody>
          <a:bodyPr wrap="square">
            <a:spAutoFit/>
          </a:bodyPr>
          <a:lstStyle/>
          <a:p>
            <a:pPr algn="ctr">
              <a:lnSpc>
                <a:spcPct val="150000"/>
              </a:lnSpc>
            </a:pPr>
            <a:r>
              <a:rPr lang="es-ES" sz="1400" b="1" i="1" dirty="0" smtClean="0">
                <a:latin typeface="Open Sans" panose="020B0606030504020204" pitchFamily="34" charset="0"/>
                <a:ea typeface="Open Sans" panose="020B0606030504020204" pitchFamily="34" charset="0"/>
                <a:cs typeface="Open Sans" panose="020B0606030504020204" pitchFamily="34" charset="0"/>
              </a:rPr>
              <a:t>Los beneficios generados por los activos de una compañía van:</a:t>
            </a:r>
          </a:p>
          <a:p>
            <a:pPr marL="342900" indent="-342900" algn="ctr">
              <a:lnSpc>
                <a:spcPct val="150000"/>
              </a:lnSpc>
              <a:buAutoNum type="arabicPeriod"/>
            </a:pPr>
            <a:r>
              <a:rPr lang="es-ES" sz="1400" b="1" i="1" dirty="0" smtClean="0">
                <a:latin typeface="Open Sans" panose="020B0606030504020204" pitchFamily="34" charset="0"/>
                <a:ea typeface="Open Sans" panose="020B0606030504020204" pitchFamily="34" charset="0"/>
                <a:cs typeface="Open Sans" panose="020B0606030504020204" pitchFamily="34" charset="0"/>
              </a:rPr>
              <a:t>A pagar los intereses de la deuda (y la propia deuda). </a:t>
            </a:r>
            <a:r>
              <a:rPr lang="es-ES" sz="1400" b="1" i="1" u="sng" dirty="0" smtClean="0">
                <a:latin typeface="Open Sans" panose="020B0606030504020204" pitchFamily="34" charset="0"/>
                <a:ea typeface="Open Sans" panose="020B0606030504020204" pitchFamily="34" charset="0"/>
                <a:cs typeface="Open Sans" panose="020B0606030504020204" pitchFamily="34" charset="0"/>
              </a:rPr>
              <a:t>Mayor protección a Corto Plazo, menor interés</a:t>
            </a:r>
            <a:r>
              <a:rPr lang="es-ES" sz="1400" b="1" i="1" dirty="0" smtClean="0">
                <a:latin typeface="Open Sans" panose="020B0606030504020204" pitchFamily="34" charset="0"/>
                <a:ea typeface="Open Sans" panose="020B0606030504020204" pitchFamily="34" charset="0"/>
                <a:cs typeface="Open Sans" panose="020B0606030504020204" pitchFamily="34" charset="0"/>
              </a:rPr>
              <a:t>.</a:t>
            </a:r>
          </a:p>
          <a:p>
            <a:pPr marL="342900" indent="-342900" algn="ctr">
              <a:lnSpc>
                <a:spcPct val="150000"/>
              </a:lnSpc>
              <a:buAutoNum type="arabicPeriod"/>
            </a:pPr>
            <a:r>
              <a:rPr lang="es-ES" sz="1400" b="1" i="1" dirty="0" smtClean="0">
                <a:latin typeface="Open Sans" panose="020B0606030504020204" pitchFamily="34" charset="0"/>
                <a:ea typeface="Open Sans" panose="020B0606030504020204" pitchFamily="34" charset="0"/>
                <a:cs typeface="Open Sans" panose="020B0606030504020204" pitchFamily="34" charset="0"/>
              </a:rPr>
              <a:t>A los propietarios (accionistas). </a:t>
            </a:r>
            <a:r>
              <a:rPr lang="es-ES" sz="1400" b="1" i="1" u="sng" dirty="0" smtClean="0">
                <a:latin typeface="Open Sans" panose="020B0606030504020204" pitchFamily="34" charset="0"/>
                <a:ea typeface="Open Sans" panose="020B0606030504020204" pitchFamily="34" charset="0"/>
                <a:cs typeface="Open Sans" panose="020B0606030504020204" pitchFamily="34" charset="0"/>
              </a:rPr>
              <a:t>Mayor incertidumbre a Corto Plazo, potencial mayor rentabilidad a largo plazo</a:t>
            </a:r>
            <a:endParaRPr lang="es-ES" sz="1400" i="1" u="sng"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82336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 xmlns:a16="http://schemas.microsoft.com/office/drawing/2014/main" id="{189C27FD-EB7E-4F6A-B41D-98B108D31B0F}"/>
              </a:ext>
            </a:extLst>
          </p:cNvPr>
          <p:cNvSpPr>
            <a:spLocks noGrp="1"/>
          </p:cNvSpPr>
          <p:nvPr>
            <p:ph type="sldNum" sz="quarter" idx="12"/>
          </p:nvPr>
        </p:nvSpPr>
        <p:spPr/>
        <p:txBody>
          <a:bodyPr/>
          <a:lstStyle/>
          <a:p>
            <a:fld id="{A320ABA1-7EF4-43C9-9495-8D1BBA3206F0}" type="slidenum">
              <a:rPr lang="en-US" sz="1400" smtClean="0">
                <a:solidFill>
                  <a:prstClr val="black">
                    <a:tint val="75000"/>
                  </a:prstClr>
                </a:solidFill>
              </a:rPr>
              <a:pPr/>
              <a:t>12</a:t>
            </a:fld>
            <a:endParaRPr lang="en-US" sz="1400" dirty="0">
              <a:solidFill>
                <a:prstClr val="black">
                  <a:tint val="75000"/>
                </a:prstClr>
              </a:solidFill>
            </a:endParaRPr>
          </a:p>
        </p:txBody>
      </p:sp>
      <p:sp>
        <p:nvSpPr>
          <p:cNvPr id="12" name="Rectangle 9">
            <a:extLst>
              <a:ext uri="{FF2B5EF4-FFF2-40B4-BE49-F238E27FC236}">
                <a16:creationId xmlns="" xmlns:a16="http://schemas.microsoft.com/office/drawing/2014/main" id="{59DCAA14-F639-4FD8-80C7-F4F0754680CD}"/>
              </a:ext>
            </a:extLst>
          </p:cNvPr>
          <p:cNvSpPr>
            <a:spLocks noChangeArrowheads="1"/>
          </p:cNvSpPr>
          <p:nvPr/>
        </p:nvSpPr>
        <p:spPr bwMode="auto">
          <a:xfrm>
            <a:off x="530649" y="685800"/>
            <a:ext cx="8382000" cy="307777"/>
          </a:xfrm>
          <a:prstGeom prst="rect">
            <a:avLst/>
          </a:prstGeom>
          <a:noFill/>
          <a:ln w="9525">
            <a:noFill/>
            <a:miter lim="800000"/>
            <a:headEnd/>
            <a:tailEnd/>
          </a:ln>
        </p:spPr>
        <p:txBody>
          <a:bodyPr wrap="square" lIns="0" tIns="0" rIns="0" bIns="0">
            <a:spAutoFit/>
          </a:bodyPr>
          <a:lstStyle/>
          <a:p>
            <a:pPr marL="342900" indent="-342900" eaLnBrk="0" hangingPunct="0"/>
            <a:r>
              <a:rPr lang="en-US" sz="2000" dirty="0">
                <a:latin typeface="Open Sans" panose="020B0606030504020204" pitchFamily="34" charset="0"/>
                <a:ea typeface="Open Sans" panose="020B0606030504020204" pitchFamily="34" charset="0"/>
                <a:cs typeface="Open Sans" panose="020B0606030504020204" pitchFamily="34" charset="0"/>
              </a:rPr>
              <a:t>¿</a:t>
            </a:r>
            <a:r>
              <a:rPr lang="en-US" sz="2000" dirty="0" err="1">
                <a:latin typeface="Open Sans" panose="020B0606030504020204" pitchFamily="34" charset="0"/>
                <a:ea typeface="Open Sans" panose="020B0606030504020204" pitchFamily="34" charset="0"/>
                <a:cs typeface="Open Sans" panose="020B0606030504020204" pitchFamily="34" charset="0"/>
              </a:rPr>
              <a:t>Cómo</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empiezo</a:t>
            </a:r>
            <a:r>
              <a:rPr lang="en-US" sz="2000" dirty="0">
                <a:latin typeface="Open Sans" panose="020B0606030504020204" pitchFamily="34" charset="0"/>
                <a:ea typeface="Open Sans" panose="020B0606030504020204" pitchFamily="34" charset="0"/>
                <a:cs typeface="Open Sans" panose="020B0606030504020204" pitchFamily="34" charset="0"/>
              </a:rPr>
              <a:t>?</a:t>
            </a:r>
            <a:endParaRPr lang="en-AU"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2 Rectángulo"/>
          <p:cNvSpPr/>
          <p:nvPr/>
        </p:nvSpPr>
        <p:spPr>
          <a:xfrm>
            <a:off x="3713019" y="1532548"/>
            <a:ext cx="7171950" cy="1350563"/>
          </a:xfrm>
          <a:prstGeom prst="rect">
            <a:avLst/>
          </a:prstGeom>
        </p:spPr>
        <p:txBody>
          <a:bodyPr wrap="square">
            <a:spAutoFit/>
          </a:bodyPr>
          <a:lstStyle/>
          <a:p>
            <a:pPr algn="ctr">
              <a:lnSpc>
                <a:spcPct val="150000"/>
              </a:lnSpc>
            </a:pPr>
            <a:r>
              <a:rPr lang="es-ES" sz="1400" b="1" i="1" dirty="0">
                <a:latin typeface="Open Sans" panose="020B0606030504020204" pitchFamily="34" charset="0"/>
                <a:ea typeface="Open Sans" panose="020B0606030504020204" pitchFamily="34" charset="0"/>
                <a:cs typeface="Open Sans" panose="020B0606030504020204" pitchFamily="34" charset="0"/>
              </a:rPr>
              <a:t>3. Invierte según tu objetivo (horizonte temporal), no según “tu perfil”</a:t>
            </a:r>
          </a:p>
          <a:p>
            <a:pPr algn="ctr">
              <a:lnSpc>
                <a:spcPct val="150000"/>
              </a:lnSpc>
            </a:pPr>
            <a:endParaRPr lang="es-ES" sz="1400" b="1" i="1" dirty="0">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endParaRPr lang="es-ES" sz="1400" i="1" dirty="0">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endParaRPr lang="es-ES" sz="14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2 Rectángulo"/>
          <p:cNvSpPr/>
          <p:nvPr/>
        </p:nvSpPr>
        <p:spPr>
          <a:xfrm>
            <a:off x="4757925" y="2364007"/>
            <a:ext cx="1261875" cy="704232"/>
          </a:xfrm>
          <a:prstGeom prst="rect">
            <a:avLst/>
          </a:prstGeom>
        </p:spPr>
        <p:txBody>
          <a:bodyPr wrap="square">
            <a:spAutoFit/>
          </a:bodyPr>
          <a:lstStyle/>
          <a:p>
            <a:pPr algn="ctr">
              <a:lnSpc>
                <a:spcPct val="150000"/>
              </a:lnSpc>
            </a:pPr>
            <a:r>
              <a:rPr lang="es-ES" sz="1400" b="1" i="1" dirty="0">
                <a:solidFill>
                  <a:srgbClr val="F3997B"/>
                </a:solidFill>
                <a:latin typeface="Open Sans" panose="020B0606030504020204" pitchFamily="34" charset="0"/>
                <a:ea typeface="Open Sans" panose="020B0606030504020204" pitchFamily="34" charset="0"/>
                <a:cs typeface="Open Sans" panose="020B0606030504020204" pitchFamily="34" charset="0"/>
              </a:rPr>
              <a:t>0-3 años</a:t>
            </a:r>
          </a:p>
          <a:p>
            <a:pPr algn="ctr">
              <a:lnSpc>
                <a:spcPct val="150000"/>
              </a:lnSpc>
            </a:pPr>
            <a:r>
              <a:rPr lang="es-ES" sz="1400" b="1" i="1" dirty="0">
                <a:solidFill>
                  <a:srgbClr val="F3997B"/>
                </a:solidFill>
                <a:latin typeface="Open Sans" panose="020B0606030504020204" pitchFamily="34" charset="0"/>
                <a:ea typeface="Open Sans" panose="020B0606030504020204" pitchFamily="34" charset="0"/>
                <a:cs typeface="Open Sans" panose="020B0606030504020204" pitchFamily="34" charset="0"/>
              </a:rPr>
              <a:t>Renta Fija</a:t>
            </a:r>
          </a:p>
        </p:txBody>
      </p:sp>
      <p:sp>
        <p:nvSpPr>
          <p:cNvPr id="11" name="2 Rectángulo"/>
          <p:cNvSpPr/>
          <p:nvPr/>
        </p:nvSpPr>
        <p:spPr>
          <a:xfrm>
            <a:off x="8574563" y="2344354"/>
            <a:ext cx="1828800" cy="704232"/>
          </a:xfrm>
          <a:prstGeom prst="rect">
            <a:avLst/>
          </a:prstGeom>
        </p:spPr>
        <p:txBody>
          <a:bodyPr wrap="square">
            <a:spAutoFit/>
          </a:bodyPr>
          <a:lstStyle/>
          <a:p>
            <a:pPr algn="ctr">
              <a:lnSpc>
                <a:spcPct val="150000"/>
              </a:lnSpc>
            </a:pPr>
            <a:r>
              <a:rPr lang="es-ES" sz="1400" b="1" i="1" dirty="0">
                <a:solidFill>
                  <a:srgbClr val="F3997B"/>
                </a:solidFill>
                <a:latin typeface="Open Sans" panose="020B0606030504020204" pitchFamily="34" charset="0"/>
                <a:ea typeface="Open Sans" panose="020B0606030504020204" pitchFamily="34" charset="0"/>
                <a:cs typeface="Open Sans" panose="020B0606030504020204" pitchFamily="34" charset="0"/>
              </a:rPr>
              <a:t>&gt;5-7 años</a:t>
            </a:r>
          </a:p>
          <a:p>
            <a:pPr algn="ctr">
              <a:lnSpc>
                <a:spcPct val="150000"/>
              </a:lnSpc>
            </a:pPr>
            <a:r>
              <a:rPr lang="es-ES" sz="1400" b="1" i="1" dirty="0">
                <a:solidFill>
                  <a:srgbClr val="F3997B"/>
                </a:solidFill>
                <a:latin typeface="Open Sans" panose="020B0606030504020204" pitchFamily="34" charset="0"/>
                <a:ea typeface="Open Sans" panose="020B0606030504020204" pitchFamily="34" charset="0"/>
                <a:cs typeface="Open Sans" panose="020B0606030504020204" pitchFamily="34" charset="0"/>
              </a:rPr>
              <a:t>Renta Variable</a:t>
            </a:r>
          </a:p>
        </p:txBody>
      </p:sp>
      <p:sp>
        <p:nvSpPr>
          <p:cNvPr id="2" name="Rectángulo 1"/>
          <p:cNvSpPr/>
          <p:nvPr/>
        </p:nvSpPr>
        <p:spPr>
          <a:xfrm>
            <a:off x="4398862" y="3586861"/>
            <a:ext cx="1980000" cy="704232"/>
          </a:xfrm>
          <a:prstGeom prst="rect">
            <a:avLst/>
          </a:prstGeom>
          <a:solidFill>
            <a:srgbClr val="93CBA6"/>
          </a:solidFill>
        </p:spPr>
        <p:txBody>
          <a:bodyPr wrap="none">
            <a:spAutoFit/>
          </a:bodyPr>
          <a:lstStyle/>
          <a:p>
            <a:pPr algn="ctr">
              <a:lnSpc>
                <a:spcPct val="150000"/>
              </a:lnSpc>
            </a:pPr>
            <a:r>
              <a:rPr lang="es-ES" sz="1400" b="1" i="1" dirty="0">
                <a:latin typeface="Open Sans" panose="020B0606030504020204" pitchFamily="34" charset="0"/>
                <a:ea typeface="Open Sans" panose="020B0606030504020204" pitchFamily="34" charset="0"/>
                <a:cs typeface="Open Sans" panose="020B0606030504020204" pitchFamily="34" charset="0"/>
              </a:rPr>
              <a:t>TREA RENTA </a:t>
            </a:r>
          </a:p>
          <a:p>
            <a:pPr algn="ctr">
              <a:lnSpc>
                <a:spcPct val="150000"/>
              </a:lnSpc>
            </a:pPr>
            <a:r>
              <a:rPr lang="es-ES" sz="1400" b="1" i="1" dirty="0">
                <a:latin typeface="Open Sans" panose="020B0606030504020204" pitchFamily="34" charset="0"/>
                <a:ea typeface="Open Sans" panose="020B0606030504020204" pitchFamily="34" charset="0"/>
                <a:cs typeface="Open Sans" panose="020B0606030504020204" pitchFamily="34" charset="0"/>
              </a:rPr>
              <a:t>FIJA SELECCIÓN</a:t>
            </a:r>
          </a:p>
        </p:txBody>
      </p:sp>
      <p:sp>
        <p:nvSpPr>
          <p:cNvPr id="17" name="Rectángulo 16"/>
          <p:cNvSpPr/>
          <p:nvPr/>
        </p:nvSpPr>
        <p:spPr>
          <a:xfrm>
            <a:off x="8482118" y="3574022"/>
            <a:ext cx="1980000" cy="704232"/>
          </a:xfrm>
          <a:prstGeom prst="rect">
            <a:avLst/>
          </a:prstGeom>
          <a:solidFill>
            <a:srgbClr val="93CBA6"/>
          </a:solidFill>
        </p:spPr>
        <p:txBody>
          <a:bodyPr wrap="square">
            <a:spAutoFit/>
          </a:bodyPr>
          <a:lstStyle/>
          <a:p>
            <a:pPr algn="ctr">
              <a:lnSpc>
                <a:spcPct val="150000"/>
              </a:lnSpc>
            </a:pPr>
            <a:r>
              <a:rPr lang="es-ES" sz="1400" b="1" i="1" dirty="0">
                <a:latin typeface="Open Sans" panose="020B0606030504020204" pitchFamily="34" charset="0"/>
                <a:ea typeface="Open Sans" panose="020B0606030504020204" pitchFamily="34" charset="0"/>
                <a:cs typeface="Open Sans" panose="020B0606030504020204" pitchFamily="34" charset="0"/>
              </a:rPr>
              <a:t>TREA </a:t>
            </a:r>
          </a:p>
          <a:p>
            <a:pPr algn="ctr">
              <a:lnSpc>
                <a:spcPct val="150000"/>
              </a:lnSpc>
            </a:pPr>
            <a:r>
              <a:rPr lang="es-ES" sz="1400" b="1" i="1" dirty="0">
                <a:latin typeface="Open Sans" panose="020B0606030504020204" pitchFamily="34" charset="0"/>
                <a:ea typeface="Open Sans" panose="020B0606030504020204" pitchFamily="34" charset="0"/>
                <a:cs typeface="Open Sans" panose="020B0606030504020204" pitchFamily="34" charset="0"/>
              </a:rPr>
              <a:t>EUROPEAN EQUITIES</a:t>
            </a:r>
          </a:p>
        </p:txBody>
      </p:sp>
      <p:cxnSp>
        <p:nvCxnSpPr>
          <p:cNvPr id="6" name="Conector recto de flecha 5"/>
          <p:cNvCxnSpPr>
            <a:cxnSpLocks/>
          </p:cNvCxnSpPr>
          <p:nvPr/>
        </p:nvCxnSpPr>
        <p:spPr>
          <a:xfrm>
            <a:off x="5388862" y="3162152"/>
            <a:ext cx="0" cy="266848"/>
          </a:xfrm>
          <a:prstGeom prst="straightConnector1">
            <a:avLst/>
          </a:prstGeom>
          <a:ln w="38100">
            <a:solidFill>
              <a:srgbClr val="93CBA6"/>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a:cxnSpLocks/>
          </p:cNvCxnSpPr>
          <p:nvPr/>
        </p:nvCxnSpPr>
        <p:spPr>
          <a:xfrm>
            <a:off x="9488963" y="3204718"/>
            <a:ext cx="0" cy="266848"/>
          </a:xfrm>
          <a:prstGeom prst="straightConnector1">
            <a:avLst/>
          </a:prstGeom>
          <a:ln w="38100">
            <a:solidFill>
              <a:srgbClr val="93CBA6"/>
            </a:solidFill>
            <a:tailEnd type="triangle"/>
          </a:ln>
        </p:spPr>
        <p:style>
          <a:lnRef idx="1">
            <a:schemeClr val="accent1"/>
          </a:lnRef>
          <a:fillRef idx="0">
            <a:schemeClr val="accent1"/>
          </a:fillRef>
          <a:effectRef idx="0">
            <a:schemeClr val="accent1"/>
          </a:effectRef>
          <a:fontRef idx="minor">
            <a:schemeClr val="tx1"/>
          </a:fontRef>
        </p:style>
      </p:cxnSp>
      <p:sp>
        <p:nvSpPr>
          <p:cNvPr id="21" name="2 Rectángulo"/>
          <p:cNvSpPr/>
          <p:nvPr/>
        </p:nvSpPr>
        <p:spPr>
          <a:xfrm>
            <a:off x="4038600" y="5396805"/>
            <a:ext cx="7171950" cy="381066"/>
          </a:xfrm>
          <a:prstGeom prst="rect">
            <a:avLst/>
          </a:prstGeom>
        </p:spPr>
        <p:txBody>
          <a:bodyPr wrap="square">
            <a:spAutoFit/>
          </a:bodyPr>
          <a:lstStyle/>
          <a:p>
            <a:pPr algn="ctr">
              <a:lnSpc>
                <a:spcPct val="150000"/>
              </a:lnSpc>
            </a:pPr>
            <a:r>
              <a:rPr lang="es-ES" sz="1400" b="1" i="1" dirty="0" smtClean="0">
                <a:latin typeface="Open Sans" panose="020B0606030504020204" pitchFamily="34" charset="0"/>
                <a:ea typeface="Open Sans" panose="020B0606030504020204" pitchFamily="34" charset="0"/>
                <a:cs typeface="Open Sans" panose="020B0606030504020204" pitchFamily="34" charset="0"/>
              </a:rPr>
              <a:t>MAYOR </a:t>
            </a:r>
            <a:r>
              <a:rPr lang="es-ES" sz="1400" b="1" i="1" dirty="0" smtClean="0">
                <a:latin typeface="Open Sans" panose="020B0606030504020204" pitchFamily="34" charset="0"/>
                <a:ea typeface="Open Sans" panose="020B0606030504020204" pitchFamily="34" charset="0"/>
                <a:cs typeface="Open Sans" panose="020B0606030504020204" pitchFamily="34" charset="0"/>
              </a:rPr>
              <a:t>interés </a:t>
            </a:r>
            <a:r>
              <a:rPr lang="es-ES" sz="1400" b="1" i="1" dirty="0">
                <a:latin typeface="Open Sans" panose="020B0606030504020204" pitchFamily="34" charset="0"/>
                <a:ea typeface="Open Sans" panose="020B0606030504020204" pitchFamily="34" charset="0"/>
                <a:cs typeface="Open Sans" panose="020B0606030504020204" pitchFamily="34" charset="0"/>
              </a:rPr>
              <a:t>compuesto a largo </a:t>
            </a:r>
            <a:r>
              <a:rPr lang="es-ES" sz="1400" b="1" i="1" dirty="0" smtClean="0">
                <a:latin typeface="Open Sans" panose="020B0606030504020204" pitchFamily="34" charset="0"/>
                <a:ea typeface="Open Sans" panose="020B0606030504020204" pitchFamily="34" charset="0"/>
                <a:cs typeface="Open Sans" panose="020B0606030504020204" pitchFamily="34" charset="0"/>
              </a:rPr>
              <a:t>plazo</a:t>
            </a:r>
            <a:endParaRPr lang="es-ES" sz="1400" i="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22" name="Conector recto de flecha 21"/>
          <p:cNvCxnSpPr>
            <a:cxnSpLocks/>
          </p:cNvCxnSpPr>
          <p:nvPr/>
        </p:nvCxnSpPr>
        <p:spPr>
          <a:xfrm>
            <a:off x="5126874" y="5367349"/>
            <a:ext cx="459326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 descr="Resultado de imagen de coem colegio de odontologos de madrid png">
            <a:extLst>
              <a:ext uri="{FF2B5EF4-FFF2-40B4-BE49-F238E27FC236}">
                <a16:creationId xmlns="" xmlns:a16="http://schemas.microsoft.com/office/drawing/2014/main" id="{0A8A5EE3-D676-413A-841B-3144D37579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259513"/>
            <a:ext cx="1117600" cy="558800"/>
          </a:xfrm>
          <a:prstGeom prst="rect">
            <a:avLst/>
          </a:prstGeom>
          <a:noFill/>
          <a:extLst>
            <a:ext uri="{909E8E84-426E-40DD-AFC4-6F175D3DCCD1}">
              <a14:hiddenFill xmlns:a14="http://schemas.microsoft.com/office/drawing/2010/main">
                <a:solidFill>
                  <a:srgbClr val="FFFFFF"/>
                </a:solidFill>
              </a14:hiddenFill>
            </a:ext>
          </a:extLst>
        </p:spPr>
      </p:pic>
      <p:sp>
        <p:nvSpPr>
          <p:cNvPr id="25" name="CuadroTexto 24">
            <a:extLst>
              <a:ext uri="{FF2B5EF4-FFF2-40B4-BE49-F238E27FC236}">
                <a16:creationId xmlns="" xmlns:a16="http://schemas.microsoft.com/office/drawing/2014/main" id="{6953F93A-B543-4026-A1F3-69C34437B9FF}"/>
              </a:ext>
            </a:extLst>
          </p:cNvPr>
          <p:cNvSpPr txBox="1"/>
          <p:nvPr/>
        </p:nvSpPr>
        <p:spPr>
          <a:xfrm>
            <a:off x="448651" y="2324822"/>
            <a:ext cx="3056549" cy="2208356"/>
          </a:xfrm>
          <a:prstGeom prst="roundRect">
            <a:avLst/>
          </a:prstGeom>
          <a:noFill/>
          <a:ln w="38100">
            <a:solidFill>
              <a:srgbClr val="93CBA6"/>
            </a:solidFill>
          </a:ln>
        </p:spPr>
        <p:txBody>
          <a:bodyPr wrap="square" lIns="144000" tIns="180000" rIns="144000" bIns="180000" rtlCol="0" anchor="ctr">
            <a:spAutoFit/>
          </a:bodyPr>
          <a:lstStyle/>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¿Estás protegiendo tu ahorro ?</a:t>
            </a:r>
            <a:endParaRPr lang="es-ES" sz="1200" b="1" dirty="0">
              <a:solidFill>
                <a:srgbClr val="93CBA6"/>
              </a:solidFill>
              <a:latin typeface="Open Sans" panose="020B0606030504020204" pitchFamily="34" charset="0"/>
              <a:ea typeface="Open Sans" panose="020B0606030504020204" pitchFamily="34" charset="0"/>
              <a:cs typeface="Open Sans" panose="020B0606030504020204" pitchFamily="34" charset="0"/>
            </a:endParaRP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¿Sabes por dónde empezar?</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Acuerdo COEM-TREA</a:t>
            </a:r>
          </a:p>
          <a:p>
            <a:pPr marL="182563" indent="-182563">
              <a:lnSpc>
                <a:spcPct val="150000"/>
              </a:lnSpc>
              <a:buAutoNum type="arabicPeriod"/>
            </a:pPr>
            <a:r>
              <a:rPr lang="es-ES" sz="1200" b="1" dirty="0">
                <a:solidFill>
                  <a:srgbClr val="93CBA6"/>
                </a:solidFill>
                <a:latin typeface="Open Sans" panose="020B0606030504020204" pitchFamily="34" charset="0"/>
                <a:ea typeface="Open Sans" panose="020B0606030504020204" pitchFamily="34" charset="0"/>
                <a:cs typeface="Open Sans" panose="020B0606030504020204" pitchFamily="34" charset="0"/>
              </a:rPr>
              <a:t> ¿Cómo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¿Cuándo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Seguimiento</a:t>
            </a:r>
          </a:p>
        </p:txBody>
      </p:sp>
      <p:sp>
        <p:nvSpPr>
          <p:cNvPr id="26" name="Rectángulo: esquinas redondeadas 25">
            <a:extLst>
              <a:ext uri="{FF2B5EF4-FFF2-40B4-BE49-F238E27FC236}">
                <a16:creationId xmlns="" xmlns:a16="http://schemas.microsoft.com/office/drawing/2014/main" id="{BBA53F61-EC0D-4F99-A3B8-5D9810D65365}"/>
              </a:ext>
            </a:extLst>
          </p:cNvPr>
          <p:cNvSpPr/>
          <p:nvPr/>
        </p:nvSpPr>
        <p:spPr>
          <a:xfrm>
            <a:off x="968925" y="2170933"/>
            <a:ext cx="2016000" cy="307777"/>
          </a:xfrm>
          <a:prstGeom prst="roundRect">
            <a:avLst/>
          </a:prstGeom>
          <a:solidFill>
            <a:schemeClr val="bg1"/>
          </a:solidFill>
          <a:ln w="3175">
            <a:solidFill>
              <a:srgbClr val="93C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Rentabiliza tus ahorros</a:t>
            </a:r>
          </a:p>
        </p:txBody>
      </p:sp>
      <p:sp>
        <p:nvSpPr>
          <p:cNvPr id="18" name="2 Rectángulo"/>
          <p:cNvSpPr/>
          <p:nvPr/>
        </p:nvSpPr>
        <p:spPr>
          <a:xfrm>
            <a:off x="3740171" y="4340436"/>
            <a:ext cx="3297381" cy="738664"/>
          </a:xfrm>
          <a:prstGeom prst="rect">
            <a:avLst/>
          </a:prstGeom>
        </p:spPr>
        <p:txBody>
          <a:bodyPr wrap="square">
            <a:spAutoFit/>
          </a:bodyPr>
          <a:lstStyle/>
          <a:p>
            <a:pPr algn="ctr">
              <a:lnSpc>
                <a:spcPct val="150000"/>
              </a:lnSpc>
            </a:pPr>
            <a:r>
              <a:rPr lang="es-ES" sz="1400" b="1" i="1" dirty="0" smtClean="0">
                <a:latin typeface="Open Sans" panose="020B0606030504020204" pitchFamily="34" charset="0"/>
                <a:ea typeface="Open Sans" panose="020B0606030504020204" pitchFamily="34" charset="0"/>
                <a:cs typeface="Open Sans" panose="020B0606030504020204" pitchFamily="34" charset="0"/>
              </a:rPr>
              <a:t>Invierte en bonos</a:t>
            </a:r>
          </a:p>
          <a:p>
            <a:pPr algn="ctr">
              <a:lnSpc>
                <a:spcPct val="150000"/>
              </a:lnSpc>
            </a:pPr>
            <a:r>
              <a:rPr lang="es-ES" sz="1400" b="1" i="1" dirty="0" smtClean="0">
                <a:latin typeface="Open Sans" panose="020B0606030504020204" pitchFamily="34" charset="0"/>
                <a:ea typeface="Open Sans" panose="020B0606030504020204" pitchFamily="34" charset="0"/>
                <a:cs typeface="Open Sans" panose="020B0606030504020204" pitchFamily="34" charset="0"/>
              </a:rPr>
              <a:t>Rentabilidad Objetivo*: +1-3% anual</a:t>
            </a:r>
            <a:endParaRPr lang="es-ES" sz="14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24" name="2 Rectángulo"/>
          <p:cNvSpPr/>
          <p:nvPr/>
        </p:nvSpPr>
        <p:spPr>
          <a:xfrm>
            <a:off x="7545863" y="4305520"/>
            <a:ext cx="3886200" cy="1061829"/>
          </a:xfrm>
          <a:prstGeom prst="rect">
            <a:avLst/>
          </a:prstGeom>
        </p:spPr>
        <p:txBody>
          <a:bodyPr wrap="square">
            <a:spAutoFit/>
          </a:bodyPr>
          <a:lstStyle/>
          <a:p>
            <a:pPr algn="ctr">
              <a:lnSpc>
                <a:spcPct val="150000"/>
              </a:lnSpc>
            </a:pPr>
            <a:r>
              <a:rPr lang="es-ES" sz="1400" b="1" i="1" dirty="0" smtClean="0">
                <a:latin typeface="Open Sans" panose="020B0606030504020204" pitchFamily="34" charset="0"/>
                <a:ea typeface="Open Sans" panose="020B0606030504020204" pitchFamily="34" charset="0"/>
                <a:cs typeface="Open Sans" panose="020B0606030504020204" pitchFamily="34" charset="0"/>
              </a:rPr>
              <a:t>Invierte en acciones</a:t>
            </a:r>
          </a:p>
          <a:p>
            <a:pPr algn="ctr">
              <a:lnSpc>
                <a:spcPct val="150000"/>
              </a:lnSpc>
            </a:pPr>
            <a:r>
              <a:rPr lang="es-ES" sz="1400" b="1" i="1" dirty="0">
                <a:latin typeface="Open Sans" panose="020B0606030504020204" pitchFamily="34" charset="0"/>
                <a:ea typeface="Open Sans" panose="020B0606030504020204" pitchFamily="34" charset="0"/>
                <a:cs typeface="Open Sans" panose="020B0606030504020204" pitchFamily="34" charset="0"/>
              </a:rPr>
              <a:t>Rentabilidad Objetivo*: </a:t>
            </a:r>
            <a:r>
              <a:rPr lang="es-ES" sz="1400" b="1" i="1" dirty="0" smtClean="0">
                <a:latin typeface="Open Sans" panose="020B0606030504020204" pitchFamily="34" charset="0"/>
                <a:ea typeface="Open Sans" panose="020B0606030504020204" pitchFamily="34" charset="0"/>
                <a:cs typeface="Open Sans" panose="020B0606030504020204" pitchFamily="34" charset="0"/>
              </a:rPr>
              <a:t>&gt;6-8% </a:t>
            </a:r>
            <a:r>
              <a:rPr lang="es-ES" sz="1400" b="1" i="1" dirty="0">
                <a:latin typeface="Open Sans" panose="020B0606030504020204" pitchFamily="34" charset="0"/>
                <a:ea typeface="Open Sans" panose="020B0606030504020204" pitchFamily="34" charset="0"/>
                <a:cs typeface="Open Sans" panose="020B0606030504020204" pitchFamily="34" charset="0"/>
              </a:rPr>
              <a:t>anual</a:t>
            </a:r>
            <a:endParaRPr lang="es-ES" sz="1400" i="1" dirty="0">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endParaRPr lang="es-ES" sz="14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28" name="2 Rectángulo"/>
          <p:cNvSpPr/>
          <p:nvPr/>
        </p:nvSpPr>
        <p:spPr>
          <a:xfrm>
            <a:off x="1101481" y="6367991"/>
            <a:ext cx="9947519" cy="346249"/>
          </a:xfrm>
          <a:prstGeom prst="rect">
            <a:avLst/>
          </a:prstGeom>
        </p:spPr>
        <p:txBody>
          <a:bodyPr wrap="square">
            <a:spAutoFit/>
          </a:bodyPr>
          <a:lstStyle/>
          <a:p>
            <a:pPr algn="ctr">
              <a:lnSpc>
                <a:spcPct val="150000"/>
              </a:lnSpc>
            </a:pPr>
            <a:r>
              <a:rPr lang="es-ES" sz="1050" i="1" dirty="0" smtClean="0">
                <a:latin typeface="Open Sans" panose="020B0606030504020204" pitchFamily="34" charset="0"/>
                <a:ea typeface="Open Sans" panose="020B0606030504020204" pitchFamily="34" charset="0"/>
                <a:cs typeface="Open Sans" panose="020B0606030504020204" pitchFamily="34" charset="0"/>
              </a:rPr>
              <a:t>*En función de la cartera actual (junio-20), puede cambiar según mercado. RENTABILIDADES PASADAS NO SON GARANTÍA DE RENTABILIDADES FUTURAS</a:t>
            </a:r>
            <a:endParaRPr lang="es-ES" sz="1050" i="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20696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 xmlns:a16="http://schemas.microsoft.com/office/drawing/2014/main" id="{189C27FD-EB7E-4F6A-B41D-98B108D31B0F}"/>
              </a:ext>
            </a:extLst>
          </p:cNvPr>
          <p:cNvSpPr>
            <a:spLocks noGrp="1"/>
          </p:cNvSpPr>
          <p:nvPr>
            <p:ph type="sldNum" sz="quarter" idx="12"/>
          </p:nvPr>
        </p:nvSpPr>
        <p:spPr/>
        <p:txBody>
          <a:bodyPr/>
          <a:lstStyle/>
          <a:p>
            <a:fld id="{A320ABA1-7EF4-43C9-9495-8D1BBA3206F0}" type="slidenum">
              <a:rPr lang="en-US" smtClean="0">
                <a:solidFill>
                  <a:prstClr val="black">
                    <a:tint val="75000"/>
                  </a:prstClr>
                </a:solidFill>
              </a:rPr>
              <a:pPr/>
              <a:t>13</a:t>
            </a:fld>
            <a:endParaRPr lang="en-US" dirty="0">
              <a:solidFill>
                <a:prstClr val="black">
                  <a:tint val="75000"/>
                </a:prstClr>
              </a:solidFill>
            </a:endParaRPr>
          </a:p>
        </p:txBody>
      </p:sp>
      <p:sp>
        <p:nvSpPr>
          <p:cNvPr id="12" name="Rectangle 9">
            <a:extLst>
              <a:ext uri="{FF2B5EF4-FFF2-40B4-BE49-F238E27FC236}">
                <a16:creationId xmlns="" xmlns:a16="http://schemas.microsoft.com/office/drawing/2014/main" id="{59DCAA14-F639-4FD8-80C7-F4F0754680CD}"/>
              </a:ext>
            </a:extLst>
          </p:cNvPr>
          <p:cNvSpPr>
            <a:spLocks noChangeArrowheads="1"/>
          </p:cNvSpPr>
          <p:nvPr/>
        </p:nvSpPr>
        <p:spPr bwMode="auto">
          <a:xfrm>
            <a:off x="530649" y="685800"/>
            <a:ext cx="8382000" cy="307777"/>
          </a:xfrm>
          <a:prstGeom prst="rect">
            <a:avLst/>
          </a:prstGeom>
          <a:noFill/>
          <a:ln w="9525">
            <a:noFill/>
            <a:miter lim="800000"/>
            <a:headEnd/>
            <a:tailEnd/>
          </a:ln>
        </p:spPr>
        <p:txBody>
          <a:bodyPr wrap="square" lIns="0" tIns="0" rIns="0" bIns="0">
            <a:spAutoFit/>
          </a:bodyPr>
          <a:lstStyle/>
          <a:p>
            <a:pPr marL="342900" indent="-342900" eaLnBrk="0" hangingPunct="0"/>
            <a:r>
              <a:rPr lang="en-US" sz="2000" dirty="0">
                <a:latin typeface="Open Sans" panose="020B0606030504020204" pitchFamily="34" charset="0"/>
                <a:ea typeface="Open Sans" panose="020B0606030504020204" pitchFamily="34" charset="0"/>
                <a:cs typeface="Open Sans" panose="020B0606030504020204" pitchFamily="34" charset="0"/>
              </a:rPr>
              <a:t>¿</a:t>
            </a:r>
            <a:r>
              <a:rPr lang="en-US" sz="2000" dirty="0" err="1">
                <a:latin typeface="Open Sans" panose="020B0606030504020204" pitchFamily="34" charset="0"/>
                <a:ea typeface="Open Sans" panose="020B0606030504020204" pitchFamily="34" charset="0"/>
                <a:cs typeface="Open Sans" panose="020B0606030504020204" pitchFamily="34" charset="0"/>
              </a:rPr>
              <a:t>Cuando</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empiezo</a:t>
            </a:r>
            <a:r>
              <a:rPr lang="en-US" sz="2000" dirty="0">
                <a:latin typeface="Open Sans" panose="020B0606030504020204" pitchFamily="34" charset="0"/>
                <a:ea typeface="Open Sans" panose="020B0606030504020204" pitchFamily="34" charset="0"/>
                <a:cs typeface="Open Sans" panose="020B0606030504020204" pitchFamily="34" charset="0"/>
              </a:rPr>
              <a:t>?</a:t>
            </a:r>
            <a:endParaRPr lang="en-AU"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2 Rectángulo"/>
          <p:cNvSpPr/>
          <p:nvPr/>
        </p:nvSpPr>
        <p:spPr>
          <a:xfrm>
            <a:off x="3817080" y="1524000"/>
            <a:ext cx="7171950" cy="5632311"/>
          </a:xfrm>
          <a:prstGeom prst="rect">
            <a:avLst/>
          </a:prstGeom>
        </p:spPr>
        <p:txBody>
          <a:bodyPr wrap="square">
            <a:spAutoFit/>
          </a:bodyPr>
          <a:lstStyle/>
          <a:p>
            <a:pPr algn="ctr">
              <a:lnSpc>
                <a:spcPct val="150000"/>
              </a:lnSpc>
            </a:pPr>
            <a:r>
              <a:rPr lang="es-ES" sz="1600" b="1" i="1" dirty="0">
                <a:latin typeface="Open Sans" panose="020B0606030504020204" pitchFamily="34" charset="0"/>
                <a:ea typeface="Open Sans" panose="020B0606030504020204" pitchFamily="34" charset="0"/>
                <a:cs typeface="Open Sans" panose="020B0606030504020204" pitchFamily="34" charset="0"/>
              </a:rPr>
              <a:t>El mejor momento para invertir siempre es HOY</a:t>
            </a:r>
          </a:p>
          <a:p>
            <a:pPr algn="ctr">
              <a:lnSpc>
                <a:spcPct val="150000"/>
              </a:lnSpc>
            </a:pPr>
            <a:r>
              <a:rPr lang="es-ES" sz="1600" b="1" i="1" dirty="0" smtClean="0">
                <a:latin typeface="Open Sans" panose="020B0606030504020204" pitchFamily="34" charset="0"/>
                <a:ea typeface="Open Sans" panose="020B0606030504020204" pitchFamily="34" charset="0"/>
                <a:cs typeface="Open Sans" panose="020B0606030504020204" pitchFamily="34" charset="0"/>
              </a:rPr>
              <a:t>!</a:t>
            </a:r>
            <a:r>
              <a:rPr lang="es-ES" sz="1600" b="1" i="1" dirty="0">
                <a:latin typeface="Open Sans" panose="020B0606030504020204" pitchFamily="34" charset="0"/>
                <a:ea typeface="Open Sans" panose="020B0606030504020204" pitchFamily="34" charset="0"/>
                <a:cs typeface="Open Sans" panose="020B0606030504020204" pitchFamily="34" charset="0"/>
              </a:rPr>
              <a:t>Haz que el largo plazo funcione a tu favor</a:t>
            </a:r>
            <a:r>
              <a:rPr lang="es-ES" sz="1600" b="1" i="1" dirty="0" smtClean="0">
                <a:latin typeface="Open Sans" panose="020B0606030504020204" pitchFamily="34" charset="0"/>
                <a:ea typeface="Open Sans" panose="020B0606030504020204" pitchFamily="34" charset="0"/>
                <a:cs typeface="Open Sans" panose="020B0606030504020204" pitchFamily="34" charset="0"/>
              </a:rPr>
              <a:t>!</a:t>
            </a:r>
          </a:p>
          <a:p>
            <a:pPr algn="ctr">
              <a:lnSpc>
                <a:spcPct val="150000"/>
              </a:lnSpc>
            </a:pPr>
            <a:endParaRPr lang="es-ES" sz="1600" b="1" i="1" dirty="0">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endParaRPr lang="es-ES" sz="1600" b="1" i="1" dirty="0" smtClean="0">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endParaRPr lang="es-ES" sz="1600" b="1" i="1" dirty="0">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endParaRPr lang="es-ES" sz="1600" b="1" i="1" dirty="0" smtClean="0">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endParaRPr lang="es-ES" sz="1600" b="1" i="1" dirty="0">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endParaRPr lang="es-ES" sz="1600" b="1" i="1" dirty="0" smtClean="0">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endParaRPr lang="es-ES" sz="1600" b="1" i="1" dirty="0">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endParaRPr lang="es-ES" sz="1600" b="1" i="1" dirty="0" smtClean="0">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endParaRPr lang="es-ES" sz="1600" b="1" i="1" dirty="0">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endParaRPr lang="es-ES" sz="1600" b="1" i="1" dirty="0" smtClean="0">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r>
              <a:rPr lang="es-ES" sz="1600" i="1" dirty="0" smtClean="0">
                <a:latin typeface="Open Sans" panose="020B0606030504020204" pitchFamily="34" charset="0"/>
                <a:ea typeface="Open Sans" panose="020B0606030504020204" pitchFamily="34" charset="0"/>
                <a:cs typeface="Open Sans" panose="020B0606030504020204" pitchFamily="34" charset="0"/>
              </a:rPr>
              <a:t>Matemáticamente, si las aportaciones son periódicas, es completamente indistinto el momento de entrada si respetamos el horizonte temporal</a:t>
            </a:r>
            <a:endParaRPr lang="es-ES" sz="1600" i="1" dirty="0">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endParaRPr lang="es-ES" sz="1600" i="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7" name="Grupo 6"/>
          <p:cNvGrpSpPr/>
          <p:nvPr/>
        </p:nvGrpSpPr>
        <p:grpSpPr>
          <a:xfrm>
            <a:off x="4572000" y="2464272"/>
            <a:ext cx="6527533" cy="3388690"/>
            <a:chOff x="2135716" y="1825625"/>
            <a:chExt cx="7186084" cy="4126442"/>
          </a:xfrm>
        </p:grpSpPr>
        <p:pic>
          <p:nvPicPr>
            <p:cNvPr id="8" name="Imagen 7"/>
            <p:cNvPicPr>
              <a:picLocks noChangeAspect="1"/>
            </p:cNvPicPr>
            <p:nvPr/>
          </p:nvPicPr>
          <p:blipFill>
            <a:blip r:embed="rId2"/>
            <a:stretch>
              <a:fillRect/>
            </a:stretch>
          </p:blipFill>
          <p:spPr>
            <a:xfrm>
              <a:off x="2135716" y="1825625"/>
              <a:ext cx="6972300" cy="4000500"/>
            </a:xfrm>
            <a:prstGeom prst="rect">
              <a:avLst/>
            </a:prstGeom>
          </p:spPr>
        </p:pic>
        <p:sp>
          <p:nvSpPr>
            <p:cNvPr id="9" name="Rectángulo 8"/>
            <p:cNvSpPr/>
            <p:nvPr/>
          </p:nvSpPr>
          <p:spPr>
            <a:xfrm>
              <a:off x="8017933" y="5613400"/>
              <a:ext cx="1303867" cy="3386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11" name="Picture 2" descr="Resultado de imagen de coem colegio de odontologos de madrid png">
            <a:extLst>
              <a:ext uri="{FF2B5EF4-FFF2-40B4-BE49-F238E27FC236}">
                <a16:creationId xmlns="" xmlns:a16="http://schemas.microsoft.com/office/drawing/2014/main" id="{0A8A5EE3-D676-413A-841B-3144D37579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259513"/>
            <a:ext cx="1117600" cy="558800"/>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 xmlns:a16="http://schemas.microsoft.com/office/drawing/2014/main" id="{406FE7FC-86C3-4367-BFF3-008863A0D3A5}"/>
              </a:ext>
            </a:extLst>
          </p:cNvPr>
          <p:cNvSpPr txBox="1"/>
          <p:nvPr/>
        </p:nvSpPr>
        <p:spPr>
          <a:xfrm>
            <a:off x="448651" y="2324822"/>
            <a:ext cx="3056549" cy="2208356"/>
          </a:xfrm>
          <a:prstGeom prst="roundRect">
            <a:avLst/>
          </a:prstGeom>
          <a:noFill/>
          <a:ln w="38100">
            <a:solidFill>
              <a:srgbClr val="93CBA6"/>
            </a:solidFill>
          </a:ln>
        </p:spPr>
        <p:txBody>
          <a:bodyPr wrap="square" lIns="144000" tIns="180000" rIns="144000" bIns="180000" rtlCol="0" anchor="ctr">
            <a:spAutoFit/>
          </a:bodyPr>
          <a:lstStyle/>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¿Estás protegiendo tu ahorro?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¿Sabes por dónde empezar?</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Acuerdo COEM-TREA</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¿Cómo empiezo?</a:t>
            </a:r>
          </a:p>
          <a:p>
            <a:pPr marL="182563" indent="-182563">
              <a:lnSpc>
                <a:spcPct val="150000"/>
              </a:lnSpc>
              <a:buAutoNum type="arabicPeriod"/>
            </a:pPr>
            <a:r>
              <a:rPr lang="es-ES" sz="1200" b="1" dirty="0">
                <a:solidFill>
                  <a:srgbClr val="93CBA6"/>
                </a:solidFill>
                <a:latin typeface="Open Sans" panose="020B0606030504020204" pitchFamily="34" charset="0"/>
                <a:ea typeface="Open Sans" panose="020B0606030504020204" pitchFamily="34" charset="0"/>
                <a:cs typeface="Open Sans" panose="020B0606030504020204" pitchFamily="34" charset="0"/>
              </a:rPr>
              <a:t> ¿Cuándo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Seguimiento</a:t>
            </a:r>
          </a:p>
        </p:txBody>
      </p:sp>
      <p:sp>
        <p:nvSpPr>
          <p:cNvPr id="17" name="Rectángulo: esquinas redondeadas 16">
            <a:extLst>
              <a:ext uri="{FF2B5EF4-FFF2-40B4-BE49-F238E27FC236}">
                <a16:creationId xmlns="" xmlns:a16="http://schemas.microsoft.com/office/drawing/2014/main" id="{2A40DBAA-AC71-448F-9166-3D47F6DEC45F}"/>
              </a:ext>
            </a:extLst>
          </p:cNvPr>
          <p:cNvSpPr/>
          <p:nvPr/>
        </p:nvSpPr>
        <p:spPr>
          <a:xfrm>
            <a:off x="968925" y="2170933"/>
            <a:ext cx="2016000" cy="307777"/>
          </a:xfrm>
          <a:prstGeom prst="roundRect">
            <a:avLst/>
          </a:prstGeom>
          <a:solidFill>
            <a:schemeClr val="bg1"/>
          </a:solidFill>
          <a:ln w="3175">
            <a:solidFill>
              <a:srgbClr val="93C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Rentabiliza tus ahorros</a:t>
            </a:r>
          </a:p>
        </p:txBody>
      </p:sp>
    </p:spTree>
    <p:extLst>
      <p:ext uri="{BB962C8B-B14F-4D97-AF65-F5344CB8AC3E}">
        <p14:creationId xmlns:p14="http://schemas.microsoft.com/office/powerpoint/2010/main" val="1590817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4"/>
          <p:cNvGraphicFramePr>
            <a:graphicFrameLocks noGrp="1"/>
          </p:cNvGraphicFramePr>
          <p:nvPr>
            <p:ph idx="1"/>
            <p:extLst>
              <p:ext uri="{D42A27DB-BD31-4B8C-83A1-F6EECF244321}">
                <p14:modId xmlns:p14="http://schemas.microsoft.com/office/powerpoint/2010/main" val="43055059"/>
              </p:ext>
            </p:extLst>
          </p:nvPr>
        </p:nvGraphicFramePr>
        <p:xfrm>
          <a:off x="3347134" y="2377440"/>
          <a:ext cx="8644836" cy="1043074"/>
        </p:xfrm>
        <a:graphic>
          <a:graphicData uri="http://schemas.openxmlformats.org/drawingml/2006/table">
            <a:tbl>
              <a:tblPr/>
              <a:tblGrid>
                <a:gridCol w="851903">
                  <a:extLst>
                    <a:ext uri="{9D8B030D-6E8A-4147-A177-3AD203B41FA5}">
                      <a16:colId xmlns="" xmlns:a16="http://schemas.microsoft.com/office/drawing/2014/main" val="20000"/>
                    </a:ext>
                  </a:extLst>
                </a:gridCol>
                <a:gridCol w="690149">
                  <a:extLst>
                    <a:ext uri="{9D8B030D-6E8A-4147-A177-3AD203B41FA5}">
                      <a16:colId xmlns="" xmlns:a16="http://schemas.microsoft.com/office/drawing/2014/main" val="20001"/>
                    </a:ext>
                  </a:extLst>
                </a:gridCol>
                <a:gridCol w="690149">
                  <a:extLst>
                    <a:ext uri="{9D8B030D-6E8A-4147-A177-3AD203B41FA5}">
                      <a16:colId xmlns="" xmlns:a16="http://schemas.microsoft.com/office/drawing/2014/main" val="20002"/>
                    </a:ext>
                  </a:extLst>
                </a:gridCol>
                <a:gridCol w="690149">
                  <a:extLst>
                    <a:ext uri="{9D8B030D-6E8A-4147-A177-3AD203B41FA5}">
                      <a16:colId xmlns="" xmlns:a16="http://schemas.microsoft.com/office/drawing/2014/main" val="20003"/>
                    </a:ext>
                  </a:extLst>
                </a:gridCol>
                <a:gridCol w="690149">
                  <a:extLst>
                    <a:ext uri="{9D8B030D-6E8A-4147-A177-3AD203B41FA5}">
                      <a16:colId xmlns="" xmlns:a16="http://schemas.microsoft.com/office/drawing/2014/main" val="20004"/>
                    </a:ext>
                  </a:extLst>
                </a:gridCol>
                <a:gridCol w="690149">
                  <a:extLst>
                    <a:ext uri="{9D8B030D-6E8A-4147-A177-3AD203B41FA5}">
                      <a16:colId xmlns="" xmlns:a16="http://schemas.microsoft.com/office/drawing/2014/main" val="20005"/>
                    </a:ext>
                  </a:extLst>
                </a:gridCol>
                <a:gridCol w="690149">
                  <a:extLst>
                    <a:ext uri="{9D8B030D-6E8A-4147-A177-3AD203B41FA5}">
                      <a16:colId xmlns="" xmlns:a16="http://schemas.microsoft.com/office/drawing/2014/main" val="20006"/>
                    </a:ext>
                  </a:extLst>
                </a:gridCol>
                <a:gridCol w="690149">
                  <a:extLst>
                    <a:ext uri="{9D8B030D-6E8A-4147-A177-3AD203B41FA5}">
                      <a16:colId xmlns="" xmlns:a16="http://schemas.microsoft.com/office/drawing/2014/main" val="20007"/>
                    </a:ext>
                  </a:extLst>
                </a:gridCol>
                <a:gridCol w="690149">
                  <a:extLst>
                    <a:ext uri="{9D8B030D-6E8A-4147-A177-3AD203B41FA5}">
                      <a16:colId xmlns="" xmlns:a16="http://schemas.microsoft.com/office/drawing/2014/main" val="20008"/>
                    </a:ext>
                  </a:extLst>
                </a:gridCol>
                <a:gridCol w="690149">
                  <a:extLst>
                    <a:ext uri="{9D8B030D-6E8A-4147-A177-3AD203B41FA5}">
                      <a16:colId xmlns="" xmlns:a16="http://schemas.microsoft.com/office/drawing/2014/main" val="20009"/>
                    </a:ext>
                  </a:extLst>
                </a:gridCol>
                <a:gridCol w="690149">
                  <a:extLst>
                    <a:ext uri="{9D8B030D-6E8A-4147-A177-3AD203B41FA5}">
                      <a16:colId xmlns="" xmlns:a16="http://schemas.microsoft.com/office/drawing/2014/main" val="20010"/>
                    </a:ext>
                  </a:extLst>
                </a:gridCol>
                <a:gridCol w="891443">
                  <a:extLst>
                    <a:ext uri="{9D8B030D-6E8A-4147-A177-3AD203B41FA5}">
                      <a16:colId xmlns="" xmlns:a16="http://schemas.microsoft.com/office/drawing/2014/main" val="20011"/>
                    </a:ext>
                  </a:extLst>
                </a:gridCol>
              </a:tblGrid>
              <a:tr h="191297">
                <a:tc>
                  <a:txBody>
                    <a:bodyPr/>
                    <a:lstStyle/>
                    <a:p>
                      <a:pPr algn="ctr" fontAlgn="b"/>
                      <a:r>
                        <a:rPr lang="es-ES" sz="1400" b="1" i="0" u="none" strike="noStrike" dirty="0">
                          <a:solidFill>
                            <a:srgbClr val="000000"/>
                          </a:solidFill>
                          <a:effectLst/>
                          <a:latin typeface="Open Sans" panose="020B0606030504020204" pitchFamily="34" charset="0"/>
                        </a:rPr>
                        <a:t>año</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0000"/>
                          </a:solidFill>
                          <a:effectLst/>
                          <a:latin typeface="Open Sans" panose="020B0606030504020204" pitchFamily="34" charset="0"/>
                        </a:rPr>
                        <a:t>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dirty="0">
                          <a:solidFill>
                            <a:srgbClr val="000000"/>
                          </a:solidFill>
                          <a:effectLst/>
                          <a:latin typeface="Open Sans" panose="020B0606030504020204" pitchFamily="34" charset="0"/>
                        </a:rPr>
                        <a:t>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dirty="0">
                          <a:solidFill>
                            <a:srgbClr val="000000"/>
                          </a:solidFill>
                          <a:effectLst/>
                          <a:latin typeface="Open Sans" panose="020B0606030504020204" pitchFamily="34" charset="0"/>
                        </a:rPr>
                        <a:t>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dirty="0">
                          <a:solidFill>
                            <a:srgbClr val="000000"/>
                          </a:solidFill>
                          <a:effectLst/>
                          <a:latin typeface="Open Sans" panose="020B0606030504020204" pitchFamily="34" charset="0"/>
                        </a:rPr>
                        <a:t>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0000"/>
                          </a:solidFill>
                          <a:effectLst/>
                          <a:latin typeface="Open Sans" panose="020B0606030504020204" pitchFamily="34" charset="0"/>
                        </a:rPr>
                        <a:t>5</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0000"/>
                          </a:solidFill>
                          <a:effectLst/>
                          <a:latin typeface="Open Sans" panose="020B0606030504020204" pitchFamily="34" charset="0"/>
                        </a:rPr>
                        <a:t>6</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0000"/>
                          </a:solidFill>
                          <a:effectLst/>
                          <a:latin typeface="Open Sans" panose="020B0606030504020204" pitchFamily="34" charset="0"/>
                        </a:rPr>
                        <a:t>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0000"/>
                          </a:solidFill>
                          <a:effectLst/>
                          <a:latin typeface="Open Sans" panose="020B0606030504020204" pitchFamily="34" charset="0"/>
                        </a:rPr>
                        <a:t>8</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0000"/>
                          </a:solidFill>
                          <a:effectLst/>
                          <a:latin typeface="Open Sans" panose="020B0606030504020204" pitchFamily="34" charset="0"/>
                        </a:rPr>
                        <a:t>9</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0000"/>
                          </a:solidFill>
                          <a:effectLst/>
                          <a:latin typeface="Open Sans" panose="020B0606030504020204" pitchFamily="34" charset="0"/>
                        </a:rPr>
                        <a:t>10</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0000"/>
                          </a:solidFill>
                          <a:effectLst/>
                          <a:latin typeface="Open Sans" panose="020B0606030504020204" pitchFamily="34" charset="0"/>
                        </a:rPr>
                        <a:t>TIR/TRE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74419">
                <a:tc>
                  <a:txBody>
                    <a:bodyPr/>
                    <a:lstStyle/>
                    <a:p>
                      <a:pPr algn="ctr" fontAlgn="b"/>
                      <a:r>
                        <a:rPr lang="es-ES" sz="1200" b="0" i="0" u="none" strike="noStrike" dirty="0" err="1">
                          <a:solidFill>
                            <a:srgbClr val="000000"/>
                          </a:solidFill>
                          <a:effectLst/>
                          <a:latin typeface="Open Sans" panose="020B0606030504020204" pitchFamily="34" charset="0"/>
                        </a:rPr>
                        <a:t>Rent</a:t>
                      </a:r>
                      <a:r>
                        <a:rPr lang="es-ES" sz="1200" b="0" i="0" u="none" strike="noStrike" dirty="0">
                          <a:solidFill>
                            <a:srgbClr val="000000"/>
                          </a:solidFill>
                          <a:effectLst/>
                          <a:latin typeface="Open Sans" panose="020B0606030504020204" pitchFamily="34" charset="0"/>
                        </a:rPr>
                        <a:t>.</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B050"/>
                          </a:solidFill>
                          <a:effectLst/>
                          <a:latin typeface="Open Sans" panose="020B0606030504020204" pitchFamily="34" charset="0"/>
                        </a:rPr>
                        <a:t>23%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B050"/>
                          </a:solidFill>
                          <a:effectLst/>
                          <a:latin typeface="Open Sans" panose="020B0606030504020204" pitchFamily="34" charset="0"/>
                        </a:rPr>
                        <a:t>8%</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dirty="0">
                          <a:solidFill>
                            <a:srgbClr val="00B050"/>
                          </a:solidFill>
                          <a:effectLst/>
                          <a:latin typeface="Open Sans" panose="020B0606030504020204" pitchFamily="34" charset="0"/>
                        </a:rPr>
                        <a:t>17%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9C0006"/>
                          </a:solidFill>
                          <a:effectLst/>
                          <a:latin typeface="Open Sans" panose="020B0606030504020204" pitchFamily="34" charset="0"/>
                        </a:rPr>
                        <a:t>-2%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9C0006"/>
                          </a:solidFill>
                          <a:effectLst/>
                          <a:latin typeface="Open Sans" panose="020B0606030504020204" pitchFamily="34" charset="0"/>
                        </a:rPr>
                        <a:t>-40%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B050"/>
                          </a:solidFill>
                          <a:effectLst/>
                          <a:latin typeface="Open Sans" panose="020B0606030504020204" pitchFamily="34" charset="0"/>
                        </a:rPr>
                        <a:t>30%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B050"/>
                          </a:solidFill>
                          <a:effectLst/>
                          <a:latin typeface="Open Sans" panose="020B0606030504020204" pitchFamily="34" charset="0"/>
                        </a:rPr>
                        <a:t>26%</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9C0006"/>
                          </a:solidFill>
                          <a:effectLst/>
                          <a:latin typeface="Open Sans" panose="020B0606030504020204" pitchFamily="34" charset="0"/>
                        </a:rPr>
                        <a:t>-8%</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dirty="0">
                          <a:solidFill>
                            <a:srgbClr val="00B050"/>
                          </a:solidFill>
                          <a:effectLst/>
                          <a:latin typeface="Open Sans" panose="020B0606030504020204" pitchFamily="34" charset="0"/>
                        </a:rPr>
                        <a:t>15%</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B050"/>
                          </a:solidFill>
                          <a:effectLst/>
                          <a:latin typeface="Open Sans" panose="020B0606030504020204" pitchFamily="34" charset="0"/>
                        </a:rPr>
                        <a:t>3%</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effectLst/>
                          <a:latin typeface="Open Sans" panose="020B060603050402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91297">
                <a:tc>
                  <a:txBody>
                    <a:bodyPr/>
                    <a:lstStyle/>
                    <a:p>
                      <a:pPr algn="ctr" fontAlgn="b"/>
                      <a:r>
                        <a:rPr lang="es-ES" sz="1400" b="0" i="0" u="none" strike="noStrike">
                          <a:solidFill>
                            <a:srgbClr val="000000"/>
                          </a:solidFill>
                          <a:effectLst/>
                          <a:latin typeface="Open Sans" panose="020B0606030504020204" pitchFamily="34" charset="0"/>
                        </a:rPr>
                        <a:t>100k</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dirty="0">
                          <a:solidFill>
                            <a:srgbClr val="000000"/>
                          </a:solidFill>
                          <a:effectLst/>
                          <a:latin typeface="Open Sans" panose="020B0606030504020204" pitchFamily="34" charset="0"/>
                        </a:rPr>
                        <a:t>123.000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a:solidFill>
                            <a:srgbClr val="000000"/>
                          </a:solidFill>
                          <a:effectLst/>
                          <a:latin typeface="Open Sans" panose="020B0606030504020204" pitchFamily="34" charset="0"/>
                        </a:rPr>
                        <a:t>132.840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a:solidFill>
                            <a:srgbClr val="000000"/>
                          </a:solidFill>
                          <a:effectLst/>
                          <a:latin typeface="Open Sans" panose="020B0606030504020204" pitchFamily="34" charset="0"/>
                        </a:rPr>
                        <a:t>155.423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dirty="0">
                          <a:solidFill>
                            <a:srgbClr val="000000"/>
                          </a:solidFill>
                          <a:effectLst/>
                          <a:latin typeface="Open Sans" panose="020B0606030504020204" pitchFamily="34" charset="0"/>
                        </a:rPr>
                        <a:t>152.314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a:solidFill>
                            <a:srgbClr val="000000"/>
                          </a:solidFill>
                          <a:effectLst/>
                          <a:latin typeface="Open Sans" panose="020B0606030504020204" pitchFamily="34" charset="0"/>
                        </a:rPr>
                        <a:t>91.389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a:solidFill>
                            <a:srgbClr val="000000"/>
                          </a:solidFill>
                          <a:effectLst/>
                          <a:latin typeface="Open Sans" panose="020B0606030504020204" pitchFamily="34" charset="0"/>
                        </a:rPr>
                        <a:t>118.805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a:solidFill>
                            <a:srgbClr val="000000"/>
                          </a:solidFill>
                          <a:effectLst/>
                          <a:latin typeface="Open Sans" panose="020B0606030504020204" pitchFamily="34" charset="0"/>
                        </a:rPr>
                        <a:t>149.695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a:solidFill>
                            <a:srgbClr val="000000"/>
                          </a:solidFill>
                          <a:effectLst/>
                          <a:latin typeface="Open Sans" panose="020B0606030504020204" pitchFamily="34" charset="0"/>
                        </a:rPr>
                        <a:t>137.719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a:solidFill>
                            <a:srgbClr val="000000"/>
                          </a:solidFill>
                          <a:effectLst/>
                          <a:latin typeface="Open Sans" panose="020B0606030504020204" pitchFamily="34" charset="0"/>
                        </a:rPr>
                        <a:t>158.377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1" i="0" u="none" strike="noStrike">
                          <a:solidFill>
                            <a:srgbClr val="000000"/>
                          </a:solidFill>
                          <a:effectLst/>
                          <a:latin typeface="Open Sans" panose="020B0606030504020204" pitchFamily="34" charset="0"/>
                        </a:rPr>
                        <a:t>163.128</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1" i="0" u="none" strike="noStrike">
                          <a:solidFill>
                            <a:srgbClr val="000000"/>
                          </a:solidFill>
                          <a:effectLst/>
                          <a:latin typeface="Open Sans" panose="020B060603050402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2"/>
                  </a:ext>
                </a:extLst>
              </a:tr>
              <a:tr h="191297">
                <a:tc>
                  <a:txBody>
                    <a:bodyPr/>
                    <a:lstStyle/>
                    <a:p>
                      <a:pPr algn="ctr" fontAlgn="b"/>
                      <a:r>
                        <a:rPr lang="es-ES" sz="1400" b="0" i="0" u="none" strike="noStrike" dirty="0">
                          <a:solidFill>
                            <a:srgbClr val="000000"/>
                          </a:solidFill>
                          <a:effectLst/>
                          <a:latin typeface="Open Sans" panose="020B0606030504020204" pitchFamily="34" charset="0"/>
                        </a:rPr>
                        <a:t>10k/año</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dirty="0">
                          <a:solidFill>
                            <a:srgbClr val="000000"/>
                          </a:solidFill>
                          <a:effectLst/>
                          <a:latin typeface="Open Sans" panose="020B0606030504020204" pitchFamily="34" charset="0"/>
                        </a:rPr>
                        <a:t>12.300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effectLst/>
                          <a:latin typeface="Open Sans" panose="020B0606030504020204" pitchFamily="34" charset="0"/>
                        </a:rPr>
                        <a:t>24.084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effectLst/>
                          <a:latin typeface="Open Sans" panose="020B0606030504020204" pitchFamily="34" charset="0"/>
                        </a:rPr>
                        <a:t>39.878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effectLst/>
                          <a:latin typeface="Open Sans" panose="020B0606030504020204" pitchFamily="34" charset="0"/>
                        </a:rPr>
                        <a:t>48.881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effectLst/>
                          <a:latin typeface="Open Sans" panose="020B0606030504020204" pitchFamily="34" charset="0"/>
                        </a:rPr>
                        <a:t>35.328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effectLst/>
                          <a:latin typeface="Open Sans" panose="020B0606030504020204" pitchFamily="34" charset="0"/>
                        </a:rPr>
                        <a:t>58.927</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effectLst/>
                          <a:latin typeface="Open Sans" panose="020B0606030504020204" pitchFamily="34" charset="0"/>
                        </a:rPr>
                        <a:t>86.848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effectLst/>
                          <a:latin typeface="Open Sans" panose="020B0606030504020204" pitchFamily="34" charset="0"/>
                        </a:rPr>
                        <a:t>89.100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effectLst/>
                          <a:latin typeface="Open Sans" panose="020B0606030504020204" pitchFamily="34" charset="0"/>
                        </a:rPr>
                        <a:t>113.965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S" sz="1400" b="1" i="0" u="none" strike="noStrike">
                          <a:solidFill>
                            <a:srgbClr val="000000"/>
                          </a:solidFill>
                          <a:effectLst/>
                          <a:latin typeface="Open Sans" panose="020B0606030504020204" pitchFamily="34" charset="0"/>
                        </a:rPr>
                        <a:t>127.684</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dirty="0">
                          <a:solidFill>
                            <a:srgbClr val="000000"/>
                          </a:solidFill>
                          <a:effectLst/>
                          <a:latin typeface="Open Sans" panose="020B060603050402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3" name="Marcador de número de diapositiva 2">
            <a:extLst>
              <a:ext uri="{FF2B5EF4-FFF2-40B4-BE49-F238E27FC236}">
                <a16:creationId xmlns="" xmlns:a16="http://schemas.microsoft.com/office/drawing/2014/main" id="{189C27FD-EB7E-4F6A-B41D-98B108D31B0F}"/>
              </a:ext>
            </a:extLst>
          </p:cNvPr>
          <p:cNvSpPr>
            <a:spLocks noGrp="1"/>
          </p:cNvSpPr>
          <p:nvPr>
            <p:ph type="sldNum" sz="quarter" idx="12"/>
          </p:nvPr>
        </p:nvSpPr>
        <p:spPr/>
        <p:txBody>
          <a:bodyPr/>
          <a:lstStyle/>
          <a:p>
            <a:fld id="{A320ABA1-7EF4-43C9-9495-8D1BBA3206F0}" type="slidenum">
              <a:rPr lang="en-US" smtClean="0">
                <a:solidFill>
                  <a:prstClr val="black">
                    <a:tint val="75000"/>
                  </a:prstClr>
                </a:solidFill>
              </a:rPr>
              <a:pPr/>
              <a:t>14</a:t>
            </a:fld>
            <a:endParaRPr lang="en-US" dirty="0">
              <a:solidFill>
                <a:prstClr val="black">
                  <a:tint val="75000"/>
                </a:prstClr>
              </a:solidFill>
            </a:endParaRPr>
          </a:p>
        </p:txBody>
      </p:sp>
      <p:sp>
        <p:nvSpPr>
          <p:cNvPr id="12" name="Rectangle 9">
            <a:extLst>
              <a:ext uri="{FF2B5EF4-FFF2-40B4-BE49-F238E27FC236}">
                <a16:creationId xmlns="" xmlns:a16="http://schemas.microsoft.com/office/drawing/2014/main" id="{59DCAA14-F639-4FD8-80C7-F4F0754680CD}"/>
              </a:ext>
            </a:extLst>
          </p:cNvPr>
          <p:cNvSpPr>
            <a:spLocks noChangeArrowheads="1"/>
          </p:cNvSpPr>
          <p:nvPr/>
        </p:nvSpPr>
        <p:spPr bwMode="auto">
          <a:xfrm>
            <a:off x="530649" y="685800"/>
            <a:ext cx="8382000" cy="307777"/>
          </a:xfrm>
          <a:prstGeom prst="rect">
            <a:avLst/>
          </a:prstGeom>
          <a:noFill/>
          <a:ln w="9525">
            <a:noFill/>
            <a:miter lim="800000"/>
            <a:headEnd/>
            <a:tailEnd/>
          </a:ln>
        </p:spPr>
        <p:txBody>
          <a:bodyPr wrap="square" lIns="0" tIns="0" rIns="0" bIns="0">
            <a:spAutoFit/>
          </a:bodyPr>
          <a:lstStyle/>
          <a:p>
            <a:pPr marL="342900" indent="-342900" eaLnBrk="0" hangingPunct="0"/>
            <a:r>
              <a:rPr lang="en-US" sz="2000" dirty="0">
                <a:latin typeface="Open Sans" panose="020B0606030504020204" pitchFamily="34" charset="0"/>
                <a:ea typeface="Open Sans" panose="020B0606030504020204" pitchFamily="34" charset="0"/>
                <a:cs typeface="Open Sans" panose="020B0606030504020204" pitchFamily="34" charset="0"/>
              </a:rPr>
              <a:t>¿</a:t>
            </a:r>
            <a:r>
              <a:rPr lang="en-US" sz="2000" dirty="0" err="1">
                <a:latin typeface="Open Sans" panose="020B0606030504020204" pitchFamily="34" charset="0"/>
                <a:ea typeface="Open Sans" panose="020B0606030504020204" pitchFamily="34" charset="0"/>
                <a:cs typeface="Open Sans" panose="020B0606030504020204" pitchFamily="34" charset="0"/>
              </a:rPr>
              <a:t>Cuándo</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empiezo</a:t>
            </a:r>
            <a:r>
              <a:rPr lang="en-US" sz="2000" dirty="0">
                <a:latin typeface="Open Sans" panose="020B0606030504020204" pitchFamily="34" charset="0"/>
                <a:ea typeface="Open Sans" panose="020B0606030504020204" pitchFamily="34" charset="0"/>
                <a:cs typeface="Open Sans" panose="020B0606030504020204" pitchFamily="34" charset="0"/>
              </a:rPr>
              <a:t>?</a:t>
            </a:r>
            <a:endParaRPr lang="en-AU"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2 Rectángulo"/>
          <p:cNvSpPr/>
          <p:nvPr/>
        </p:nvSpPr>
        <p:spPr>
          <a:xfrm>
            <a:off x="3712365" y="1796110"/>
            <a:ext cx="7171950" cy="422360"/>
          </a:xfrm>
          <a:prstGeom prst="rect">
            <a:avLst/>
          </a:prstGeom>
        </p:spPr>
        <p:txBody>
          <a:bodyPr wrap="square">
            <a:spAutoFit/>
          </a:bodyPr>
          <a:lstStyle/>
          <a:p>
            <a:pPr algn="ctr">
              <a:lnSpc>
                <a:spcPct val="150000"/>
              </a:lnSpc>
            </a:pPr>
            <a:r>
              <a:rPr lang="es-ES" sz="1600" b="1" i="1" dirty="0">
                <a:latin typeface="Open Sans" panose="020B0606030504020204" pitchFamily="34" charset="0"/>
                <a:ea typeface="Open Sans" panose="020B0606030504020204" pitchFamily="34" charset="0"/>
                <a:cs typeface="Open Sans" panose="020B0606030504020204" pitchFamily="34" charset="0"/>
              </a:rPr>
              <a:t>Cuando la volatilidad de los mercados no importa</a:t>
            </a:r>
            <a:endParaRPr lang="es-ES" sz="1600" i="1"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347622122"/>
              </p:ext>
            </p:extLst>
          </p:nvPr>
        </p:nvGraphicFramePr>
        <p:xfrm>
          <a:off x="3347134" y="4252655"/>
          <a:ext cx="8644835" cy="1043076"/>
        </p:xfrm>
        <a:graphic>
          <a:graphicData uri="http://schemas.openxmlformats.org/drawingml/2006/table">
            <a:tbl>
              <a:tblPr/>
              <a:tblGrid>
                <a:gridCol w="851902">
                  <a:extLst>
                    <a:ext uri="{9D8B030D-6E8A-4147-A177-3AD203B41FA5}">
                      <a16:colId xmlns="" xmlns:a16="http://schemas.microsoft.com/office/drawing/2014/main" val="20000"/>
                    </a:ext>
                  </a:extLst>
                </a:gridCol>
                <a:gridCol w="690149">
                  <a:extLst>
                    <a:ext uri="{9D8B030D-6E8A-4147-A177-3AD203B41FA5}">
                      <a16:colId xmlns="" xmlns:a16="http://schemas.microsoft.com/office/drawing/2014/main" val="20001"/>
                    </a:ext>
                  </a:extLst>
                </a:gridCol>
                <a:gridCol w="690149">
                  <a:extLst>
                    <a:ext uri="{9D8B030D-6E8A-4147-A177-3AD203B41FA5}">
                      <a16:colId xmlns="" xmlns:a16="http://schemas.microsoft.com/office/drawing/2014/main" val="20002"/>
                    </a:ext>
                  </a:extLst>
                </a:gridCol>
                <a:gridCol w="690149">
                  <a:extLst>
                    <a:ext uri="{9D8B030D-6E8A-4147-A177-3AD203B41FA5}">
                      <a16:colId xmlns="" xmlns:a16="http://schemas.microsoft.com/office/drawing/2014/main" val="20003"/>
                    </a:ext>
                  </a:extLst>
                </a:gridCol>
                <a:gridCol w="690149">
                  <a:extLst>
                    <a:ext uri="{9D8B030D-6E8A-4147-A177-3AD203B41FA5}">
                      <a16:colId xmlns="" xmlns:a16="http://schemas.microsoft.com/office/drawing/2014/main" val="20004"/>
                    </a:ext>
                  </a:extLst>
                </a:gridCol>
                <a:gridCol w="690149">
                  <a:extLst>
                    <a:ext uri="{9D8B030D-6E8A-4147-A177-3AD203B41FA5}">
                      <a16:colId xmlns="" xmlns:a16="http://schemas.microsoft.com/office/drawing/2014/main" val="20005"/>
                    </a:ext>
                  </a:extLst>
                </a:gridCol>
                <a:gridCol w="690149">
                  <a:extLst>
                    <a:ext uri="{9D8B030D-6E8A-4147-A177-3AD203B41FA5}">
                      <a16:colId xmlns="" xmlns:a16="http://schemas.microsoft.com/office/drawing/2014/main" val="20006"/>
                    </a:ext>
                  </a:extLst>
                </a:gridCol>
                <a:gridCol w="690149">
                  <a:extLst>
                    <a:ext uri="{9D8B030D-6E8A-4147-A177-3AD203B41FA5}">
                      <a16:colId xmlns="" xmlns:a16="http://schemas.microsoft.com/office/drawing/2014/main" val="20007"/>
                    </a:ext>
                  </a:extLst>
                </a:gridCol>
                <a:gridCol w="690149">
                  <a:extLst>
                    <a:ext uri="{9D8B030D-6E8A-4147-A177-3AD203B41FA5}">
                      <a16:colId xmlns="" xmlns:a16="http://schemas.microsoft.com/office/drawing/2014/main" val="20008"/>
                    </a:ext>
                  </a:extLst>
                </a:gridCol>
                <a:gridCol w="690149">
                  <a:extLst>
                    <a:ext uri="{9D8B030D-6E8A-4147-A177-3AD203B41FA5}">
                      <a16:colId xmlns="" xmlns:a16="http://schemas.microsoft.com/office/drawing/2014/main" val="20009"/>
                    </a:ext>
                  </a:extLst>
                </a:gridCol>
                <a:gridCol w="690149">
                  <a:extLst>
                    <a:ext uri="{9D8B030D-6E8A-4147-A177-3AD203B41FA5}">
                      <a16:colId xmlns="" xmlns:a16="http://schemas.microsoft.com/office/drawing/2014/main" val="20010"/>
                    </a:ext>
                  </a:extLst>
                </a:gridCol>
                <a:gridCol w="891443">
                  <a:extLst>
                    <a:ext uri="{9D8B030D-6E8A-4147-A177-3AD203B41FA5}">
                      <a16:colId xmlns="" xmlns:a16="http://schemas.microsoft.com/office/drawing/2014/main" val="20011"/>
                    </a:ext>
                  </a:extLst>
                </a:gridCol>
              </a:tblGrid>
              <a:tr h="260769">
                <a:tc>
                  <a:txBody>
                    <a:bodyPr/>
                    <a:lstStyle/>
                    <a:p>
                      <a:pPr algn="l" fontAlgn="b"/>
                      <a:r>
                        <a:rPr lang="es-ES" sz="1400" b="1" i="0" u="none" strike="noStrike" dirty="0">
                          <a:solidFill>
                            <a:srgbClr val="000000"/>
                          </a:solidFill>
                          <a:effectLst/>
                          <a:latin typeface="Open Sans" panose="020B0606030504020204" pitchFamily="34" charset="0"/>
                        </a:rPr>
                        <a:t>año</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0000"/>
                          </a:solidFill>
                          <a:effectLst/>
                          <a:latin typeface="Open Sans" panose="020B0606030504020204" pitchFamily="34" charset="0"/>
                        </a:rPr>
                        <a:t>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0000"/>
                          </a:solidFill>
                          <a:effectLst/>
                          <a:latin typeface="Open Sans" panose="020B0606030504020204" pitchFamily="34" charset="0"/>
                        </a:rPr>
                        <a:t>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0000"/>
                          </a:solidFill>
                          <a:effectLst/>
                          <a:latin typeface="Open Sans" panose="020B0606030504020204" pitchFamily="34" charset="0"/>
                        </a:rPr>
                        <a:t>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0000"/>
                          </a:solidFill>
                          <a:effectLst/>
                          <a:latin typeface="Open Sans" panose="020B0606030504020204" pitchFamily="34" charset="0"/>
                        </a:rPr>
                        <a:t>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0000"/>
                          </a:solidFill>
                          <a:effectLst/>
                          <a:latin typeface="Open Sans" panose="020B0606030504020204" pitchFamily="34" charset="0"/>
                        </a:rPr>
                        <a:t>5</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0000"/>
                          </a:solidFill>
                          <a:effectLst/>
                          <a:latin typeface="Open Sans" panose="020B0606030504020204" pitchFamily="34" charset="0"/>
                        </a:rPr>
                        <a:t>6</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0000"/>
                          </a:solidFill>
                          <a:effectLst/>
                          <a:latin typeface="Open Sans" panose="020B0606030504020204" pitchFamily="34" charset="0"/>
                        </a:rPr>
                        <a:t>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0000"/>
                          </a:solidFill>
                          <a:effectLst/>
                          <a:latin typeface="Open Sans" panose="020B0606030504020204" pitchFamily="34" charset="0"/>
                        </a:rPr>
                        <a:t>8</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0000"/>
                          </a:solidFill>
                          <a:effectLst/>
                          <a:latin typeface="Open Sans" panose="020B0606030504020204" pitchFamily="34" charset="0"/>
                        </a:rPr>
                        <a:t>9</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0000"/>
                          </a:solidFill>
                          <a:effectLst/>
                          <a:latin typeface="Open Sans" panose="020B0606030504020204" pitchFamily="34" charset="0"/>
                        </a:rPr>
                        <a:t>10</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0000"/>
                          </a:solidFill>
                          <a:effectLst/>
                          <a:latin typeface="Open Sans" panose="020B0606030504020204" pitchFamily="34" charset="0"/>
                        </a:rPr>
                        <a:t>TIR/TRE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60769">
                <a:tc>
                  <a:txBody>
                    <a:bodyPr/>
                    <a:lstStyle/>
                    <a:p>
                      <a:pPr algn="l" fontAlgn="b"/>
                      <a:r>
                        <a:rPr lang="es-ES" sz="1200" b="0" i="0" u="none" strike="noStrike" dirty="0" err="1">
                          <a:solidFill>
                            <a:srgbClr val="000000"/>
                          </a:solidFill>
                          <a:effectLst/>
                          <a:latin typeface="Open Sans" panose="020B0606030504020204" pitchFamily="34" charset="0"/>
                        </a:rPr>
                        <a:t>Rent</a:t>
                      </a:r>
                      <a:r>
                        <a:rPr lang="es-ES" sz="1200" b="0" i="0" u="none" strike="noStrike" dirty="0">
                          <a:solidFill>
                            <a:srgbClr val="000000"/>
                          </a:solidFill>
                          <a:effectLst/>
                          <a:latin typeface="Open Sans" panose="020B0606030504020204" pitchFamily="34" charset="0"/>
                        </a:rPr>
                        <a:t>.</a:t>
                      </a:r>
                      <a:endParaRPr lang="es-ES" sz="1400" b="0" i="0" u="none" strike="noStrike" dirty="0">
                        <a:solidFill>
                          <a:srgbClr val="000000"/>
                        </a:solidFill>
                        <a:effectLst/>
                        <a:latin typeface="Open Sans" panose="020B0606030504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9C0006"/>
                          </a:solidFill>
                          <a:effectLst/>
                          <a:latin typeface="Open Sans" panose="020B0606030504020204" pitchFamily="34" charset="0"/>
                        </a:rPr>
                        <a:t>-40%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9C0006"/>
                          </a:solidFill>
                          <a:effectLst/>
                          <a:latin typeface="Open Sans" panose="020B0606030504020204" pitchFamily="34" charset="0"/>
                        </a:rPr>
                        <a:t>-2%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B050"/>
                          </a:solidFill>
                          <a:effectLst/>
                          <a:latin typeface="Open Sans" panose="020B0606030504020204" pitchFamily="34" charset="0"/>
                        </a:rPr>
                        <a:t>17%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B050"/>
                          </a:solidFill>
                          <a:effectLst/>
                          <a:latin typeface="Open Sans" panose="020B0606030504020204" pitchFamily="34" charset="0"/>
                        </a:rPr>
                        <a:t>23%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B050"/>
                          </a:solidFill>
                          <a:effectLst/>
                          <a:latin typeface="Open Sans" panose="020B0606030504020204" pitchFamily="34" charset="0"/>
                        </a:rPr>
                        <a:t>8%</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B050"/>
                          </a:solidFill>
                          <a:effectLst/>
                          <a:latin typeface="Open Sans" panose="020B0606030504020204" pitchFamily="34" charset="0"/>
                        </a:rPr>
                        <a:t>30%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B050"/>
                          </a:solidFill>
                          <a:effectLst/>
                          <a:latin typeface="Open Sans" panose="020B0606030504020204" pitchFamily="34" charset="0"/>
                        </a:rPr>
                        <a:t>26%</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9C0006"/>
                          </a:solidFill>
                          <a:effectLst/>
                          <a:latin typeface="Open Sans" panose="020B0606030504020204" pitchFamily="34" charset="0"/>
                        </a:rPr>
                        <a:t>-8%</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B050"/>
                          </a:solidFill>
                          <a:effectLst/>
                          <a:latin typeface="Open Sans" panose="020B0606030504020204" pitchFamily="34" charset="0"/>
                        </a:rPr>
                        <a:t>15%</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B050"/>
                          </a:solidFill>
                          <a:effectLst/>
                          <a:latin typeface="Open Sans" panose="020B0606030504020204" pitchFamily="34" charset="0"/>
                        </a:rPr>
                        <a:t>3%</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effectLst/>
                          <a:latin typeface="Open Sans" panose="020B060603050402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60769">
                <a:tc>
                  <a:txBody>
                    <a:bodyPr/>
                    <a:lstStyle/>
                    <a:p>
                      <a:pPr algn="l" fontAlgn="b"/>
                      <a:r>
                        <a:rPr lang="es-ES" sz="1400" b="0" i="0" u="none" strike="noStrike">
                          <a:solidFill>
                            <a:srgbClr val="000000"/>
                          </a:solidFill>
                          <a:effectLst/>
                          <a:latin typeface="Open Sans" panose="020B0606030504020204" pitchFamily="34" charset="0"/>
                        </a:rPr>
                        <a:t>100k</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a:solidFill>
                            <a:srgbClr val="000000"/>
                          </a:solidFill>
                          <a:effectLst/>
                          <a:latin typeface="Open Sans" panose="020B0606030504020204" pitchFamily="34" charset="0"/>
                        </a:rPr>
                        <a:t>60.000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a:solidFill>
                            <a:srgbClr val="000000"/>
                          </a:solidFill>
                          <a:effectLst/>
                          <a:latin typeface="Open Sans" panose="020B0606030504020204" pitchFamily="34" charset="0"/>
                        </a:rPr>
                        <a:t>58.800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a:solidFill>
                            <a:srgbClr val="000000"/>
                          </a:solidFill>
                          <a:effectLst/>
                          <a:latin typeface="Open Sans" panose="020B0606030504020204" pitchFamily="34" charset="0"/>
                        </a:rPr>
                        <a:t>68.796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a:solidFill>
                            <a:srgbClr val="000000"/>
                          </a:solidFill>
                          <a:effectLst/>
                          <a:latin typeface="Open Sans" panose="020B0606030504020204" pitchFamily="34" charset="0"/>
                        </a:rPr>
                        <a:t>84.619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a:solidFill>
                            <a:srgbClr val="000000"/>
                          </a:solidFill>
                          <a:effectLst/>
                          <a:latin typeface="Open Sans" panose="020B0606030504020204" pitchFamily="34" charset="0"/>
                        </a:rPr>
                        <a:t>91.389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a:solidFill>
                            <a:srgbClr val="000000"/>
                          </a:solidFill>
                          <a:effectLst/>
                          <a:latin typeface="Open Sans" panose="020B0606030504020204" pitchFamily="34" charset="0"/>
                        </a:rPr>
                        <a:t>118.805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a:solidFill>
                            <a:srgbClr val="000000"/>
                          </a:solidFill>
                          <a:effectLst/>
                          <a:latin typeface="Open Sans" panose="020B0606030504020204" pitchFamily="34" charset="0"/>
                        </a:rPr>
                        <a:t>149.695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a:solidFill>
                            <a:srgbClr val="000000"/>
                          </a:solidFill>
                          <a:effectLst/>
                          <a:latin typeface="Open Sans" panose="020B0606030504020204" pitchFamily="34" charset="0"/>
                        </a:rPr>
                        <a:t>137.719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0" i="0" u="none" strike="noStrike">
                          <a:solidFill>
                            <a:srgbClr val="000000"/>
                          </a:solidFill>
                          <a:effectLst/>
                          <a:latin typeface="Open Sans" panose="020B0606030504020204" pitchFamily="34" charset="0"/>
                        </a:rPr>
                        <a:t>158.377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1" i="0" u="none" strike="noStrike">
                          <a:solidFill>
                            <a:srgbClr val="000000"/>
                          </a:solidFill>
                          <a:effectLst/>
                          <a:latin typeface="Open Sans" panose="020B0606030504020204" pitchFamily="34" charset="0"/>
                        </a:rPr>
                        <a:t>163.128</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s-ES" sz="1400" b="1" i="0" u="none" strike="noStrike">
                          <a:solidFill>
                            <a:srgbClr val="000000"/>
                          </a:solidFill>
                          <a:effectLst/>
                          <a:latin typeface="Open Sans" panose="020B060603050402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2"/>
                  </a:ext>
                </a:extLst>
              </a:tr>
              <a:tr h="260769">
                <a:tc>
                  <a:txBody>
                    <a:bodyPr/>
                    <a:lstStyle/>
                    <a:p>
                      <a:pPr algn="l" fontAlgn="b"/>
                      <a:r>
                        <a:rPr lang="es-ES" sz="1400" b="0" i="0" u="none" strike="noStrike" dirty="0">
                          <a:solidFill>
                            <a:srgbClr val="000000"/>
                          </a:solidFill>
                          <a:effectLst/>
                          <a:latin typeface="Open Sans" panose="020B0606030504020204" pitchFamily="34" charset="0"/>
                        </a:rPr>
                        <a:t>10k/año</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dirty="0">
                          <a:solidFill>
                            <a:srgbClr val="000000"/>
                          </a:solidFill>
                          <a:effectLst/>
                          <a:latin typeface="Open Sans" panose="020B0606030504020204" pitchFamily="34" charset="0"/>
                        </a:rPr>
                        <a:t>6.000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solidFill>
                            <a:srgbClr val="000000"/>
                          </a:solidFill>
                          <a:effectLst/>
                          <a:latin typeface="Open Sans" panose="020B0606030504020204" pitchFamily="34" charset="0"/>
                        </a:rPr>
                        <a:t>15.680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solidFill>
                            <a:srgbClr val="000000"/>
                          </a:solidFill>
                          <a:effectLst/>
                          <a:latin typeface="Open Sans" panose="020B0606030504020204" pitchFamily="34" charset="0"/>
                        </a:rPr>
                        <a:t>30.046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solidFill>
                            <a:srgbClr val="000000"/>
                          </a:solidFill>
                          <a:effectLst/>
                          <a:latin typeface="Open Sans" panose="020B0606030504020204" pitchFamily="34" charset="0"/>
                        </a:rPr>
                        <a:t>49.256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solidFill>
                            <a:srgbClr val="000000"/>
                          </a:solidFill>
                          <a:effectLst/>
                          <a:latin typeface="Open Sans" panose="020B0606030504020204" pitchFamily="34" charset="0"/>
                        </a:rPr>
                        <a:t>63.997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solidFill>
                            <a:srgbClr val="000000"/>
                          </a:solidFill>
                          <a:effectLst/>
                          <a:latin typeface="Open Sans" panose="020B0606030504020204" pitchFamily="34" charset="0"/>
                        </a:rPr>
                        <a:t>96.196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solidFill>
                            <a:srgbClr val="000000"/>
                          </a:solidFill>
                          <a:effectLst/>
                          <a:latin typeface="Open Sans" panose="020B0606030504020204" pitchFamily="34" charset="0"/>
                        </a:rPr>
                        <a:t>133.806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solidFill>
                            <a:srgbClr val="000000"/>
                          </a:solidFill>
                          <a:effectLst/>
                          <a:latin typeface="Open Sans" panose="020B0606030504020204" pitchFamily="34" charset="0"/>
                        </a:rPr>
                        <a:t>132.302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solidFill>
                            <a:srgbClr val="000000"/>
                          </a:solidFill>
                          <a:effectLst/>
                          <a:latin typeface="Open Sans" panose="020B0606030504020204" pitchFamily="34" charset="0"/>
                        </a:rPr>
                        <a:t>163.647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S" sz="1400" b="1" i="0" u="none" strike="noStrike">
                          <a:solidFill>
                            <a:srgbClr val="000000"/>
                          </a:solidFill>
                          <a:effectLst/>
                          <a:latin typeface="Open Sans" panose="020B0606030504020204" pitchFamily="34" charset="0"/>
                        </a:rPr>
                        <a:t>178.857</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dirty="0">
                          <a:solidFill>
                            <a:srgbClr val="000000"/>
                          </a:solidFill>
                          <a:effectLst/>
                          <a:latin typeface="Open Sans" panose="020B0606030504020204" pitchFamily="34" charset="0"/>
                        </a:rPr>
                        <a:t>12,3%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pic>
        <p:nvPicPr>
          <p:cNvPr id="131" name="Picture 2" descr="Resultado de imagen de coem colegio de odontologos de madrid png">
            <a:extLst>
              <a:ext uri="{FF2B5EF4-FFF2-40B4-BE49-F238E27FC236}">
                <a16:creationId xmlns="" xmlns:a16="http://schemas.microsoft.com/office/drawing/2014/main" id="{0A8A5EE3-D676-413A-841B-3144D37579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259513"/>
            <a:ext cx="1117600" cy="558800"/>
          </a:xfrm>
          <a:prstGeom prst="rect">
            <a:avLst/>
          </a:prstGeom>
          <a:noFill/>
          <a:extLst>
            <a:ext uri="{909E8E84-426E-40DD-AFC4-6F175D3DCCD1}">
              <a14:hiddenFill xmlns:a14="http://schemas.microsoft.com/office/drawing/2010/main">
                <a:solidFill>
                  <a:srgbClr val="FFFFFF"/>
                </a:solidFill>
              </a14:hiddenFill>
            </a:ext>
          </a:extLst>
        </p:spPr>
      </p:pic>
      <p:sp>
        <p:nvSpPr>
          <p:cNvPr id="8195" name="Forma libre 8194"/>
          <p:cNvSpPr/>
          <p:nvPr/>
        </p:nvSpPr>
        <p:spPr>
          <a:xfrm>
            <a:off x="11206480" y="3205480"/>
            <a:ext cx="670560" cy="294640"/>
          </a:xfrm>
          <a:custGeom>
            <a:avLst/>
            <a:gdLst>
              <a:gd name="connsiteX0" fmla="*/ 619760 w 670560"/>
              <a:gd name="connsiteY0" fmla="*/ 10160 h 294640"/>
              <a:gd name="connsiteX1" fmla="*/ 264160 w 670560"/>
              <a:gd name="connsiteY1" fmla="*/ 0 h 294640"/>
              <a:gd name="connsiteX2" fmla="*/ 142240 w 670560"/>
              <a:gd name="connsiteY2" fmla="*/ 20320 h 294640"/>
              <a:gd name="connsiteX3" fmla="*/ 111760 w 670560"/>
              <a:gd name="connsiteY3" fmla="*/ 30480 h 294640"/>
              <a:gd name="connsiteX4" fmla="*/ 81280 w 670560"/>
              <a:gd name="connsiteY4" fmla="*/ 50800 h 294640"/>
              <a:gd name="connsiteX5" fmla="*/ 60960 w 670560"/>
              <a:gd name="connsiteY5" fmla="*/ 81280 h 294640"/>
              <a:gd name="connsiteX6" fmla="*/ 30480 w 670560"/>
              <a:gd name="connsiteY6" fmla="*/ 111760 h 294640"/>
              <a:gd name="connsiteX7" fmla="*/ 20320 w 670560"/>
              <a:gd name="connsiteY7" fmla="*/ 142240 h 294640"/>
              <a:gd name="connsiteX8" fmla="*/ 0 w 670560"/>
              <a:gd name="connsiteY8" fmla="*/ 172720 h 294640"/>
              <a:gd name="connsiteX9" fmla="*/ 10160 w 670560"/>
              <a:gd name="connsiteY9" fmla="*/ 254000 h 294640"/>
              <a:gd name="connsiteX10" fmla="*/ 40640 w 670560"/>
              <a:gd name="connsiteY10" fmla="*/ 274320 h 294640"/>
              <a:gd name="connsiteX11" fmla="*/ 81280 w 670560"/>
              <a:gd name="connsiteY11" fmla="*/ 284480 h 294640"/>
              <a:gd name="connsiteX12" fmla="*/ 111760 w 670560"/>
              <a:gd name="connsiteY12" fmla="*/ 294640 h 294640"/>
              <a:gd name="connsiteX13" fmla="*/ 436880 w 670560"/>
              <a:gd name="connsiteY13" fmla="*/ 284480 h 294640"/>
              <a:gd name="connsiteX14" fmla="*/ 508000 w 670560"/>
              <a:gd name="connsiteY14" fmla="*/ 264160 h 294640"/>
              <a:gd name="connsiteX15" fmla="*/ 558800 w 670560"/>
              <a:gd name="connsiteY15" fmla="*/ 254000 h 294640"/>
              <a:gd name="connsiteX16" fmla="*/ 599440 w 670560"/>
              <a:gd name="connsiteY16" fmla="*/ 243840 h 294640"/>
              <a:gd name="connsiteX17" fmla="*/ 660400 w 670560"/>
              <a:gd name="connsiteY17" fmla="*/ 193040 h 294640"/>
              <a:gd name="connsiteX18" fmla="*/ 670560 w 670560"/>
              <a:gd name="connsiteY18" fmla="*/ 142240 h 294640"/>
              <a:gd name="connsiteX19" fmla="*/ 640080 w 670560"/>
              <a:gd name="connsiteY19" fmla="*/ 71120 h 29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560" h="294640">
                <a:moveTo>
                  <a:pt x="619760" y="10160"/>
                </a:moveTo>
                <a:cubicBezTo>
                  <a:pt x="501227" y="6773"/>
                  <a:pt x="382742" y="0"/>
                  <a:pt x="264160" y="0"/>
                </a:cubicBezTo>
                <a:cubicBezTo>
                  <a:pt x="227054" y="0"/>
                  <a:pt x="179692" y="9619"/>
                  <a:pt x="142240" y="20320"/>
                </a:cubicBezTo>
                <a:cubicBezTo>
                  <a:pt x="131942" y="23262"/>
                  <a:pt x="121339" y="25691"/>
                  <a:pt x="111760" y="30480"/>
                </a:cubicBezTo>
                <a:cubicBezTo>
                  <a:pt x="100838" y="35941"/>
                  <a:pt x="91440" y="44027"/>
                  <a:pt x="81280" y="50800"/>
                </a:cubicBezTo>
                <a:cubicBezTo>
                  <a:pt x="74507" y="60960"/>
                  <a:pt x="68777" y="71899"/>
                  <a:pt x="60960" y="81280"/>
                </a:cubicBezTo>
                <a:cubicBezTo>
                  <a:pt x="51762" y="92318"/>
                  <a:pt x="38450" y="99805"/>
                  <a:pt x="30480" y="111760"/>
                </a:cubicBezTo>
                <a:cubicBezTo>
                  <a:pt x="24539" y="120671"/>
                  <a:pt x="25109" y="132661"/>
                  <a:pt x="20320" y="142240"/>
                </a:cubicBezTo>
                <a:cubicBezTo>
                  <a:pt x="14859" y="153162"/>
                  <a:pt x="6773" y="162560"/>
                  <a:pt x="0" y="172720"/>
                </a:cubicBezTo>
                <a:cubicBezTo>
                  <a:pt x="3387" y="199813"/>
                  <a:pt x="19" y="228649"/>
                  <a:pt x="10160" y="254000"/>
                </a:cubicBezTo>
                <a:cubicBezTo>
                  <a:pt x="14695" y="265337"/>
                  <a:pt x="29417" y="269510"/>
                  <a:pt x="40640" y="274320"/>
                </a:cubicBezTo>
                <a:cubicBezTo>
                  <a:pt x="53475" y="279821"/>
                  <a:pt x="67854" y="280644"/>
                  <a:pt x="81280" y="284480"/>
                </a:cubicBezTo>
                <a:cubicBezTo>
                  <a:pt x="91578" y="287422"/>
                  <a:pt x="101600" y="291253"/>
                  <a:pt x="111760" y="294640"/>
                </a:cubicBezTo>
                <a:cubicBezTo>
                  <a:pt x="220133" y="291253"/>
                  <a:pt x="328621" y="290494"/>
                  <a:pt x="436880" y="284480"/>
                </a:cubicBezTo>
                <a:cubicBezTo>
                  <a:pt x="461314" y="283123"/>
                  <a:pt x="484671" y="269992"/>
                  <a:pt x="508000" y="264160"/>
                </a:cubicBezTo>
                <a:cubicBezTo>
                  <a:pt x="524753" y="259972"/>
                  <a:pt x="541943" y="257746"/>
                  <a:pt x="558800" y="254000"/>
                </a:cubicBezTo>
                <a:cubicBezTo>
                  <a:pt x="572431" y="250971"/>
                  <a:pt x="585893" y="247227"/>
                  <a:pt x="599440" y="243840"/>
                </a:cubicBezTo>
                <a:cubicBezTo>
                  <a:pt x="616945" y="232170"/>
                  <a:pt x="650621" y="212597"/>
                  <a:pt x="660400" y="193040"/>
                </a:cubicBezTo>
                <a:cubicBezTo>
                  <a:pt x="668123" y="177594"/>
                  <a:pt x="667173" y="159173"/>
                  <a:pt x="670560" y="142240"/>
                </a:cubicBezTo>
                <a:cubicBezTo>
                  <a:pt x="658521" y="82047"/>
                  <a:pt x="672611" y="103651"/>
                  <a:pt x="640080" y="711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196" name="Forma libre 8195"/>
          <p:cNvSpPr/>
          <p:nvPr/>
        </p:nvSpPr>
        <p:spPr>
          <a:xfrm>
            <a:off x="11213513" y="5042998"/>
            <a:ext cx="694007" cy="367202"/>
          </a:xfrm>
          <a:custGeom>
            <a:avLst/>
            <a:gdLst>
              <a:gd name="connsiteX0" fmla="*/ 612727 w 694007"/>
              <a:gd name="connsiteY0" fmla="*/ 52242 h 367202"/>
              <a:gd name="connsiteX1" fmla="*/ 104727 w 694007"/>
              <a:gd name="connsiteY1" fmla="*/ 31922 h 367202"/>
              <a:gd name="connsiteX2" fmla="*/ 74247 w 694007"/>
              <a:gd name="connsiteY2" fmla="*/ 52242 h 367202"/>
              <a:gd name="connsiteX3" fmla="*/ 23447 w 694007"/>
              <a:gd name="connsiteY3" fmla="*/ 113202 h 367202"/>
              <a:gd name="connsiteX4" fmla="*/ 13287 w 694007"/>
              <a:gd name="connsiteY4" fmla="*/ 164002 h 367202"/>
              <a:gd name="connsiteX5" fmla="*/ 13287 w 694007"/>
              <a:gd name="connsiteY5" fmla="*/ 245282 h 367202"/>
              <a:gd name="connsiteX6" fmla="*/ 125047 w 694007"/>
              <a:gd name="connsiteY6" fmla="*/ 316402 h 367202"/>
              <a:gd name="connsiteX7" fmla="*/ 165687 w 694007"/>
              <a:gd name="connsiteY7" fmla="*/ 326562 h 367202"/>
              <a:gd name="connsiteX8" fmla="*/ 206327 w 694007"/>
              <a:gd name="connsiteY8" fmla="*/ 346882 h 367202"/>
              <a:gd name="connsiteX9" fmla="*/ 307927 w 694007"/>
              <a:gd name="connsiteY9" fmla="*/ 367202 h 367202"/>
              <a:gd name="connsiteX10" fmla="*/ 602567 w 694007"/>
              <a:gd name="connsiteY10" fmla="*/ 357042 h 367202"/>
              <a:gd name="connsiteX11" fmla="*/ 694007 w 694007"/>
              <a:gd name="connsiteY11" fmla="*/ 285922 h 367202"/>
              <a:gd name="connsiteX12" fmla="*/ 612727 w 694007"/>
              <a:gd name="connsiteY12" fmla="*/ 133522 h 367202"/>
              <a:gd name="connsiteX13" fmla="*/ 602567 w 694007"/>
              <a:gd name="connsiteY13" fmla="*/ 133522 h 36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4007" h="367202">
                <a:moveTo>
                  <a:pt x="612727" y="52242"/>
                </a:moveTo>
                <a:cubicBezTo>
                  <a:pt x="321837" y="11841"/>
                  <a:pt x="318911" y="-31073"/>
                  <a:pt x="104727" y="31922"/>
                </a:cubicBezTo>
                <a:cubicBezTo>
                  <a:pt x="93012" y="35367"/>
                  <a:pt x="83628" y="44425"/>
                  <a:pt x="74247" y="52242"/>
                </a:cubicBezTo>
                <a:cubicBezTo>
                  <a:pt x="44911" y="76688"/>
                  <a:pt x="43427" y="83232"/>
                  <a:pt x="23447" y="113202"/>
                </a:cubicBezTo>
                <a:cubicBezTo>
                  <a:pt x="20060" y="130135"/>
                  <a:pt x="17475" y="147249"/>
                  <a:pt x="13287" y="164002"/>
                </a:cubicBezTo>
                <a:cubicBezTo>
                  <a:pt x="6158" y="192519"/>
                  <a:pt x="-12666" y="213562"/>
                  <a:pt x="13287" y="245282"/>
                </a:cubicBezTo>
                <a:cubicBezTo>
                  <a:pt x="47763" y="287419"/>
                  <a:pt x="79948" y="303517"/>
                  <a:pt x="125047" y="316402"/>
                </a:cubicBezTo>
                <a:cubicBezTo>
                  <a:pt x="138473" y="320238"/>
                  <a:pt x="152612" y="321659"/>
                  <a:pt x="165687" y="326562"/>
                </a:cubicBezTo>
                <a:cubicBezTo>
                  <a:pt x="179868" y="331880"/>
                  <a:pt x="192146" y="341564"/>
                  <a:pt x="206327" y="346882"/>
                </a:cubicBezTo>
                <a:cubicBezTo>
                  <a:pt x="230577" y="355976"/>
                  <a:pt x="286857" y="363690"/>
                  <a:pt x="307927" y="367202"/>
                </a:cubicBezTo>
                <a:cubicBezTo>
                  <a:pt x="406140" y="363815"/>
                  <a:pt x="505283" y="370940"/>
                  <a:pt x="602567" y="357042"/>
                </a:cubicBezTo>
                <a:cubicBezTo>
                  <a:pt x="630923" y="352991"/>
                  <a:pt x="672475" y="307454"/>
                  <a:pt x="694007" y="285922"/>
                </a:cubicBezTo>
                <a:cubicBezTo>
                  <a:pt x="654265" y="146825"/>
                  <a:pt x="699865" y="150950"/>
                  <a:pt x="612727" y="133522"/>
                </a:cubicBezTo>
                <a:cubicBezTo>
                  <a:pt x="609406" y="132858"/>
                  <a:pt x="605954" y="133522"/>
                  <a:pt x="602567" y="13352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197" name="Forma libre 8196"/>
          <p:cNvSpPr/>
          <p:nvPr/>
        </p:nvSpPr>
        <p:spPr>
          <a:xfrm>
            <a:off x="11755120" y="3479800"/>
            <a:ext cx="284480" cy="1605280"/>
          </a:xfrm>
          <a:custGeom>
            <a:avLst/>
            <a:gdLst>
              <a:gd name="connsiteX0" fmla="*/ 0 w 284480"/>
              <a:gd name="connsiteY0" fmla="*/ 0 h 1605280"/>
              <a:gd name="connsiteX1" fmla="*/ 172720 w 284480"/>
              <a:gd name="connsiteY1" fmla="*/ 284480 h 1605280"/>
              <a:gd name="connsiteX2" fmla="*/ 233680 w 284480"/>
              <a:gd name="connsiteY2" fmla="*/ 497840 h 1605280"/>
              <a:gd name="connsiteX3" fmla="*/ 243840 w 284480"/>
              <a:gd name="connsiteY3" fmla="*/ 528320 h 1605280"/>
              <a:gd name="connsiteX4" fmla="*/ 264160 w 284480"/>
              <a:gd name="connsiteY4" fmla="*/ 599440 h 1605280"/>
              <a:gd name="connsiteX5" fmla="*/ 284480 w 284480"/>
              <a:gd name="connsiteY5" fmla="*/ 843280 h 1605280"/>
              <a:gd name="connsiteX6" fmla="*/ 274320 w 284480"/>
              <a:gd name="connsiteY6" fmla="*/ 1076960 h 1605280"/>
              <a:gd name="connsiteX7" fmla="*/ 254000 w 284480"/>
              <a:gd name="connsiteY7" fmla="*/ 1168400 h 1605280"/>
              <a:gd name="connsiteX8" fmla="*/ 233680 w 284480"/>
              <a:gd name="connsiteY8" fmla="*/ 1290320 h 1605280"/>
              <a:gd name="connsiteX9" fmla="*/ 203200 w 284480"/>
              <a:gd name="connsiteY9" fmla="*/ 1402080 h 1605280"/>
              <a:gd name="connsiteX10" fmla="*/ 182880 w 284480"/>
              <a:gd name="connsiteY10" fmla="*/ 1442720 h 1605280"/>
              <a:gd name="connsiteX11" fmla="*/ 172720 w 284480"/>
              <a:gd name="connsiteY11" fmla="*/ 1473200 h 1605280"/>
              <a:gd name="connsiteX12" fmla="*/ 162560 w 284480"/>
              <a:gd name="connsiteY12" fmla="*/ 1513840 h 1605280"/>
              <a:gd name="connsiteX13" fmla="*/ 142240 w 284480"/>
              <a:gd name="connsiteY13" fmla="*/ 1544320 h 1605280"/>
              <a:gd name="connsiteX14" fmla="*/ 132080 w 284480"/>
              <a:gd name="connsiteY14" fmla="*/ 1574800 h 1605280"/>
              <a:gd name="connsiteX15" fmla="*/ 111760 w 284480"/>
              <a:gd name="connsiteY15" fmla="*/ 1605280 h 160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4480" h="1605280">
                <a:moveTo>
                  <a:pt x="0" y="0"/>
                </a:moveTo>
                <a:cubicBezTo>
                  <a:pt x="57573" y="94827"/>
                  <a:pt x="125583" y="184057"/>
                  <a:pt x="172720" y="284480"/>
                </a:cubicBezTo>
                <a:cubicBezTo>
                  <a:pt x="204149" y="351437"/>
                  <a:pt x="212970" y="426833"/>
                  <a:pt x="233680" y="497840"/>
                </a:cubicBezTo>
                <a:cubicBezTo>
                  <a:pt x="236679" y="508121"/>
                  <a:pt x="240898" y="518022"/>
                  <a:pt x="243840" y="528320"/>
                </a:cubicBezTo>
                <a:cubicBezTo>
                  <a:pt x="269355" y="617622"/>
                  <a:pt x="239800" y="526359"/>
                  <a:pt x="264160" y="599440"/>
                </a:cubicBezTo>
                <a:cubicBezTo>
                  <a:pt x="277674" y="694035"/>
                  <a:pt x="284480" y="727618"/>
                  <a:pt x="284480" y="843280"/>
                </a:cubicBezTo>
                <a:cubicBezTo>
                  <a:pt x="284480" y="921247"/>
                  <a:pt x="279875" y="999191"/>
                  <a:pt x="274320" y="1076960"/>
                </a:cubicBezTo>
                <a:cubicBezTo>
                  <a:pt x="272086" y="1108233"/>
                  <a:pt x="259725" y="1137868"/>
                  <a:pt x="254000" y="1168400"/>
                </a:cubicBezTo>
                <a:cubicBezTo>
                  <a:pt x="246407" y="1208895"/>
                  <a:pt x="243673" y="1250350"/>
                  <a:pt x="233680" y="1290320"/>
                </a:cubicBezTo>
                <a:cubicBezTo>
                  <a:pt x="230572" y="1302752"/>
                  <a:pt x="214595" y="1375492"/>
                  <a:pt x="203200" y="1402080"/>
                </a:cubicBezTo>
                <a:cubicBezTo>
                  <a:pt x="197234" y="1416001"/>
                  <a:pt x="188846" y="1428799"/>
                  <a:pt x="182880" y="1442720"/>
                </a:cubicBezTo>
                <a:cubicBezTo>
                  <a:pt x="178661" y="1452564"/>
                  <a:pt x="175662" y="1462902"/>
                  <a:pt x="172720" y="1473200"/>
                </a:cubicBezTo>
                <a:cubicBezTo>
                  <a:pt x="168884" y="1486626"/>
                  <a:pt x="168061" y="1501005"/>
                  <a:pt x="162560" y="1513840"/>
                </a:cubicBezTo>
                <a:cubicBezTo>
                  <a:pt x="157750" y="1525063"/>
                  <a:pt x="147701" y="1533398"/>
                  <a:pt x="142240" y="1544320"/>
                </a:cubicBezTo>
                <a:cubicBezTo>
                  <a:pt x="137451" y="1553899"/>
                  <a:pt x="136869" y="1565221"/>
                  <a:pt x="132080" y="1574800"/>
                </a:cubicBezTo>
                <a:cubicBezTo>
                  <a:pt x="126619" y="1585722"/>
                  <a:pt x="111760" y="1605280"/>
                  <a:pt x="111760" y="16052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198" name="Elipse 8197"/>
          <p:cNvSpPr/>
          <p:nvPr/>
        </p:nvSpPr>
        <p:spPr>
          <a:xfrm>
            <a:off x="4289849" y="4423771"/>
            <a:ext cx="4572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8" name="Elipse 137"/>
          <p:cNvSpPr/>
          <p:nvPr/>
        </p:nvSpPr>
        <p:spPr>
          <a:xfrm>
            <a:off x="7056120" y="2582435"/>
            <a:ext cx="4572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199" name="Forma libre 8198"/>
          <p:cNvSpPr/>
          <p:nvPr/>
        </p:nvSpPr>
        <p:spPr>
          <a:xfrm>
            <a:off x="4714240" y="2849880"/>
            <a:ext cx="2336800" cy="1544379"/>
          </a:xfrm>
          <a:custGeom>
            <a:avLst/>
            <a:gdLst>
              <a:gd name="connsiteX0" fmla="*/ 2336800 w 2336800"/>
              <a:gd name="connsiteY0" fmla="*/ 0 h 1544379"/>
              <a:gd name="connsiteX1" fmla="*/ 1574800 w 2336800"/>
              <a:gd name="connsiteY1" fmla="*/ 375920 h 1544379"/>
              <a:gd name="connsiteX2" fmla="*/ 1544320 w 2336800"/>
              <a:gd name="connsiteY2" fmla="*/ 396240 h 1544379"/>
              <a:gd name="connsiteX3" fmla="*/ 1473200 w 2336800"/>
              <a:gd name="connsiteY3" fmla="*/ 426720 h 1544379"/>
              <a:gd name="connsiteX4" fmla="*/ 1300480 w 2336800"/>
              <a:gd name="connsiteY4" fmla="*/ 518160 h 1544379"/>
              <a:gd name="connsiteX5" fmla="*/ 1259840 w 2336800"/>
              <a:gd name="connsiteY5" fmla="*/ 538480 h 1544379"/>
              <a:gd name="connsiteX6" fmla="*/ 1219200 w 2336800"/>
              <a:gd name="connsiteY6" fmla="*/ 558800 h 1544379"/>
              <a:gd name="connsiteX7" fmla="*/ 1127760 w 2336800"/>
              <a:gd name="connsiteY7" fmla="*/ 599440 h 1544379"/>
              <a:gd name="connsiteX8" fmla="*/ 1016000 w 2336800"/>
              <a:gd name="connsiteY8" fmla="*/ 670560 h 1544379"/>
              <a:gd name="connsiteX9" fmla="*/ 883920 w 2336800"/>
              <a:gd name="connsiteY9" fmla="*/ 751840 h 1544379"/>
              <a:gd name="connsiteX10" fmla="*/ 853440 w 2336800"/>
              <a:gd name="connsiteY10" fmla="*/ 772160 h 1544379"/>
              <a:gd name="connsiteX11" fmla="*/ 751840 w 2336800"/>
              <a:gd name="connsiteY11" fmla="*/ 863600 h 1544379"/>
              <a:gd name="connsiteX12" fmla="*/ 721360 w 2336800"/>
              <a:gd name="connsiteY12" fmla="*/ 894080 h 1544379"/>
              <a:gd name="connsiteX13" fmla="*/ 680720 w 2336800"/>
              <a:gd name="connsiteY13" fmla="*/ 924560 h 1544379"/>
              <a:gd name="connsiteX14" fmla="*/ 619760 w 2336800"/>
              <a:gd name="connsiteY14" fmla="*/ 985520 h 1544379"/>
              <a:gd name="connsiteX15" fmla="*/ 528320 w 2336800"/>
              <a:gd name="connsiteY15" fmla="*/ 1046480 h 1544379"/>
              <a:gd name="connsiteX16" fmla="*/ 497840 w 2336800"/>
              <a:gd name="connsiteY16" fmla="*/ 1087120 h 1544379"/>
              <a:gd name="connsiteX17" fmla="*/ 457200 w 2336800"/>
              <a:gd name="connsiteY17" fmla="*/ 1117600 h 1544379"/>
              <a:gd name="connsiteX18" fmla="*/ 386080 w 2336800"/>
              <a:gd name="connsiteY18" fmla="*/ 1188720 h 1544379"/>
              <a:gd name="connsiteX19" fmla="*/ 355600 w 2336800"/>
              <a:gd name="connsiteY19" fmla="*/ 1219200 h 1544379"/>
              <a:gd name="connsiteX20" fmla="*/ 284480 w 2336800"/>
              <a:gd name="connsiteY20" fmla="*/ 1280160 h 1544379"/>
              <a:gd name="connsiteX21" fmla="*/ 243840 w 2336800"/>
              <a:gd name="connsiteY21" fmla="*/ 1310640 h 1544379"/>
              <a:gd name="connsiteX22" fmla="*/ 223520 w 2336800"/>
              <a:gd name="connsiteY22" fmla="*/ 1341120 h 1544379"/>
              <a:gd name="connsiteX23" fmla="*/ 162560 w 2336800"/>
              <a:gd name="connsiteY23" fmla="*/ 1381760 h 1544379"/>
              <a:gd name="connsiteX24" fmla="*/ 81280 w 2336800"/>
              <a:gd name="connsiteY24" fmla="*/ 1442720 h 1544379"/>
              <a:gd name="connsiteX25" fmla="*/ 30480 w 2336800"/>
              <a:gd name="connsiteY25" fmla="*/ 1513840 h 1544379"/>
              <a:gd name="connsiteX26" fmla="*/ 0 w 2336800"/>
              <a:gd name="connsiteY26" fmla="*/ 1544320 h 154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36800" h="1544379">
                <a:moveTo>
                  <a:pt x="2336800" y="0"/>
                </a:moveTo>
                <a:cubicBezTo>
                  <a:pt x="2082800" y="125307"/>
                  <a:pt x="1810459" y="218814"/>
                  <a:pt x="1574800" y="375920"/>
                </a:cubicBezTo>
                <a:cubicBezTo>
                  <a:pt x="1564640" y="382693"/>
                  <a:pt x="1555242" y="390779"/>
                  <a:pt x="1544320" y="396240"/>
                </a:cubicBezTo>
                <a:cubicBezTo>
                  <a:pt x="1400437" y="468182"/>
                  <a:pt x="1663476" y="321011"/>
                  <a:pt x="1473200" y="426720"/>
                </a:cubicBezTo>
                <a:cubicBezTo>
                  <a:pt x="1311629" y="516482"/>
                  <a:pt x="1605289" y="365756"/>
                  <a:pt x="1300480" y="518160"/>
                </a:cubicBezTo>
                <a:lnTo>
                  <a:pt x="1259840" y="538480"/>
                </a:lnTo>
                <a:cubicBezTo>
                  <a:pt x="1246293" y="545253"/>
                  <a:pt x="1233262" y="553175"/>
                  <a:pt x="1219200" y="558800"/>
                </a:cubicBezTo>
                <a:cubicBezTo>
                  <a:pt x="1188627" y="571029"/>
                  <a:pt x="1156236" y="582354"/>
                  <a:pt x="1127760" y="599440"/>
                </a:cubicBezTo>
                <a:cubicBezTo>
                  <a:pt x="1089896" y="622158"/>
                  <a:pt x="1053678" y="647534"/>
                  <a:pt x="1016000" y="670560"/>
                </a:cubicBezTo>
                <a:cubicBezTo>
                  <a:pt x="857730" y="767280"/>
                  <a:pt x="1026582" y="656732"/>
                  <a:pt x="883920" y="751840"/>
                </a:cubicBezTo>
                <a:cubicBezTo>
                  <a:pt x="873760" y="758613"/>
                  <a:pt x="862074" y="763526"/>
                  <a:pt x="853440" y="772160"/>
                </a:cubicBezTo>
                <a:cubicBezTo>
                  <a:pt x="699519" y="926081"/>
                  <a:pt x="863192" y="768156"/>
                  <a:pt x="751840" y="863600"/>
                </a:cubicBezTo>
                <a:cubicBezTo>
                  <a:pt x="740931" y="872951"/>
                  <a:pt x="732269" y="884729"/>
                  <a:pt x="721360" y="894080"/>
                </a:cubicBezTo>
                <a:cubicBezTo>
                  <a:pt x="708503" y="905100"/>
                  <a:pt x="693306" y="913232"/>
                  <a:pt x="680720" y="924560"/>
                </a:cubicBezTo>
                <a:cubicBezTo>
                  <a:pt x="659360" y="943784"/>
                  <a:pt x="642001" y="967323"/>
                  <a:pt x="619760" y="985520"/>
                </a:cubicBezTo>
                <a:cubicBezTo>
                  <a:pt x="566555" y="1029052"/>
                  <a:pt x="574370" y="1000430"/>
                  <a:pt x="528320" y="1046480"/>
                </a:cubicBezTo>
                <a:cubicBezTo>
                  <a:pt x="516346" y="1058454"/>
                  <a:pt x="509814" y="1075146"/>
                  <a:pt x="497840" y="1087120"/>
                </a:cubicBezTo>
                <a:cubicBezTo>
                  <a:pt x="485866" y="1099094"/>
                  <a:pt x="469730" y="1106209"/>
                  <a:pt x="457200" y="1117600"/>
                </a:cubicBezTo>
                <a:cubicBezTo>
                  <a:pt x="432393" y="1140152"/>
                  <a:pt x="409787" y="1165013"/>
                  <a:pt x="386080" y="1188720"/>
                </a:cubicBezTo>
                <a:cubicBezTo>
                  <a:pt x="375920" y="1198880"/>
                  <a:pt x="367555" y="1211230"/>
                  <a:pt x="355600" y="1219200"/>
                </a:cubicBezTo>
                <a:cubicBezTo>
                  <a:pt x="290336" y="1262709"/>
                  <a:pt x="363319" y="1211176"/>
                  <a:pt x="284480" y="1280160"/>
                </a:cubicBezTo>
                <a:cubicBezTo>
                  <a:pt x="271736" y="1291311"/>
                  <a:pt x="255814" y="1298666"/>
                  <a:pt x="243840" y="1310640"/>
                </a:cubicBezTo>
                <a:cubicBezTo>
                  <a:pt x="235206" y="1319274"/>
                  <a:pt x="232710" y="1333079"/>
                  <a:pt x="223520" y="1341120"/>
                </a:cubicBezTo>
                <a:cubicBezTo>
                  <a:pt x="205141" y="1357202"/>
                  <a:pt x="179829" y="1364491"/>
                  <a:pt x="162560" y="1381760"/>
                </a:cubicBezTo>
                <a:cubicBezTo>
                  <a:pt x="111210" y="1433110"/>
                  <a:pt x="139055" y="1413832"/>
                  <a:pt x="81280" y="1442720"/>
                </a:cubicBezTo>
                <a:cubicBezTo>
                  <a:pt x="33392" y="1514552"/>
                  <a:pt x="93491" y="1425625"/>
                  <a:pt x="30480" y="1513840"/>
                </a:cubicBezTo>
                <a:cubicBezTo>
                  <a:pt x="6696" y="1547138"/>
                  <a:pt x="22811" y="1544320"/>
                  <a:pt x="0" y="154432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0" name="Elipse 139"/>
          <p:cNvSpPr/>
          <p:nvPr/>
        </p:nvSpPr>
        <p:spPr>
          <a:xfrm>
            <a:off x="6377940" y="2596493"/>
            <a:ext cx="4572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1" name="Elipse 140"/>
          <p:cNvSpPr/>
          <p:nvPr/>
        </p:nvSpPr>
        <p:spPr>
          <a:xfrm>
            <a:off x="5030943" y="4456354"/>
            <a:ext cx="4572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200" name="Forma libre 8199"/>
          <p:cNvSpPr/>
          <p:nvPr/>
        </p:nvSpPr>
        <p:spPr>
          <a:xfrm>
            <a:off x="5455920" y="2941320"/>
            <a:ext cx="904240" cy="1524000"/>
          </a:xfrm>
          <a:custGeom>
            <a:avLst/>
            <a:gdLst>
              <a:gd name="connsiteX0" fmla="*/ 904240 w 904240"/>
              <a:gd name="connsiteY0" fmla="*/ 0 h 1524000"/>
              <a:gd name="connsiteX1" fmla="*/ 690880 w 904240"/>
              <a:gd name="connsiteY1" fmla="*/ 335280 h 1524000"/>
              <a:gd name="connsiteX2" fmla="*/ 508000 w 904240"/>
              <a:gd name="connsiteY2" fmla="*/ 701040 h 1524000"/>
              <a:gd name="connsiteX3" fmla="*/ 477520 w 904240"/>
              <a:gd name="connsiteY3" fmla="*/ 751840 h 1524000"/>
              <a:gd name="connsiteX4" fmla="*/ 457200 w 904240"/>
              <a:gd name="connsiteY4" fmla="*/ 802640 h 1524000"/>
              <a:gd name="connsiteX5" fmla="*/ 396240 w 904240"/>
              <a:gd name="connsiteY5" fmla="*/ 904240 h 1524000"/>
              <a:gd name="connsiteX6" fmla="*/ 314960 w 904240"/>
              <a:gd name="connsiteY6" fmla="*/ 1036320 h 1524000"/>
              <a:gd name="connsiteX7" fmla="*/ 294640 w 904240"/>
              <a:gd name="connsiteY7" fmla="*/ 1066800 h 1524000"/>
              <a:gd name="connsiteX8" fmla="*/ 223520 w 904240"/>
              <a:gd name="connsiteY8" fmla="*/ 1178560 h 1524000"/>
              <a:gd name="connsiteX9" fmla="*/ 182880 w 904240"/>
              <a:gd name="connsiteY9" fmla="*/ 1239520 h 1524000"/>
              <a:gd name="connsiteX10" fmla="*/ 162560 w 904240"/>
              <a:gd name="connsiteY10" fmla="*/ 1270000 h 1524000"/>
              <a:gd name="connsiteX11" fmla="*/ 152400 w 904240"/>
              <a:gd name="connsiteY11" fmla="*/ 1300480 h 1524000"/>
              <a:gd name="connsiteX12" fmla="*/ 142240 w 904240"/>
              <a:gd name="connsiteY12" fmla="*/ 1341120 h 1524000"/>
              <a:gd name="connsiteX13" fmla="*/ 91440 w 904240"/>
              <a:gd name="connsiteY13" fmla="*/ 1402080 h 1524000"/>
              <a:gd name="connsiteX14" fmla="*/ 40640 w 904240"/>
              <a:gd name="connsiteY14" fmla="*/ 1452880 h 1524000"/>
              <a:gd name="connsiteX15" fmla="*/ 30480 w 904240"/>
              <a:gd name="connsiteY15" fmla="*/ 1483360 h 1524000"/>
              <a:gd name="connsiteX16" fmla="*/ 0 w 904240"/>
              <a:gd name="connsiteY16" fmla="*/ 152400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4240" h="1524000">
                <a:moveTo>
                  <a:pt x="904240" y="0"/>
                </a:moveTo>
                <a:cubicBezTo>
                  <a:pt x="833120" y="111760"/>
                  <a:pt x="756063" y="219956"/>
                  <a:pt x="690880" y="335280"/>
                </a:cubicBezTo>
                <a:cubicBezTo>
                  <a:pt x="623807" y="453947"/>
                  <a:pt x="570141" y="579718"/>
                  <a:pt x="508000" y="701040"/>
                </a:cubicBezTo>
                <a:cubicBezTo>
                  <a:pt x="498998" y="718616"/>
                  <a:pt x="486351" y="734177"/>
                  <a:pt x="477520" y="751840"/>
                </a:cubicBezTo>
                <a:cubicBezTo>
                  <a:pt x="469364" y="768152"/>
                  <a:pt x="465782" y="786548"/>
                  <a:pt x="457200" y="802640"/>
                </a:cubicBezTo>
                <a:cubicBezTo>
                  <a:pt x="438614" y="837489"/>
                  <a:pt x="416560" y="870373"/>
                  <a:pt x="396240" y="904240"/>
                </a:cubicBezTo>
                <a:cubicBezTo>
                  <a:pt x="360682" y="963503"/>
                  <a:pt x="357846" y="968927"/>
                  <a:pt x="314960" y="1036320"/>
                </a:cubicBezTo>
                <a:cubicBezTo>
                  <a:pt x="308404" y="1046622"/>
                  <a:pt x="301196" y="1056498"/>
                  <a:pt x="294640" y="1066800"/>
                </a:cubicBezTo>
                <a:cubicBezTo>
                  <a:pt x="214460" y="1192798"/>
                  <a:pt x="270318" y="1108363"/>
                  <a:pt x="223520" y="1178560"/>
                </a:cubicBezTo>
                <a:lnTo>
                  <a:pt x="182880" y="1239520"/>
                </a:lnTo>
                <a:cubicBezTo>
                  <a:pt x="176107" y="1249680"/>
                  <a:pt x="166421" y="1258416"/>
                  <a:pt x="162560" y="1270000"/>
                </a:cubicBezTo>
                <a:cubicBezTo>
                  <a:pt x="159173" y="1280160"/>
                  <a:pt x="155342" y="1290182"/>
                  <a:pt x="152400" y="1300480"/>
                </a:cubicBezTo>
                <a:cubicBezTo>
                  <a:pt x="148564" y="1313906"/>
                  <a:pt x="147741" y="1328285"/>
                  <a:pt x="142240" y="1341120"/>
                </a:cubicBezTo>
                <a:cubicBezTo>
                  <a:pt x="128885" y="1372281"/>
                  <a:pt x="112980" y="1376232"/>
                  <a:pt x="91440" y="1402080"/>
                </a:cubicBezTo>
                <a:cubicBezTo>
                  <a:pt x="49107" y="1452880"/>
                  <a:pt x="96520" y="1415627"/>
                  <a:pt x="40640" y="1452880"/>
                </a:cubicBezTo>
                <a:cubicBezTo>
                  <a:pt x="37253" y="1463040"/>
                  <a:pt x="35269" y="1473781"/>
                  <a:pt x="30480" y="1483360"/>
                </a:cubicBezTo>
                <a:cubicBezTo>
                  <a:pt x="18992" y="1506337"/>
                  <a:pt x="14288" y="1509712"/>
                  <a:pt x="0" y="1524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201" name="CuadroTexto 8200"/>
          <p:cNvSpPr txBox="1"/>
          <p:nvPr/>
        </p:nvSpPr>
        <p:spPr>
          <a:xfrm>
            <a:off x="3014579" y="2896159"/>
            <a:ext cx="317716" cy="369332"/>
          </a:xfrm>
          <a:prstGeom prst="rect">
            <a:avLst/>
          </a:prstGeom>
          <a:noFill/>
        </p:spPr>
        <p:txBody>
          <a:bodyPr wrap="none" rtlCol="0">
            <a:spAutoFit/>
          </a:bodyPr>
          <a:lstStyle/>
          <a:p>
            <a:r>
              <a:rPr lang="es-ES" dirty="0"/>
              <a:t>A</a:t>
            </a:r>
          </a:p>
        </p:txBody>
      </p:sp>
      <p:sp>
        <p:nvSpPr>
          <p:cNvPr id="144" name="CuadroTexto 143"/>
          <p:cNvSpPr txBox="1"/>
          <p:nvPr/>
        </p:nvSpPr>
        <p:spPr>
          <a:xfrm>
            <a:off x="3058531" y="4715748"/>
            <a:ext cx="317716" cy="369332"/>
          </a:xfrm>
          <a:prstGeom prst="rect">
            <a:avLst/>
          </a:prstGeom>
          <a:noFill/>
        </p:spPr>
        <p:txBody>
          <a:bodyPr wrap="none" rtlCol="0">
            <a:spAutoFit/>
          </a:bodyPr>
          <a:lstStyle/>
          <a:p>
            <a:r>
              <a:rPr lang="es-ES" dirty="0"/>
              <a:t>A</a:t>
            </a:r>
          </a:p>
        </p:txBody>
      </p:sp>
      <p:sp>
        <p:nvSpPr>
          <p:cNvPr id="145" name="CuadroTexto 144"/>
          <p:cNvSpPr txBox="1"/>
          <p:nvPr/>
        </p:nvSpPr>
        <p:spPr>
          <a:xfrm>
            <a:off x="3014579" y="3110468"/>
            <a:ext cx="309700" cy="369332"/>
          </a:xfrm>
          <a:prstGeom prst="rect">
            <a:avLst/>
          </a:prstGeom>
          <a:noFill/>
        </p:spPr>
        <p:txBody>
          <a:bodyPr wrap="none" rtlCol="0">
            <a:spAutoFit/>
          </a:bodyPr>
          <a:lstStyle/>
          <a:p>
            <a:r>
              <a:rPr lang="es-ES" dirty="0"/>
              <a:t>B</a:t>
            </a:r>
            <a:endParaRPr lang="es-ES" b="1" dirty="0"/>
          </a:p>
        </p:txBody>
      </p:sp>
      <p:sp>
        <p:nvSpPr>
          <p:cNvPr id="146" name="CuadroTexto 145"/>
          <p:cNvSpPr txBox="1"/>
          <p:nvPr/>
        </p:nvSpPr>
        <p:spPr>
          <a:xfrm>
            <a:off x="3054533" y="4993123"/>
            <a:ext cx="296599" cy="379492"/>
          </a:xfrm>
          <a:prstGeom prst="rect">
            <a:avLst/>
          </a:prstGeom>
          <a:noFill/>
        </p:spPr>
        <p:txBody>
          <a:bodyPr wrap="square" rtlCol="0">
            <a:spAutoFit/>
          </a:bodyPr>
          <a:lstStyle/>
          <a:p>
            <a:r>
              <a:rPr lang="es-ES" dirty="0"/>
              <a:t>B</a:t>
            </a:r>
            <a:endParaRPr lang="es-ES" b="1" dirty="0"/>
          </a:p>
        </p:txBody>
      </p:sp>
      <p:sp>
        <p:nvSpPr>
          <p:cNvPr id="22" name="CuadroTexto 21">
            <a:extLst>
              <a:ext uri="{FF2B5EF4-FFF2-40B4-BE49-F238E27FC236}">
                <a16:creationId xmlns="" xmlns:a16="http://schemas.microsoft.com/office/drawing/2014/main" id="{8DCA9706-460D-4707-BF7B-75B9005961F6}"/>
              </a:ext>
            </a:extLst>
          </p:cNvPr>
          <p:cNvSpPr txBox="1"/>
          <p:nvPr/>
        </p:nvSpPr>
        <p:spPr>
          <a:xfrm>
            <a:off x="134409" y="2267397"/>
            <a:ext cx="2793599" cy="2547456"/>
          </a:xfrm>
          <a:prstGeom prst="roundRect">
            <a:avLst/>
          </a:prstGeom>
          <a:noFill/>
          <a:ln w="38100">
            <a:solidFill>
              <a:srgbClr val="93CBA6"/>
            </a:solidFill>
          </a:ln>
        </p:spPr>
        <p:txBody>
          <a:bodyPr wrap="square" lIns="144000" tIns="180000" rIns="144000" bIns="180000" rtlCol="0" anchor="ctr">
            <a:spAutoFit/>
          </a:bodyPr>
          <a:lstStyle/>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¿Estás protegiendo tu ahorro?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¿Sabes por dónde empezar?</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Acuerdo COEM-TREA</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¿Cómo empiezo?</a:t>
            </a:r>
          </a:p>
          <a:p>
            <a:pPr marL="182563" indent="-182563">
              <a:lnSpc>
                <a:spcPct val="150000"/>
              </a:lnSpc>
              <a:buAutoNum type="arabicPeriod"/>
            </a:pPr>
            <a:r>
              <a:rPr lang="es-ES" sz="1200" b="1" dirty="0">
                <a:solidFill>
                  <a:srgbClr val="93CBA6"/>
                </a:solidFill>
                <a:latin typeface="Open Sans" panose="020B0606030504020204" pitchFamily="34" charset="0"/>
                <a:ea typeface="Open Sans" panose="020B0606030504020204" pitchFamily="34" charset="0"/>
                <a:cs typeface="Open Sans" panose="020B0606030504020204" pitchFamily="34" charset="0"/>
              </a:rPr>
              <a:t> ¿Cuándo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Seguimiento</a:t>
            </a:r>
          </a:p>
        </p:txBody>
      </p:sp>
      <p:sp>
        <p:nvSpPr>
          <p:cNvPr id="23" name="Rectángulo: esquinas redondeadas 22">
            <a:extLst>
              <a:ext uri="{FF2B5EF4-FFF2-40B4-BE49-F238E27FC236}">
                <a16:creationId xmlns="" xmlns:a16="http://schemas.microsoft.com/office/drawing/2014/main" id="{37CEA0E7-624F-47CE-8D01-AEA62F7E1471}"/>
              </a:ext>
            </a:extLst>
          </p:cNvPr>
          <p:cNvSpPr/>
          <p:nvPr/>
        </p:nvSpPr>
        <p:spPr>
          <a:xfrm>
            <a:off x="520274" y="2142252"/>
            <a:ext cx="2016000" cy="307777"/>
          </a:xfrm>
          <a:prstGeom prst="roundRect">
            <a:avLst/>
          </a:prstGeom>
          <a:solidFill>
            <a:schemeClr val="bg1"/>
          </a:solidFill>
          <a:ln w="3175">
            <a:solidFill>
              <a:srgbClr val="93C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Rentabiliza tus ahorros</a:t>
            </a:r>
          </a:p>
        </p:txBody>
      </p:sp>
    </p:spTree>
    <p:extLst>
      <p:ext uri="{BB962C8B-B14F-4D97-AF65-F5344CB8AC3E}">
        <p14:creationId xmlns:p14="http://schemas.microsoft.com/office/powerpoint/2010/main" val="2806234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 xmlns:a16="http://schemas.microsoft.com/office/drawing/2014/main" id="{189C27FD-EB7E-4F6A-B41D-98B108D31B0F}"/>
              </a:ext>
            </a:extLst>
          </p:cNvPr>
          <p:cNvSpPr>
            <a:spLocks noGrp="1"/>
          </p:cNvSpPr>
          <p:nvPr>
            <p:ph type="sldNum" sz="quarter" idx="12"/>
          </p:nvPr>
        </p:nvSpPr>
        <p:spPr/>
        <p:txBody>
          <a:bodyPr/>
          <a:lstStyle/>
          <a:p>
            <a:fld id="{A320ABA1-7EF4-43C9-9495-8D1BBA3206F0}" type="slidenum">
              <a:rPr lang="en-US" smtClean="0">
                <a:solidFill>
                  <a:prstClr val="black">
                    <a:tint val="75000"/>
                  </a:prstClr>
                </a:solidFill>
              </a:rPr>
              <a:pPr/>
              <a:t>15</a:t>
            </a:fld>
            <a:endParaRPr lang="en-US" dirty="0">
              <a:solidFill>
                <a:prstClr val="black">
                  <a:tint val="75000"/>
                </a:prstClr>
              </a:solidFill>
            </a:endParaRPr>
          </a:p>
        </p:txBody>
      </p:sp>
      <p:sp>
        <p:nvSpPr>
          <p:cNvPr id="12" name="Rectangle 9">
            <a:extLst>
              <a:ext uri="{FF2B5EF4-FFF2-40B4-BE49-F238E27FC236}">
                <a16:creationId xmlns="" xmlns:a16="http://schemas.microsoft.com/office/drawing/2014/main" id="{59DCAA14-F639-4FD8-80C7-F4F0754680CD}"/>
              </a:ext>
            </a:extLst>
          </p:cNvPr>
          <p:cNvSpPr>
            <a:spLocks noChangeArrowheads="1"/>
          </p:cNvSpPr>
          <p:nvPr/>
        </p:nvSpPr>
        <p:spPr bwMode="auto">
          <a:xfrm>
            <a:off x="530649" y="685800"/>
            <a:ext cx="8382000" cy="307777"/>
          </a:xfrm>
          <a:prstGeom prst="rect">
            <a:avLst/>
          </a:prstGeom>
          <a:noFill/>
          <a:ln w="9525">
            <a:noFill/>
            <a:miter lim="800000"/>
            <a:headEnd/>
            <a:tailEnd/>
          </a:ln>
        </p:spPr>
        <p:txBody>
          <a:bodyPr wrap="square" lIns="0" tIns="0" rIns="0" bIns="0">
            <a:spAutoFit/>
          </a:bodyPr>
          <a:lstStyle/>
          <a:p>
            <a:pPr marL="342900" indent="-342900" eaLnBrk="0" hangingPunct="0"/>
            <a:r>
              <a:rPr lang="en-US" sz="2000" dirty="0">
                <a:latin typeface="Open Sans" panose="020B0606030504020204" pitchFamily="34" charset="0"/>
                <a:ea typeface="Open Sans" panose="020B0606030504020204" pitchFamily="34" charset="0"/>
                <a:cs typeface="Open Sans" panose="020B0606030504020204" pitchFamily="34" charset="0"/>
              </a:rPr>
              <a:t>¿</a:t>
            </a:r>
            <a:r>
              <a:rPr lang="en-US" sz="2000" dirty="0" err="1">
                <a:latin typeface="Open Sans" panose="020B0606030504020204" pitchFamily="34" charset="0"/>
                <a:ea typeface="Open Sans" panose="020B0606030504020204" pitchFamily="34" charset="0"/>
                <a:cs typeface="Open Sans" panose="020B0606030504020204" pitchFamily="34" charset="0"/>
              </a:rPr>
              <a:t>Cómo</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empiezo</a:t>
            </a:r>
            <a:r>
              <a:rPr lang="en-US" sz="2000" dirty="0">
                <a:latin typeface="Open Sans" panose="020B0606030504020204" pitchFamily="34" charset="0"/>
                <a:ea typeface="Open Sans" panose="020B0606030504020204" pitchFamily="34" charset="0"/>
                <a:cs typeface="Open Sans" panose="020B0606030504020204" pitchFamily="34" charset="0"/>
              </a:rPr>
              <a:t>?</a:t>
            </a:r>
            <a:endParaRPr lang="en-AU"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2 Rectángulo"/>
          <p:cNvSpPr/>
          <p:nvPr/>
        </p:nvSpPr>
        <p:spPr>
          <a:xfrm>
            <a:off x="4309405" y="1539991"/>
            <a:ext cx="7171950" cy="1569660"/>
          </a:xfrm>
          <a:prstGeom prst="rect">
            <a:avLst/>
          </a:prstGeom>
        </p:spPr>
        <p:txBody>
          <a:bodyPr wrap="square">
            <a:spAutoFit/>
          </a:bodyPr>
          <a:lstStyle/>
          <a:p>
            <a:pPr algn="ctr">
              <a:lnSpc>
                <a:spcPct val="150000"/>
              </a:lnSpc>
            </a:pPr>
            <a:r>
              <a:rPr lang="es-ES" sz="1600" b="1" i="1" dirty="0">
                <a:latin typeface="Open Sans" panose="020B0606030504020204" pitchFamily="34" charset="0"/>
                <a:ea typeface="Open Sans" panose="020B0606030504020204" pitchFamily="34" charset="0"/>
                <a:cs typeface="Open Sans" panose="020B0606030504020204" pitchFamily="34" charset="0"/>
              </a:rPr>
              <a:t>www.treaam.com</a:t>
            </a:r>
          </a:p>
          <a:p>
            <a:pPr algn="ctr">
              <a:lnSpc>
                <a:spcPct val="150000"/>
              </a:lnSpc>
            </a:pPr>
            <a:endParaRPr lang="es-ES" sz="1600" b="1" i="1" dirty="0">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endParaRPr lang="es-ES" sz="1600" i="1" dirty="0">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endParaRPr lang="es-ES" sz="1600"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21" name="Picture 2" descr="Resultado de imagen de coem colegio de odontologos de madrid png">
            <a:extLst>
              <a:ext uri="{FF2B5EF4-FFF2-40B4-BE49-F238E27FC236}">
                <a16:creationId xmlns="" xmlns:a16="http://schemas.microsoft.com/office/drawing/2014/main" id="{0A8A5EE3-D676-413A-841B-3144D37579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259513"/>
            <a:ext cx="1117600" cy="55880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 xmlns:a16="http://schemas.microsoft.com/office/drawing/2014/main" id="{EEE0DB0C-E17D-4646-8719-33A2C1DFC325}"/>
              </a:ext>
            </a:extLst>
          </p:cNvPr>
          <p:cNvPicPr>
            <a:picLocks noChangeAspect="1"/>
          </p:cNvPicPr>
          <p:nvPr/>
        </p:nvPicPr>
        <p:blipFill>
          <a:blip r:embed="rId3"/>
          <a:stretch>
            <a:fillRect/>
          </a:stretch>
        </p:blipFill>
        <p:spPr>
          <a:xfrm>
            <a:off x="3810000" y="2774998"/>
            <a:ext cx="8079321" cy="2837876"/>
          </a:xfrm>
          <a:prstGeom prst="rect">
            <a:avLst/>
          </a:prstGeom>
        </p:spPr>
      </p:pic>
      <p:sp>
        <p:nvSpPr>
          <p:cNvPr id="5" name="Elipse 4">
            <a:extLst>
              <a:ext uri="{FF2B5EF4-FFF2-40B4-BE49-F238E27FC236}">
                <a16:creationId xmlns="" xmlns:a16="http://schemas.microsoft.com/office/drawing/2014/main" id="{6DC88B08-951F-4DCB-9B00-DB6E21CAA9C8}"/>
              </a:ext>
            </a:extLst>
          </p:cNvPr>
          <p:cNvSpPr/>
          <p:nvPr/>
        </p:nvSpPr>
        <p:spPr>
          <a:xfrm>
            <a:off x="6518618" y="2590800"/>
            <a:ext cx="1219200" cy="773162"/>
          </a:xfrm>
          <a:prstGeom prst="ellipse">
            <a:avLst/>
          </a:prstGeom>
          <a:noFill/>
          <a:ln w="57150">
            <a:solidFill>
              <a:srgbClr val="F399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Elipse 5">
            <a:extLst>
              <a:ext uri="{FF2B5EF4-FFF2-40B4-BE49-F238E27FC236}">
                <a16:creationId xmlns="" xmlns:a16="http://schemas.microsoft.com/office/drawing/2014/main" id="{04E378A2-372A-469A-99A9-C33B2BF8ADF1}"/>
              </a:ext>
            </a:extLst>
          </p:cNvPr>
          <p:cNvSpPr/>
          <p:nvPr/>
        </p:nvSpPr>
        <p:spPr>
          <a:xfrm>
            <a:off x="10129438" y="2590800"/>
            <a:ext cx="1295400" cy="773162"/>
          </a:xfrm>
          <a:prstGeom prst="ellipse">
            <a:avLst/>
          </a:prstGeom>
          <a:noFill/>
          <a:ln w="57150">
            <a:solidFill>
              <a:srgbClr val="F399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uadroTexto 15">
            <a:extLst>
              <a:ext uri="{FF2B5EF4-FFF2-40B4-BE49-F238E27FC236}">
                <a16:creationId xmlns="" xmlns:a16="http://schemas.microsoft.com/office/drawing/2014/main" id="{3462AB15-579F-40E2-AE51-2C70C5FFC06C}"/>
              </a:ext>
            </a:extLst>
          </p:cNvPr>
          <p:cNvSpPr txBox="1"/>
          <p:nvPr/>
        </p:nvSpPr>
        <p:spPr>
          <a:xfrm>
            <a:off x="448651" y="2324822"/>
            <a:ext cx="3056549" cy="2208356"/>
          </a:xfrm>
          <a:prstGeom prst="roundRect">
            <a:avLst/>
          </a:prstGeom>
          <a:noFill/>
          <a:ln w="38100">
            <a:solidFill>
              <a:srgbClr val="93CBA6"/>
            </a:solidFill>
          </a:ln>
        </p:spPr>
        <p:txBody>
          <a:bodyPr wrap="square" lIns="144000" tIns="180000" rIns="144000" bIns="180000" rtlCol="0" anchor="ctr">
            <a:spAutoFit/>
          </a:bodyPr>
          <a:lstStyle/>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¿Estás protegiendo tu ahorro?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¿Sabes por dónde empezar?</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Acuerdo COEM-TREA</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¿Cómo empiezo?</a:t>
            </a:r>
          </a:p>
          <a:p>
            <a:pPr marL="182563" indent="-182563">
              <a:lnSpc>
                <a:spcPct val="150000"/>
              </a:lnSpc>
              <a:buAutoNum type="arabicPeriod"/>
            </a:pPr>
            <a:r>
              <a:rPr lang="es-ES" sz="1200" b="1" dirty="0">
                <a:solidFill>
                  <a:srgbClr val="93CBA6"/>
                </a:solidFill>
                <a:latin typeface="Open Sans" panose="020B0606030504020204" pitchFamily="34" charset="0"/>
                <a:ea typeface="Open Sans" panose="020B0606030504020204" pitchFamily="34" charset="0"/>
                <a:cs typeface="Open Sans" panose="020B0606030504020204" pitchFamily="34" charset="0"/>
              </a:rPr>
              <a:t> ¿Cuándo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Seguimiento</a:t>
            </a:r>
          </a:p>
        </p:txBody>
      </p:sp>
      <p:sp>
        <p:nvSpPr>
          <p:cNvPr id="17" name="Rectángulo: esquinas redondeadas 16">
            <a:extLst>
              <a:ext uri="{FF2B5EF4-FFF2-40B4-BE49-F238E27FC236}">
                <a16:creationId xmlns="" xmlns:a16="http://schemas.microsoft.com/office/drawing/2014/main" id="{F9BDAB1F-4D74-482F-A44A-5AA7F15190AC}"/>
              </a:ext>
            </a:extLst>
          </p:cNvPr>
          <p:cNvSpPr/>
          <p:nvPr/>
        </p:nvSpPr>
        <p:spPr>
          <a:xfrm>
            <a:off x="968925" y="2170933"/>
            <a:ext cx="2016000" cy="307777"/>
          </a:xfrm>
          <a:prstGeom prst="roundRect">
            <a:avLst/>
          </a:prstGeom>
          <a:solidFill>
            <a:schemeClr val="bg1"/>
          </a:solidFill>
          <a:ln w="3175">
            <a:solidFill>
              <a:srgbClr val="93C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Rentabiliza tus ahorros</a:t>
            </a:r>
          </a:p>
        </p:txBody>
      </p:sp>
    </p:spTree>
    <p:extLst>
      <p:ext uri="{BB962C8B-B14F-4D97-AF65-F5344CB8AC3E}">
        <p14:creationId xmlns:p14="http://schemas.microsoft.com/office/powerpoint/2010/main" val="2925028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 xmlns:a16="http://schemas.microsoft.com/office/drawing/2014/main" id="{189C27FD-EB7E-4F6A-B41D-98B108D31B0F}"/>
              </a:ext>
            </a:extLst>
          </p:cNvPr>
          <p:cNvSpPr>
            <a:spLocks noGrp="1"/>
          </p:cNvSpPr>
          <p:nvPr>
            <p:ph type="sldNum" sz="quarter" idx="12"/>
          </p:nvPr>
        </p:nvSpPr>
        <p:spPr/>
        <p:txBody>
          <a:bodyPr/>
          <a:lstStyle/>
          <a:p>
            <a:fld id="{A320ABA1-7EF4-43C9-9495-8D1BBA3206F0}" type="slidenum">
              <a:rPr lang="en-US" sz="1400" smtClean="0">
                <a:solidFill>
                  <a:prstClr val="black">
                    <a:tint val="75000"/>
                  </a:prstClr>
                </a:solidFill>
              </a:rPr>
              <a:pPr/>
              <a:t>16</a:t>
            </a:fld>
            <a:endParaRPr lang="en-US" sz="1400" dirty="0">
              <a:solidFill>
                <a:prstClr val="black">
                  <a:tint val="75000"/>
                </a:prstClr>
              </a:solidFill>
            </a:endParaRPr>
          </a:p>
        </p:txBody>
      </p:sp>
      <p:sp>
        <p:nvSpPr>
          <p:cNvPr id="12" name="Rectangle 9">
            <a:extLst>
              <a:ext uri="{FF2B5EF4-FFF2-40B4-BE49-F238E27FC236}">
                <a16:creationId xmlns="" xmlns:a16="http://schemas.microsoft.com/office/drawing/2014/main" id="{59DCAA14-F639-4FD8-80C7-F4F0754680CD}"/>
              </a:ext>
            </a:extLst>
          </p:cNvPr>
          <p:cNvSpPr>
            <a:spLocks noChangeArrowheads="1"/>
          </p:cNvSpPr>
          <p:nvPr/>
        </p:nvSpPr>
        <p:spPr bwMode="auto">
          <a:xfrm>
            <a:off x="530649" y="685800"/>
            <a:ext cx="8382000" cy="307777"/>
          </a:xfrm>
          <a:prstGeom prst="rect">
            <a:avLst/>
          </a:prstGeom>
          <a:noFill/>
          <a:ln w="9525">
            <a:noFill/>
            <a:miter lim="800000"/>
            <a:headEnd/>
            <a:tailEnd/>
          </a:ln>
        </p:spPr>
        <p:txBody>
          <a:bodyPr wrap="square" lIns="0" tIns="0" rIns="0" bIns="0">
            <a:spAutoFit/>
          </a:bodyPr>
          <a:lstStyle/>
          <a:p>
            <a:pPr marL="342900" indent="-342900" eaLnBrk="0" hangingPunct="0"/>
            <a:r>
              <a:rPr lang="en-US" sz="2000" dirty="0">
                <a:latin typeface="Open Sans" panose="020B0606030504020204" pitchFamily="34" charset="0"/>
                <a:ea typeface="Open Sans" panose="020B0606030504020204" pitchFamily="34" charset="0"/>
                <a:cs typeface="Open Sans" panose="020B0606030504020204" pitchFamily="34" charset="0"/>
              </a:rPr>
              <a:t>¿</a:t>
            </a:r>
            <a:r>
              <a:rPr lang="en-US" sz="2000" dirty="0" err="1">
                <a:latin typeface="Open Sans" panose="020B0606030504020204" pitchFamily="34" charset="0"/>
                <a:ea typeface="Open Sans" panose="020B0606030504020204" pitchFamily="34" charset="0"/>
                <a:cs typeface="Open Sans" panose="020B0606030504020204" pitchFamily="34" charset="0"/>
              </a:rPr>
              <a:t>Cómo</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empiezo</a:t>
            </a:r>
            <a:r>
              <a:rPr lang="en-US" sz="2000" dirty="0">
                <a:latin typeface="Open Sans" panose="020B0606030504020204" pitchFamily="34" charset="0"/>
                <a:ea typeface="Open Sans" panose="020B0606030504020204" pitchFamily="34" charset="0"/>
                <a:cs typeface="Open Sans" panose="020B0606030504020204" pitchFamily="34" charset="0"/>
              </a:rPr>
              <a:t>?</a:t>
            </a:r>
            <a:endParaRPr lang="en-AU"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2 Rectángulo"/>
          <p:cNvSpPr/>
          <p:nvPr/>
        </p:nvSpPr>
        <p:spPr>
          <a:xfrm>
            <a:off x="3713019" y="1532548"/>
            <a:ext cx="7171950" cy="5262979"/>
          </a:xfrm>
          <a:prstGeom prst="rect">
            <a:avLst/>
          </a:prstGeom>
        </p:spPr>
        <p:txBody>
          <a:bodyPr wrap="square">
            <a:spAutoFit/>
          </a:bodyPr>
          <a:lstStyle/>
          <a:p>
            <a:pPr algn="ctr">
              <a:lnSpc>
                <a:spcPct val="150000"/>
              </a:lnSpc>
            </a:pPr>
            <a:r>
              <a:rPr lang="es-ES" sz="1400" b="1" i="1" dirty="0" smtClean="0">
                <a:latin typeface="Open Sans" panose="020B0606030504020204" pitchFamily="34" charset="0"/>
                <a:ea typeface="Open Sans" panose="020B0606030504020204" pitchFamily="34" charset="0"/>
                <a:cs typeface="Open Sans" panose="020B0606030504020204" pitchFamily="34" charset="0"/>
              </a:rPr>
              <a:t>El seguimiento debe ser periódico (3-6 meses)…pero tranquilamente, siempre enfocado en los dos siguientes puntos:</a:t>
            </a:r>
          </a:p>
          <a:p>
            <a:pPr marL="342900" indent="-342900">
              <a:lnSpc>
                <a:spcPct val="150000"/>
              </a:lnSpc>
              <a:buFont typeface="+mj-lt"/>
              <a:buAutoNum type="arabicPeriod"/>
            </a:pPr>
            <a:r>
              <a:rPr lang="es-ES" sz="1400" b="1" i="1" dirty="0" smtClean="0">
                <a:latin typeface="Open Sans" panose="020B0606030504020204" pitchFamily="34" charset="0"/>
                <a:ea typeface="Open Sans" panose="020B0606030504020204" pitchFamily="34" charset="0"/>
                <a:cs typeface="Open Sans" panose="020B0606030504020204" pitchFamily="34" charset="0"/>
              </a:rPr>
              <a:t>Si ha habido cambio de objetivo/horizonte temporal o de la situación personal</a:t>
            </a:r>
          </a:p>
          <a:p>
            <a:pPr marL="342900" indent="-342900">
              <a:lnSpc>
                <a:spcPct val="150000"/>
              </a:lnSpc>
              <a:buFont typeface="+mj-lt"/>
              <a:buAutoNum type="arabicPeriod"/>
            </a:pPr>
            <a:r>
              <a:rPr lang="es-ES" sz="1400" b="1" i="1" dirty="0" smtClean="0">
                <a:latin typeface="Open Sans" panose="020B0606030504020204" pitchFamily="34" charset="0"/>
                <a:ea typeface="Open Sans" panose="020B0606030504020204" pitchFamily="34" charset="0"/>
                <a:cs typeface="Open Sans" panose="020B0606030504020204" pitchFamily="34" charset="0"/>
              </a:rPr>
              <a:t>Evolución de los mercados…para actuar a nuestro favor, ponderando las inversiones a los pesos objetivos</a:t>
            </a:r>
          </a:p>
          <a:p>
            <a:pPr marL="342900" indent="-342900">
              <a:lnSpc>
                <a:spcPct val="150000"/>
              </a:lnSpc>
              <a:buFont typeface="+mj-lt"/>
              <a:buAutoNum type="arabicPeriod"/>
            </a:pPr>
            <a:endParaRPr lang="es-ES" sz="1400" b="1" i="1"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mj-lt"/>
              <a:buAutoNum type="arabicPeriod"/>
            </a:pPr>
            <a:endParaRPr lang="es-ES" sz="1400" b="1" i="1" dirty="0" smtClean="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mj-lt"/>
              <a:buAutoNum type="arabicPeriod"/>
            </a:pPr>
            <a:endParaRPr lang="es-ES" sz="1400" b="1" i="1"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mj-lt"/>
              <a:buAutoNum type="arabicPeriod"/>
            </a:pPr>
            <a:endParaRPr lang="es-ES" sz="1400" b="1" i="1" dirty="0" smtClean="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mj-lt"/>
              <a:buAutoNum type="arabicPeriod"/>
            </a:pPr>
            <a:endParaRPr lang="es-ES" sz="1400" b="1" i="1" dirty="0">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endParaRPr lang="es-ES" sz="1400" b="1" i="1"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es-ES" sz="1400" i="1" dirty="0" smtClean="0">
                <a:latin typeface="Open Sans" panose="020B0606030504020204" pitchFamily="34" charset="0"/>
                <a:ea typeface="Open Sans" panose="020B0606030504020204" pitchFamily="34" charset="0"/>
                <a:cs typeface="Open Sans" panose="020B0606030504020204" pitchFamily="34" charset="0"/>
              </a:rPr>
              <a:t>Ejemplo</a:t>
            </a:r>
            <a:r>
              <a:rPr lang="es-ES" sz="1400" dirty="0" smtClean="0">
                <a:latin typeface="Open Sans" panose="020B0606030504020204" pitchFamily="34" charset="0"/>
                <a:ea typeface="Open Sans" panose="020B0606030504020204" pitchFamily="34" charset="0"/>
                <a:cs typeface="Open Sans" panose="020B0606030504020204" pitchFamily="34" charset="0"/>
              </a:rPr>
              <a:t>: invierto a 5 años (30% RF/ 70% RV) y al cabo de 1 año el mercado de acciones cae haciendo que mi composición se vuelva 40% RF/ 60%. Debo vender el 10% de RF y comprar RV.</a:t>
            </a:r>
            <a:endParaRPr lang="es-ES" sz="1400" dirty="0">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endParaRPr lang="es-ES" sz="1400" i="1" dirty="0">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endParaRPr lang="es-ES" sz="1400"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23" name="Picture 2" descr="Resultado de imagen de coem colegio de odontologos de madrid png">
            <a:extLst>
              <a:ext uri="{FF2B5EF4-FFF2-40B4-BE49-F238E27FC236}">
                <a16:creationId xmlns="" xmlns:a16="http://schemas.microsoft.com/office/drawing/2014/main" id="{0A8A5EE3-D676-413A-841B-3144D37579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259513"/>
            <a:ext cx="1117600" cy="558800"/>
          </a:xfrm>
          <a:prstGeom prst="rect">
            <a:avLst/>
          </a:prstGeom>
          <a:noFill/>
          <a:extLst>
            <a:ext uri="{909E8E84-426E-40DD-AFC4-6F175D3DCCD1}">
              <a14:hiddenFill xmlns:a14="http://schemas.microsoft.com/office/drawing/2010/main">
                <a:solidFill>
                  <a:srgbClr val="FFFFFF"/>
                </a:solidFill>
              </a14:hiddenFill>
            </a:ext>
          </a:extLst>
        </p:spPr>
      </p:pic>
      <p:sp>
        <p:nvSpPr>
          <p:cNvPr id="25" name="CuadroTexto 24">
            <a:extLst>
              <a:ext uri="{FF2B5EF4-FFF2-40B4-BE49-F238E27FC236}">
                <a16:creationId xmlns="" xmlns:a16="http://schemas.microsoft.com/office/drawing/2014/main" id="{6953F93A-B543-4026-A1F3-69C34437B9FF}"/>
              </a:ext>
            </a:extLst>
          </p:cNvPr>
          <p:cNvSpPr txBox="1"/>
          <p:nvPr/>
        </p:nvSpPr>
        <p:spPr>
          <a:xfrm>
            <a:off x="448651" y="2308506"/>
            <a:ext cx="3056549" cy="2240989"/>
          </a:xfrm>
          <a:prstGeom prst="roundRect">
            <a:avLst/>
          </a:prstGeom>
          <a:noFill/>
          <a:ln w="38100">
            <a:solidFill>
              <a:srgbClr val="93CBA6"/>
            </a:solidFill>
          </a:ln>
        </p:spPr>
        <p:txBody>
          <a:bodyPr wrap="square" lIns="144000" tIns="180000" rIns="144000" bIns="180000" rtlCol="0" anchor="ctr">
            <a:spAutoFit/>
          </a:bodyPr>
          <a:lstStyle/>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¿Estás protegiendo tu ahorro ?</a:t>
            </a:r>
            <a:endParaRPr lang="es-ES" sz="1200" b="1" dirty="0">
              <a:solidFill>
                <a:srgbClr val="93CBA6"/>
              </a:solidFill>
              <a:latin typeface="Open Sans" panose="020B0606030504020204" pitchFamily="34" charset="0"/>
              <a:ea typeface="Open Sans" panose="020B0606030504020204" pitchFamily="34" charset="0"/>
              <a:cs typeface="Open Sans" panose="020B0606030504020204" pitchFamily="34" charset="0"/>
            </a:endParaRP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¿Sabes por dónde empezar?</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Acuerdo COEM-TREA</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¿Cómo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¿Cuándo empiezo?</a:t>
            </a:r>
          </a:p>
          <a:p>
            <a:pPr marL="182563" indent="-182563">
              <a:lnSpc>
                <a:spcPct val="150000"/>
              </a:lnSpc>
              <a:buAutoNum type="arabicPeriod"/>
            </a:pPr>
            <a:r>
              <a:rPr lang="es-ES" sz="1200" b="1" dirty="0">
                <a:solidFill>
                  <a:srgbClr val="93CBA6"/>
                </a:solidFill>
                <a:latin typeface="Open Sans" panose="020B0606030504020204" pitchFamily="34" charset="0"/>
                <a:ea typeface="Open Sans" panose="020B0606030504020204" pitchFamily="34" charset="0"/>
                <a:cs typeface="Open Sans" panose="020B0606030504020204" pitchFamily="34" charset="0"/>
              </a:rPr>
              <a:t> Seguimiento</a:t>
            </a:r>
          </a:p>
        </p:txBody>
      </p:sp>
      <p:sp>
        <p:nvSpPr>
          <p:cNvPr id="26" name="Rectángulo: esquinas redondeadas 25">
            <a:extLst>
              <a:ext uri="{FF2B5EF4-FFF2-40B4-BE49-F238E27FC236}">
                <a16:creationId xmlns="" xmlns:a16="http://schemas.microsoft.com/office/drawing/2014/main" id="{BBA53F61-EC0D-4F99-A3B8-5D9810D65365}"/>
              </a:ext>
            </a:extLst>
          </p:cNvPr>
          <p:cNvSpPr/>
          <p:nvPr/>
        </p:nvSpPr>
        <p:spPr>
          <a:xfrm>
            <a:off x="968925" y="2170933"/>
            <a:ext cx="2016000" cy="307777"/>
          </a:xfrm>
          <a:prstGeom prst="roundRect">
            <a:avLst/>
          </a:prstGeom>
          <a:solidFill>
            <a:schemeClr val="bg1"/>
          </a:solidFill>
          <a:ln w="3175">
            <a:solidFill>
              <a:srgbClr val="93C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Rentabiliza tus ahorros</a:t>
            </a:r>
          </a:p>
        </p:txBody>
      </p:sp>
      <p:graphicFrame>
        <p:nvGraphicFramePr>
          <p:cNvPr id="4" name="Tabla 3"/>
          <p:cNvGraphicFramePr>
            <a:graphicFrameLocks noGrp="1"/>
          </p:cNvGraphicFramePr>
          <p:nvPr>
            <p:extLst>
              <p:ext uri="{D42A27DB-BD31-4B8C-83A1-F6EECF244321}">
                <p14:modId xmlns:p14="http://schemas.microsoft.com/office/powerpoint/2010/main" val="696608941"/>
              </p:ext>
            </p:extLst>
          </p:nvPr>
        </p:nvGraphicFramePr>
        <p:xfrm>
          <a:off x="4038600" y="3448204"/>
          <a:ext cx="7543800" cy="1524000"/>
        </p:xfrm>
        <a:graphic>
          <a:graphicData uri="http://schemas.openxmlformats.org/drawingml/2006/table">
            <a:tbl>
              <a:tblPr>
                <a:tableStyleId>{5C22544A-7EE6-4342-B048-85BDC9FD1C3A}</a:tableStyleId>
              </a:tblPr>
              <a:tblGrid>
                <a:gridCol w="2473976"/>
                <a:gridCol w="1267456"/>
                <a:gridCol w="1267456"/>
                <a:gridCol w="1267456"/>
                <a:gridCol w="1267456"/>
              </a:tblGrid>
              <a:tr h="381000">
                <a:tc>
                  <a:txBody>
                    <a:bodyPr/>
                    <a:lstStyle/>
                    <a:p>
                      <a:pPr algn="ctr" fontAlgn="b"/>
                      <a:r>
                        <a:rPr lang="es-ES" sz="1200" b="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CARTERA</a:t>
                      </a:r>
                      <a:endParaRPr lang="es-ES" sz="12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rgbClr val="93CBA6"/>
                    </a:solidFill>
                  </a:tcPr>
                </a:tc>
                <a:tc>
                  <a:txBody>
                    <a:bodyPr/>
                    <a:lstStyle/>
                    <a:p>
                      <a:pPr algn="ctr" fontAlgn="b"/>
                      <a:r>
                        <a:rPr lang="es-ES" sz="1200" b="1" u="none" strike="noStrike" dirty="0" smtClean="0">
                          <a:solidFill>
                            <a:schemeClr val="tx1"/>
                          </a:solidFill>
                          <a:effectLst/>
                          <a:latin typeface="Open Sans" panose="020B0606030504020204" pitchFamily="34" charset="0"/>
                          <a:ea typeface="Open Sans" panose="020B0606030504020204" pitchFamily="34" charset="0"/>
                          <a:cs typeface="Open Sans" panose="020B0606030504020204" pitchFamily="34" charset="0"/>
                        </a:rPr>
                        <a:t>0-3 </a:t>
                      </a:r>
                      <a:r>
                        <a:rPr lang="es-ES" sz="1200" b="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años</a:t>
                      </a:r>
                      <a:endParaRPr lang="es-ES" sz="12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rgbClr val="93CBA6"/>
                    </a:solidFill>
                  </a:tcPr>
                </a:tc>
                <a:tc>
                  <a:txBody>
                    <a:bodyPr/>
                    <a:lstStyle/>
                    <a:p>
                      <a:pPr algn="ctr" fontAlgn="b"/>
                      <a:r>
                        <a:rPr lang="es-ES" sz="1200" b="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2-4 años</a:t>
                      </a:r>
                      <a:endParaRPr lang="es-ES" sz="12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rgbClr val="93CBA6"/>
                    </a:solidFill>
                  </a:tcPr>
                </a:tc>
                <a:tc>
                  <a:txBody>
                    <a:bodyPr/>
                    <a:lstStyle/>
                    <a:p>
                      <a:pPr algn="ctr" fontAlgn="b"/>
                      <a:r>
                        <a:rPr lang="es-ES" sz="1200" b="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4-6 años</a:t>
                      </a:r>
                      <a:endParaRPr lang="es-ES" sz="12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rgbClr val="93CBA6"/>
                    </a:solidFill>
                  </a:tcPr>
                </a:tc>
                <a:tc>
                  <a:txBody>
                    <a:bodyPr/>
                    <a:lstStyle/>
                    <a:p>
                      <a:pPr algn="ctr" fontAlgn="b"/>
                      <a:r>
                        <a:rPr lang="es-ES" sz="1200" b="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+6 años</a:t>
                      </a:r>
                      <a:endParaRPr lang="es-ES" sz="12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rgbClr val="93CBA6"/>
                    </a:solidFill>
                  </a:tcPr>
                </a:tc>
              </a:tr>
              <a:tr h="381000">
                <a:tc>
                  <a:txBody>
                    <a:bodyPr/>
                    <a:lstStyle/>
                    <a:p>
                      <a:pPr algn="ctr" fontAlgn="b"/>
                      <a:r>
                        <a:rPr lang="es-ES" sz="1200" b="1" u="none" strike="noStrike" dirty="0">
                          <a:effectLst/>
                          <a:latin typeface="Open Sans" panose="020B0606030504020204" pitchFamily="34" charset="0"/>
                          <a:ea typeface="Open Sans" panose="020B0606030504020204" pitchFamily="34" charset="0"/>
                          <a:cs typeface="Open Sans" panose="020B0606030504020204" pitchFamily="34" charset="0"/>
                        </a:rPr>
                        <a:t>% Trea Renta Fija </a:t>
                      </a:r>
                      <a:r>
                        <a:rPr lang="es-ES" sz="1200" b="1" u="none" strike="noStrike" dirty="0" smtClean="0">
                          <a:effectLst/>
                          <a:latin typeface="Open Sans" panose="020B0606030504020204" pitchFamily="34" charset="0"/>
                          <a:ea typeface="Open Sans" panose="020B0606030504020204" pitchFamily="34" charset="0"/>
                          <a:cs typeface="Open Sans" panose="020B0606030504020204" pitchFamily="34" charset="0"/>
                        </a:rPr>
                        <a:t>Selección (RF)</a:t>
                      </a:r>
                      <a:endParaRPr lang="es-ES"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rgbClr val="F3997B"/>
                    </a:solidFill>
                  </a:tcPr>
                </a:tc>
                <a:tc>
                  <a:txBody>
                    <a:bodyPr/>
                    <a:lstStyle/>
                    <a:p>
                      <a:pPr algn="ctr" fontAlgn="b"/>
                      <a:r>
                        <a:rPr lang="es-ES" sz="1200" u="none" strike="noStrike" dirty="0">
                          <a:effectLst/>
                          <a:latin typeface="Open Sans" panose="020B0606030504020204" pitchFamily="34" charset="0"/>
                          <a:ea typeface="Open Sans" panose="020B0606030504020204" pitchFamily="34" charset="0"/>
                          <a:cs typeface="Open Sans" panose="020B0606030504020204" pitchFamily="34" charset="0"/>
                        </a:rPr>
                        <a:t>100%</a:t>
                      </a:r>
                      <a:endParaRPr lang="es-E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solidFill>
                  </a:tcPr>
                </a:tc>
                <a:tc>
                  <a:txBody>
                    <a:bodyPr/>
                    <a:lstStyle/>
                    <a:p>
                      <a:pPr algn="ctr" fontAlgn="b"/>
                      <a:r>
                        <a:rPr lang="es-ES" sz="1200" u="none" strike="noStrike" dirty="0">
                          <a:effectLst/>
                          <a:latin typeface="Open Sans" panose="020B0606030504020204" pitchFamily="34" charset="0"/>
                          <a:ea typeface="Open Sans" panose="020B0606030504020204" pitchFamily="34" charset="0"/>
                          <a:cs typeface="Open Sans" panose="020B0606030504020204" pitchFamily="34" charset="0"/>
                        </a:rPr>
                        <a:t>70%</a:t>
                      </a:r>
                      <a:endParaRPr lang="es-E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solidFill>
                  </a:tcPr>
                </a:tc>
                <a:tc>
                  <a:txBody>
                    <a:bodyPr/>
                    <a:lstStyle/>
                    <a:p>
                      <a:pPr algn="ctr" fontAlgn="b"/>
                      <a:r>
                        <a:rPr lang="es-ES" sz="1200" u="none" strike="noStrike" dirty="0">
                          <a:effectLst/>
                          <a:latin typeface="Open Sans" panose="020B0606030504020204" pitchFamily="34" charset="0"/>
                          <a:ea typeface="Open Sans" panose="020B0606030504020204" pitchFamily="34" charset="0"/>
                          <a:cs typeface="Open Sans" panose="020B0606030504020204" pitchFamily="34" charset="0"/>
                        </a:rPr>
                        <a:t>30%</a:t>
                      </a:r>
                      <a:endParaRPr lang="es-E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solidFill>
                  </a:tcPr>
                </a:tc>
                <a:tc>
                  <a:txBody>
                    <a:bodyPr/>
                    <a:lstStyle/>
                    <a:p>
                      <a:pPr algn="ctr" fontAlgn="b"/>
                      <a:r>
                        <a:rPr lang="es-ES" sz="1200" u="none" strike="noStrike">
                          <a:effectLst/>
                          <a:latin typeface="Open Sans" panose="020B0606030504020204" pitchFamily="34" charset="0"/>
                          <a:ea typeface="Open Sans" panose="020B0606030504020204" pitchFamily="34" charset="0"/>
                          <a:cs typeface="Open Sans" panose="020B0606030504020204" pitchFamily="34" charset="0"/>
                        </a:rPr>
                        <a:t>0%</a:t>
                      </a:r>
                      <a:endParaRPr lang="es-ES"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solidFill>
                  </a:tcPr>
                </a:tc>
              </a:tr>
              <a:tr h="381000">
                <a:tc>
                  <a:txBody>
                    <a:bodyPr/>
                    <a:lstStyle/>
                    <a:p>
                      <a:pPr algn="ctr" fontAlgn="b"/>
                      <a:r>
                        <a:rPr lang="es-ES" sz="1200" b="1" u="none" strike="noStrike" dirty="0">
                          <a:effectLst/>
                          <a:latin typeface="Open Sans" panose="020B0606030504020204" pitchFamily="34" charset="0"/>
                          <a:ea typeface="Open Sans" panose="020B0606030504020204" pitchFamily="34" charset="0"/>
                          <a:cs typeface="Open Sans" panose="020B0606030504020204" pitchFamily="34" charset="0"/>
                        </a:rPr>
                        <a:t>% Trea </a:t>
                      </a:r>
                      <a:r>
                        <a:rPr lang="es-ES" sz="1200" b="1" u="none" strike="noStrike" dirty="0" err="1">
                          <a:effectLst/>
                          <a:latin typeface="Open Sans" panose="020B0606030504020204" pitchFamily="34" charset="0"/>
                          <a:ea typeface="Open Sans" panose="020B0606030504020204" pitchFamily="34" charset="0"/>
                          <a:cs typeface="Open Sans" panose="020B0606030504020204" pitchFamily="34" charset="0"/>
                        </a:rPr>
                        <a:t>European</a:t>
                      </a:r>
                      <a:r>
                        <a:rPr lang="es-ES" sz="1200" b="1" u="none" strike="noStrike" dirty="0">
                          <a:effectLst/>
                          <a:latin typeface="Open Sans" panose="020B0606030504020204" pitchFamily="34" charset="0"/>
                          <a:ea typeface="Open Sans" panose="020B0606030504020204" pitchFamily="34" charset="0"/>
                          <a:cs typeface="Open Sans" panose="020B0606030504020204" pitchFamily="34" charset="0"/>
                        </a:rPr>
                        <a:t> </a:t>
                      </a:r>
                      <a:r>
                        <a:rPr lang="es-ES" sz="1200" b="1" u="none" strike="noStrike" dirty="0" err="1" smtClean="0">
                          <a:effectLst/>
                          <a:latin typeface="Open Sans" panose="020B0606030504020204" pitchFamily="34" charset="0"/>
                          <a:ea typeface="Open Sans" panose="020B0606030504020204" pitchFamily="34" charset="0"/>
                          <a:cs typeface="Open Sans" panose="020B0606030504020204" pitchFamily="34" charset="0"/>
                        </a:rPr>
                        <a:t>Equities</a:t>
                      </a:r>
                      <a:r>
                        <a:rPr lang="es-ES" sz="1200" b="1" u="none" strike="noStrike" dirty="0" smtClean="0">
                          <a:effectLst/>
                          <a:latin typeface="Open Sans" panose="020B0606030504020204" pitchFamily="34" charset="0"/>
                          <a:ea typeface="Open Sans" panose="020B0606030504020204" pitchFamily="34" charset="0"/>
                          <a:cs typeface="Open Sans" panose="020B0606030504020204" pitchFamily="34" charset="0"/>
                        </a:rPr>
                        <a:t> (RV)</a:t>
                      </a:r>
                      <a:endParaRPr lang="es-ES"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rgbClr val="F3997B"/>
                    </a:solidFill>
                  </a:tcPr>
                </a:tc>
                <a:tc>
                  <a:txBody>
                    <a:bodyPr/>
                    <a:lstStyle/>
                    <a:p>
                      <a:pPr algn="ctr" fontAlgn="b"/>
                      <a:r>
                        <a:rPr lang="es-ES" sz="1200" u="none" strike="noStrike">
                          <a:effectLst/>
                          <a:latin typeface="Open Sans" panose="020B0606030504020204" pitchFamily="34" charset="0"/>
                          <a:ea typeface="Open Sans" panose="020B0606030504020204" pitchFamily="34" charset="0"/>
                          <a:cs typeface="Open Sans" panose="020B0606030504020204" pitchFamily="34" charset="0"/>
                        </a:rPr>
                        <a:t>0%</a:t>
                      </a:r>
                      <a:endParaRPr lang="es-ES"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solidFill>
                  </a:tcPr>
                </a:tc>
                <a:tc>
                  <a:txBody>
                    <a:bodyPr/>
                    <a:lstStyle/>
                    <a:p>
                      <a:pPr algn="ctr" fontAlgn="b"/>
                      <a:r>
                        <a:rPr lang="es-ES" sz="1200" u="none" strike="noStrike">
                          <a:effectLst/>
                          <a:latin typeface="Open Sans" panose="020B0606030504020204" pitchFamily="34" charset="0"/>
                          <a:ea typeface="Open Sans" panose="020B0606030504020204" pitchFamily="34" charset="0"/>
                          <a:cs typeface="Open Sans" panose="020B0606030504020204" pitchFamily="34" charset="0"/>
                        </a:rPr>
                        <a:t>30%</a:t>
                      </a:r>
                      <a:endParaRPr lang="es-ES"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solidFill>
                  </a:tcPr>
                </a:tc>
                <a:tc>
                  <a:txBody>
                    <a:bodyPr/>
                    <a:lstStyle/>
                    <a:p>
                      <a:pPr algn="ctr" fontAlgn="b"/>
                      <a:r>
                        <a:rPr lang="es-ES" sz="1200" u="none" strike="noStrike" dirty="0">
                          <a:effectLst/>
                          <a:latin typeface="Open Sans" panose="020B0606030504020204" pitchFamily="34" charset="0"/>
                          <a:ea typeface="Open Sans" panose="020B0606030504020204" pitchFamily="34" charset="0"/>
                          <a:cs typeface="Open Sans" panose="020B0606030504020204" pitchFamily="34" charset="0"/>
                        </a:rPr>
                        <a:t>70%</a:t>
                      </a:r>
                      <a:endParaRPr lang="es-E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solidFill>
                  </a:tcPr>
                </a:tc>
                <a:tc>
                  <a:txBody>
                    <a:bodyPr/>
                    <a:lstStyle/>
                    <a:p>
                      <a:pPr algn="ctr" fontAlgn="b"/>
                      <a:r>
                        <a:rPr lang="es-ES" sz="1200" u="none" strike="noStrike" dirty="0">
                          <a:effectLst/>
                          <a:latin typeface="Open Sans" panose="020B0606030504020204" pitchFamily="34" charset="0"/>
                          <a:ea typeface="Open Sans" panose="020B0606030504020204" pitchFamily="34" charset="0"/>
                          <a:cs typeface="Open Sans" panose="020B0606030504020204" pitchFamily="34" charset="0"/>
                        </a:rPr>
                        <a:t>100%</a:t>
                      </a:r>
                      <a:endParaRPr lang="es-E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solidFill>
                  </a:tcPr>
                </a:tc>
              </a:tr>
              <a:tr h="381000">
                <a:tc>
                  <a:txBody>
                    <a:bodyPr/>
                    <a:lstStyle/>
                    <a:p>
                      <a:pPr algn="ctr" fontAlgn="b"/>
                      <a:r>
                        <a:rPr lang="es-ES" sz="1200" b="1" u="none" strike="noStrike" dirty="0">
                          <a:effectLst/>
                          <a:latin typeface="Open Sans" panose="020B0606030504020204" pitchFamily="34" charset="0"/>
                          <a:ea typeface="Open Sans" panose="020B0606030504020204" pitchFamily="34" charset="0"/>
                          <a:cs typeface="Open Sans" panose="020B0606030504020204" pitchFamily="34" charset="0"/>
                        </a:rPr>
                        <a:t>Rentabilidad Anual Objetivo</a:t>
                      </a:r>
                      <a:endParaRPr lang="es-ES"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rgbClr val="F3997B"/>
                    </a:solidFill>
                  </a:tcPr>
                </a:tc>
                <a:tc>
                  <a:txBody>
                    <a:bodyPr/>
                    <a:lstStyle/>
                    <a:p>
                      <a:pPr algn="ctr" fontAlgn="b"/>
                      <a:r>
                        <a:rPr lang="es-ES" sz="1200" u="none" strike="noStrike">
                          <a:effectLst/>
                          <a:latin typeface="Open Sans" panose="020B0606030504020204" pitchFamily="34" charset="0"/>
                          <a:ea typeface="Open Sans" panose="020B0606030504020204" pitchFamily="34" charset="0"/>
                          <a:cs typeface="Open Sans" panose="020B0606030504020204" pitchFamily="34" charset="0"/>
                        </a:rPr>
                        <a:t>2%</a:t>
                      </a:r>
                      <a:endParaRPr lang="es-ES"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solidFill>
                  </a:tcPr>
                </a:tc>
                <a:tc>
                  <a:txBody>
                    <a:bodyPr/>
                    <a:lstStyle/>
                    <a:p>
                      <a:pPr algn="ctr" fontAlgn="b"/>
                      <a:r>
                        <a:rPr lang="es-ES" sz="1200" u="none" strike="noStrike">
                          <a:effectLst/>
                          <a:latin typeface="Open Sans" panose="020B0606030504020204" pitchFamily="34" charset="0"/>
                          <a:ea typeface="Open Sans" panose="020B0606030504020204" pitchFamily="34" charset="0"/>
                          <a:cs typeface="Open Sans" panose="020B0606030504020204" pitchFamily="34" charset="0"/>
                        </a:rPr>
                        <a:t>4%</a:t>
                      </a:r>
                      <a:endParaRPr lang="es-ES"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solidFill>
                  </a:tcPr>
                </a:tc>
                <a:tc>
                  <a:txBody>
                    <a:bodyPr/>
                    <a:lstStyle/>
                    <a:p>
                      <a:pPr algn="ctr" fontAlgn="b"/>
                      <a:r>
                        <a:rPr lang="es-ES" sz="1200" u="none" strike="noStrike">
                          <a:effectLst/>
                          <a:latin typeface="Open Sans" panose="020B0606030504020204" pitchFamily="34" charset="0"/>
                          <a:ea typeface="Open Sans" panose="020B0606030504020204" pitchFamily="34" charset="0"/>
                          <a:cs typeface="Open Sans" panose="020B0606030504020204" pitchFamily="34" charset="0"/>
                        </a:rPr>
                        <a:t>6%</a:t>
                      </a:r>
                      <a:endParaRPr lang="es-ES"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solidFill>
                  </a:tcPr>
                </a:tc>
                <a:tc>
                  <a:txBody>
                    <a:bodyPr/>
                    <a:lstStyle/>
                    <a:p>
                      <a:pPr algn="ctr" fontAlgn="b"/>
                      <a:r>
                        <a:rPr lang="es-ES" sz="1200" u="none" strike="noStrike" dirty="0">
                          <a:effectLst/>
                          <a:latin typeface="Open Sans" panose="020B0606030504020204" pitchFamily="34" charset="0"/>
                          <a:ea typeface="Open Sans" panose="020B0606030504020204" pitchFamily="34" charset="0"/>
                          <a:cs typeface="Open Sans" panose="020B0606030504020204" pitchFamily="34" charset="0"/>
                        </a:rPr>
                        <a:t>8%</a:t>
                      </a:r>
                      <a:endParaRPr lang="es-E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solidFill>
                  </a:tcPr>
                </a:tc>
              </a:tr>
            </a:tbl>
          </a:graphicData>
        </a:graphic>
      </p:graphicFrame>
    </p:spTree>
    <p:extLst>
      <p:ext uri="{BB962C8B-B14F-4D97-AF65-F5344CB8AC3E}">
        <p14:creationId xmlns:p14="http://schemas.microsoft.com/office/powerpoint/2010/main" val="9508624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 xmlns:a16="http://schemas.microsoft.com/office/drawing/2014/main" id="{189C27FD-EB7E-4F6A-B41D-98B108D31B0F}"/>
              </a:ext>
            </a:extLst>
          </p:cNvPr>
          <p:cNvSpPr>
            <a:spLocks noGrp="1"/>
          </p:cNvSpPr>
          <p:nvPr>
            <p:ph type="sldNum" sz="quarter" idx="12"/>
          </p:nvPr>
        </p:nvSpPr>
        <p:spPr/>
        <p:txBody>
          <a:bodyPr/>
          <a:lstStyle/>
          <a:p>
            <a:fld id="{A320ABA1-7EF4-43C9-9495-8D1BBA3206F0}" type="slidenum">
              <a:rPr lang="en-US" smtClean="0">
                <a:solidFill>
                  <a:prstClr val="black">
                    <a:tint val="75000"/>
                  </a:prstClr>
                </a:solidFill>
              </a:rPr>
              <a:pPr/>
              <a:t>17</a:t>
            </a:fld>
            <a:endParaRPr lang="en-US" dirty="0">
              <a:solidFill>
                <a:prstClr val="black">
                  <a:tint val="75000"/>
                </a:prstClr>
              </a:solidFill>
            </a:endParaRPr>
          </a:p>
        </p:txBody>
      </p:sp>
      <p:sp>
        <p:nvSpPr>
          <p:cNvPr id="12" name="Rectangle 9">
            <a:extLst>
              <a:ext uri="{FF2B5EF4-FFF2-40B4-BE49-F238E27FC236}">
                <a16:creationId xmlns="" xmlns:a16="http://schemas.microsoft.com/office/drawing/2014/main" id="{59DCAA14-F639-4FD8-80C7-F4F0754680CD}"/>
              </a:ext>
            </a:extLst>
          </p:cNvPr>
          <p:cNvSpPr>
            <a:spLocks noChangeArrowheads="1"/>
          </p:cNvSpPr>
          <p:nvPr/>
        </p:nvSpPr>
        <p:spPr bwMode="auto">
          <a:xfrm>
            <a:off x="530649" y="685800"/>
            <a:ext cx="8382000" cy="307777"/>
          </a:xfrm>
          <a:prstGeom prst="rect">
            <a:avLst/>
          </a:prstGeom>
          <a:noFill/>
          <a:ln w="9525">
            <a:noFill/>
            <a:miter lim="800000"/>
            <a:headEnd/>
            <a:tailEnd/>
          </a:ln>
        </p:spPr>
        <p:txBody>
          <a:bodyPr wrap="square" lIns="0" tIns="0" rIns="0" bIns="0">
            <a:spAutoFit/>
          </a:bodyPr>
          <a:lstStyle/>
          <a:p>
            <a:pPr marL="342900" indent="-342900" eaLnBrk="0" hangingPunct="0"/>
            <a:r>
              <a:rPr lang="en-US" sz="2000" dirty="0" err="1">
                <a:latin typeface="Open Sans" panose="020B0606030504020204" pitchFamily="34" charset="0"/>
                <a:ea typeface="Open Sans" panose="020B0606030504020204" pitchFamily="34" charset="0"/>
                <a:cs typeface="Open Sans" panose="020B0606030504020204" pitchFamily="34" charset="0"/>
              </a:rPr>
              <a:t>Resumen</a:t>
            </a:r>
            <a:endParaRPr lang="en-AU"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2 Rectángulo"/>
          <p:cNvSpPr/>
          <p:nvPr/>
        </p:nvSpPr>
        <p:spPr>
          <a:xfrm>
            <a:off x="3886200" y="2122438"/>
            <a:ext cx="8153400" cy="3478068"/>
          </a:xfrm>
          <a:prstGeom prst="rect">
            <a:avLst/>
          </a:prstGeom>
        </p:spPr>
        <p:txBody>
          <a:bodyPr wrap="square">
            <a:spAutoFit/>
          </a:bodyPr>
          <a:lstStyle/>
          <a:p>
            <a:pPr marL="342900" indent="-342900">
              <a:lnSpc>
                <a:spcPct val="200000"/>
              </a:lnSpc>
              <a:buFont typeface="Wingdings" panose="05000000000000000000" pitchFamily="2" charset="2"/>
              <a:buChar char="ü"/>
            </a:pPr>
            <a:r>
              <a:rPr lang="es-ES" sz="1400" b="1" i="1" dirty="0">
                <a:latin typeface="Open Sans" panose="020B0606030504020204" pitchFamily="34" charset="0"/>
                <a:ea typeface="Open Sans" panose="020B0606030504020204" pitchFamily="34" charset="0"/>
                <a:cs typeface="Open Sans" panose="020B0606030504020204" pitchFamily="34" charset="0"/>
              </a:rPr>
              <a:t>La inflación se come tu ahorro y los depósitos no compensarán por ello</a:t>
            </a:r>
            <a:r>
              <a:rPr lang="es-ES" sz="1400" b="1" i="1" dirty="0" smtClean="0">
                <a:latin typeface="Open Sans" panose="020B0606030504020204" pitchFamily="34" charset="0"/>
                <a:ea typeface="Open Sans" panose="020B0606030504020204" pitchFamily="34" charset="0"/>
                <a:cs typeface="Open Sans" panose="020B0606030504020204" pitchFamily="34" charset="0"/>
              </a:rPr>
              <a:t>.</a:t>
            </a:r>
            <a:endParaRPr lang="es-ES" sz="1400" b="1" i="1"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200000"/>
              </a:lnSpc>
              <a:buFont typeface="Wingdings" panose="05000000000000000000" pitchFamily="2" charset="2"/>
              <a:buChar char="ü"/>
            </a:pPr>
            <a:r>
              <a:rPr lang="es-ES" sz="1400" b="1" i="1" dirty="0">
                <a:latin typeface="Open Sans" panose="020B0606030504020204" pitchFamily="34" charset="0"/>
                <a:ea typeface="Open Sans" panose="020B0606030504020204" pitchFamily="34" charset="0"/>
                <a:cs typeface="Open Sans" panose="020B0606030504020204" pitchFamily="34" charset="0"/>
              </a:rPr>
              <a:t>Poca tradición/cultura de la inversión en la familia tipo </a:t>
            </a:r>
            <a:r>
              <a:rPr lang="es-ES" sz="1400" b="1" i="1" dirty="0" smtClean="0">
                <a:latin typeface="Open Sans" panose="020B0606030504020204" pitchFamily="34" charset="0"/>
                <a:ea typeface="Open Sans" panose="020B0606030504020204" pitchFamily="34" charset="0"/>
                <a:cs typeface="Open Sans" panose="020B0606030504020204" pitchFamily="34" charset="0"/>
              </a:rPr>
              <a:t>española</a:t>
            </a:r>
            <a:endParaRPr lang="es-ES" sz="1400" b="1" i="1"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200000"/>
              </a:lnSpc>
              <a:buFont typeface="Wingdings" panose="05000000000000000000" pitchFamily="2" charset="2"/>
              <a:buChar char="ü"/>
            </a:pPr>
            <a:r>
              <a:rPr lang="es-ES" sz="1400" b="1" i="1" dirty="0">
                <a:latin typeface="Open Sans" panose="020B0606030504020204" pitchFamily="34" charset="0"/>
                <a:ea typeface="Open Sans" panose="020B0606030504020204" pitchFamily="34" charset="0"/>
                <a:cs typeface="Open Sans" panose="020B0606030504020204" pitchFamily="34" charset="0"/>
              </a:rPr>
              <a:t>El mejor momento para empezar es hoy: ahorra y construye </a:t>
            </a:r>
            <a:r>
              <a:rPr lang="es-ES" sz="1400" b="1" i="1" dirty="0" smtClean="0">
                <a:latin typeface="Open Sans" panose="020B0606030504020204" pitchFamily="34" charset="0"/>
                <a:ea typeface="Open Sans" panose="020B0606030504020204" pitchFamily="34" charset="0"/>
                <a:cs typeface="Open Sans" panose="020B0606030504020204" pitchFamily="34" charset="0"/>
              </a:rPr>
              <a:t>objetivos</a:t>
            </a:r>
            <a:endParaRPr lang="es-ES" sz="1400" b="1" i="1"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200000"/>
              </a:lnSpc>
              <a:buFont typeface="Wingdings" panose="05000000000000000000" pitchFamily="2" charset="2"/>
              <a:buChar char="ü"/>
            </a:pPr>
            <a:r>
              <a:rPr lang="es-ES" sz="1400" b="1" i="1" dirty="0">
                <a:latin typeface="Open Sans" panose="020B0606030504020204" pitchFamily="34" charset="0"/>
                <a:ea typeface="Open Sans" panose="020B0606030504020204" pitchFamily="34" charset="0"/>
                <a:cs typeface="Open Sans" panose="020B0606030504020204" pitchFamily="34" charset="0"/>
              </a:rPr>
              <a:t>Invierte en fondos acorde al horizonte temporal de los objetivos y no del ruido de mercado o de tu “perfil de riesgo</a:t>
            </a:r>
            <a:r>
              <a:rPr lang="es-ES" sz="1400" b="1" i="1" dirty="0" smtClean="0">
                <a:latin typeface="Open Sans" panose="020B0606030504020204" pitchFamily="34" charset="0"/>
                <a:ea typeface="Open Sans" panose="020B0606030504020204" pitchFamily="34" charset="0"/>
                <a:cs typeface="Open Sans" panose="020B0606030504020204" pitchFamily="34" charset="0"/>
              </a:rPr>
              <a:t>”</a:t>
            </a:r>
            <a:endParaRPr lang="es-ES" sz="1400" b="1" i="1"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200000"/>
              </a:lnSpc>
              <a:buFont typeface="Wingdings" panose="05000000000000000000" pitchFamily="2" charset="2"/>
              <a:buChar char="ü"/>
            </a:pPr>
            <a:r>
              <a:rPr lang="es-ES" sz="1400" b="1" i="1" dirty="0">
                <a:latin typeface="Open Sans" panose="020B0606030504020204" pitchFamily="34" charset="0"/>
                <a:ea typeface="Open Sans" panose="020B0606030504020204" pitchFamily="34" charset="0"/>
                <a:cs typeface="Open Sans" panose="020B0606030504020204" pitchFamily="34" charset="0"/>
              </a:rPr>
              <a:t>Que el interés compuesto esté de tu </a:t>
            </a:r>
            <a:r>
              <a:rPr lang="es-ES" sz="1400" b="1" i="1" dirty="0" smtClean="0">
                <a:latin typeface="Open Sans" panose="020B0606030504020204" pitchFamily="34" charset="0"/>
                <a:ea typeface="Open Sans" panose="020B0606030504020204" pitchFamily="34" charset="0"/>
                <a:cs typeface="Open Sans" panose="020B0606030504020204" pitchFamily="34" charset="0"/>
              </a:rPr>
              <a:t>parte. </a:t>
            </a:r>
            <a:r>
              <a:rPr lang="es-ES" sz="1400" b="1" i="1" dirty="0" smtClean="0">
                <a:latin typeface="Open Sans" panose="020B0606030504020204" pitchFamily="34" charset="0"/>
                <a:ea typeface="Open Sans" panose="020B0606030504020204" pitchFamily="34" charset="0"/>
                <a:cs typeface="Open Sans" panose="020B0606030504020204" pitchFamily="34" charset="0"/>
              </a:rPr>
              <a:t>La volatilidad forma parte de la ecuación para rentabilizar los ahorros a largo plazo.</a:t>
            </a:r>
            <a:endParaRPr lang="es-ES" sz="1400" b="1" i="1"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200000"/>
              </a:lnSpc>
              <a:buFont typeface="Wingdings" panose="05000000000000000000" pitchFamily="2" charset="2"/>
              <a:buChar char="ü"/>
            </a:pPr>
            <a:r>
              <a:rPr lang="es-ES" sz="1400" b="1" i="1" dirty="0" smtClean="0">
                <a:latin typeface="Open Sans" panose="020B0606030504020204" pitchFamily="34" charset="0"/>
                <a:ea typeface="Open Sans" panose="020B0606030504020204" pitchFamily="34" charset="0"/>
                <a:cs typeface="Open Sans" panose="020B0606030504020204" pitchFamily="34" charset="0"/>
              </a:rPr>
              <a:t>Incorporar un seguimiento periódico para </a:t>
            </a:r>
            <a:r>
              <a:rPr lang="es-ES" sz="1400" b="1" i="1" dirty="0" err="1" smtClean="0">
                <a:latin typeface="Open Sans" panose="020B0606030504020204" pitchFamily="34" charset="0"/>
                <a:ea typeface="Open Sans" panose="020B0606030504020204" pitchFamily="34" charset="0"/>
                <a:cs typeface="Open Sans" panose="020B0606030504020204" pitchFamily="34" charset="0"/>
              </a:rPr>
              <a:t>rebalancear</a:t>
            </a:r>
            <a:r>
              <a:rPr lang="es-ES" sz="1400" b="1" i="1" dirty="0" smtClean="0">
                <a:latin typeface="Open Sans" panose="020B0606030504020204" pitchFamily="34" charset="0"/>
                <a:ea typeface="Open Sans" panose="020B0606030504020204" pitchFamily="34" charset="0"/>
                <a:cs typeface="Open Sans" panose="020B0606030504020204" pitchFamily="34" charset="0"/>
              </a:rPr>
              <a:t> cartera.</a:t>
            </a:r>
            <a:endParaRPr lang="es-ES" sz="1400" b="1"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131" name="Picture 2" descr="Resultado de imagen de coem colegio de odontologos de madrid png">
            <a:extLst>
              <a:ext uri="{FF2B5EF4-FFF2-40B4-BE49-F238E27FC236}">
                <a16:creationId xmlns="" xmlns:a16="http://schemas.microsoft.com/office/drawing/2014/main" id="{0A8A5EE3-D676-413A-841B-3144D37579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259513"/>
            <a:ext cx="1117600" cy="55880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 xmlns:a16="http://schemas.microsoft.com/office/drawing/2014/main" id="{86639869-FA9B-4348-B2E1-58C1BAAB704B}"/>
              </a:ext>
            </a:extLst>
          </p:cNvPr>
          <p:cNvSpPr txBox="1"/>
          <p:nvPr/>
        </p:nvSpPr>
        <p:spPr>
          <a:xfrm>
            <a:off x="448651" y="2308506"/>
            <a:ext cx="3056549" cy="2240989"/>
          </a:xfrm>
          <a:prstGeom prst="roundRect">
            <a:avLst/>
          </a:prstGeom>
          <a:noFill/>
          <a:ln w="38100">
            <a:solidFill>
              <a:srgbClr val="93CBA6"/>
            </a:solidFill>
          </a:ln>
        </p:spPr>
        <p:txBody>
          <a:bodyPr wrap="square" lIns="144000" tIns="180000" rIns="144000" bIns="180000" rtlCol="0" anchor="ctr">
            <a:spAutoFit/>
          </a:bodyPr>
          <a:lstStyle/>
          <a:p>
            <a:pPr marL="182563" indent="-182563">
              <a:lnSpc>
                <a:spcPct val="150000"/>
              </a:lnSpc>
              <a:buAutoNum type="arabicPeriod"/>
            </a:pPr>
            <a:r>
              <a:rPr lang="es-ES" sz="1200" b="1" dirty="0">
                <a:solidFill>
                  <a:srgbClr val="93CBA6"/>
                </a:solidFill>
                <a:latin typeface="Open Sans" panose="020B0606030504020204" pitchFamily="34" charset="0"/>
                <a:ea typeface="Open Sans" panose="020B0606030504020204" pitchFamily="34" charset="0"/>
                <a:cs typeface="Open Sans" panose="020B0606030504020204" pitchFamily="34" charset="0"/>
              </a:rPr>
              <a:t>¿Estás protegiendo tu ahorro?</a:t>
            </a:r>
          </a:p>
          <a:p>
            <a:pPr marL="182563" indent="-182563">
              <a:lnSpc>
                <a:spcPct val="150000"/>
              </a:lnSpc>
              <a:buAutoNum type="arabicPeriod"/>
            </a:pPr>
            <a:r>
              <a:rPr lang="es-ES" sz="1200" b="1" dirty="0">
                <a:solidFill>
                  <a:srgbClr val="93CBA6"/>
                </a:solidFill>
                <a:latin typeface="Open Sans" panose="020B0606030504020204" pitchFamily="34" charset="0"/>
                <a:ea typeface="Open Sans" panose="020B0606030504020204" pitchFamily="34" charset="0"/>
                <a:cs typeface="Open Sans" panose="020B0606030504020204" pitchFamily="34" charset="0"/>
              </a:rPr>
              <a:t> ¿Sabes por dónde empezar?</a:t>
            </a:r>
          </a:p>
          <a:p>
            <a:pPr marL="182563" indent="-182563">
              <a:lnSpc>
                <a:spcPct val="150000"/>
              </a:lnSpc>
              <a:buAutoNum type="arabicPeriod"/>
            </a:pPr>
            <a:r>
              <a:rPr lang="es-ES" sz="1200" b="1" dirty="0">
                <a:solidFill>
                  <a:srgbClr val="93CBA6"/>
                </a:solidFill>
                <a:latin typeface="Open Sans" panose="020B0606030504020204" pitchFamily="34" charset="0"/>
                <a:ea typeface="Open Sans" panose="020B0606030504020204" pitchFamily="34" charset="0"/>
                <a:cs typeface="Open Sans" panose="020B0606030504020204" pitchFamily="34" charset="0"/>
              </a:rPr>
              <a:t> Acuerdo COEM-TREA</a:t>
            </a:r>
          </a:p>
          <a:p>
            <a:pPr marL="182563" indent="-182563">
              <a:lnSpc>
                <a:spcPct val="150000"/>
              </a:lnSpc>
              <a:buAutoNum type="arabicPeriod"/>
            </a:pPr>
            <a:r>
              <a:rPr lang="es-ES" sz="1200" b="1" dirty="0">
                <a:solidFill>
                  <a:srgbClr val="93CBA6"/>
                </a:solidFill>
                <a:latin typeface="Open Sans" panose="020B0606030504020204" pitchFamily="34" charset="0"/>
                <a:ea typeface="Open Sans" panose="020B0606030504020204" pitchFamily="34" charset="0"/>
                <a:cs typeface="Open Sans" panose="020B0606030504020204" pitchFamily="34" charset="0"/>
              </a:rPr>
              <a:t> ¿Cómo empiezo?</a:t>
            </a:r>
          </a:p>
          <a:p>
            <a:pPr marL="182563" indent="-182563">
              <a:lnSpc>
                <a:spcPct val="150000"/>
              </a:lnSpc>
              <a:buAutoNum type="arabicPeriod"/>
            </a:pPr>
            <a:r>
              <a:rPr lang="es-ES" sz="1200" b="1" dirty="0">
                <a:solidFill>
                  <a:srgbClr val="93CBA6"/>
                </a:solidFill>
                <a:latin typeface="Open Sans" panose="020B0606030504020204" pitchFamily="34" charset="0"/>
                <a:ea typeface="Open Sans" panose="020B0606030504020204" pitchFamily="34" charset="0"/>
                <a:cs typeface="Open Sans" panose="020B0606030504020204" pitchFamily="34" charset="0"/>
              </a:rPr>
              <a:t> ¿Cuándo empiezo?</a:t>
            </a:r>
          </a:p>
          <a:p>
            <a:pPr marL="182563" indent="-182563">
              <a:lnSpc>
                <a:spcPct val="150000"/>
              </a:lnSpc>
              <a:buAutoNum type="arabicPeriod"/>
            </a:pPr>
            <a:r>
              <a:rPr lang="es-ES" sz="1200" b="1" dirty="0">
                <a:solidFill>
                  <a:srgbClr val="93CBA6"/>
                </a:solidFill>
                <a:latin typeface="Open Sans" panose="020B0606030504020204" pitchFamily="34" charset="0"/>
                <a:ea typeface="Open Sans" panose="020B0606030504020204" pitchFamily="34" charset="0"/>
                <a:cs typeface="Open Sans" panose="020B0606030504020204" pitchFamily="34" charset="0"/>
              </a:rPr>
              <a:t> Seguimiento</a:t>
            </a:r>
          </a:p>
        </p:txBody>
      </p:sp>
      <p:sp>
        <p:nvSpPr>
          <p:cNvPr id="8" name="Rectángulo: esquinas redondeadas 7">
            <a:extLst>
              <a:ext uri="{FF2B5EF4-FFF2-40B4-BE49-F238E27FC236}">
                <a16:creationId xmlns="" xmlns:a16="http://schemas.microsoft.com/office/drawing/2014/main" id="{1F30A276-DAE2-46B8-B986-E514E9D9FFE3}"/>
              </a:ext>
            </a:extLst>
          </p:cNvPr>
          <p:cNvSpPr/>
          <p:nvPr/>
        </p:nvSpPr>
        <p:spPr>
          <a:xfrm>
            <a:off x="968925" y="2170933"/>
            <a:ext cx="2016000" cy="307777"/>
          </a:xfrm>
          <a:prstGeom prst="roundRect">
            <a:avLst/>
          </a:prstGeom>
          <a:solidFill>
            <a:schemeClr val="bg1"/>
          </a:solidFill>
          <a:ln w="3175">
            <a:solidFill>
              <a:srgbClr val="93C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Rentabiliza tus ahorros</a:t>
            </a:r>
          </a:p>
        </p:txBody>
      </p:sp>
    </p:spTree>
    <p:extLst>
      <p:ext uri="{BB962C8B-B14F-4D97-AF65-F5344CB8AC3E}">
        <p14:creationId xmlns:p14="http://schemas.microsoft.com/office/powerpoint/2010/main" val="37449168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hlinkClick r:id="rId3"/>
            <a:extLst>
              <a:ext uri="{FF2B5EF4-FFF2-40B4-BE49-F238E27FC236}">
                <a16:creationId xmlns="" xmlns:a16="http://schemas.microsoft.com/office/drawing/2014/main" id="{7B467DF7-941A-4B6F-831A-CBA32125F56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90925" y="5994219"/>
            <a:ext cx="480472" cy="481272"/>
          </a:xfrm>
          <a:prstGeom prst="rect">
            <a:avLst/>
          </a:prstGeom>
        </p:spPr>
      </p:pic>
      <p:pic>
        <p:nvPicPr>
          <p:cNvPr id="13" name="Imagen 12">
            <a:hlinkClick r:id="rId5"/>
            <a:extLst>
              <a:ext uri="{FF2B5EF4-FFF2-40B4-BE49-F238E27FC236}">
                <a16:creationId xmlns="" xmlns:a16="http://schemas.microsoft.com/office/drawing/2014/main" id="{F534C192-BD31-4B55-BDE3-813D484FA7B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854558" y="5988945"/>
            <a:ext cx="486546" cy="486546"/>
          </a:xfrm>
          <a:prstGeom prst="rect">
            <a:avLst/>
          </a:prstGeom>
        </p:spPr>
      </p:pic>
      <p:pic>
        <p:nvPicPr>
          <p:cNvPr id="18" name="Imagen 17">
            <a:hlinkClick r:id="rId7"/>
            <a:extLst>
              <a:ext uri="{FF2B5EF4-FFF2-40B4-BE49-F238E27FC236}">
                <a16:creationId xmlns="" xmlns:a16="http://schemas.microsoft.com/office/drawing/2014/main" id="{8B06B4B0-F503-40CC-AA51-6F877AF711C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962183" y="5956348"/>
            <a:ext cx="520656" cy="520652"/>
          </a:xfrm>
          <a:prstGeom prst="rect">
            <a:avLst/>
          </a:prstGeom>
        </p:spPr>
      </p:pic>
      <p:sp>
        <p:nvSpPr>
          <p:cNvPr id="22" name="CuadroTexto 21">
            <a:extLst>
              <a:ext uri="{FF2B5EF4-FFF2-40B4-BE49-F238E27FC236}">
                <a16:creationId xmlns="" xmlns:a16="http://schemas.microsoft.com/office/drawing/2014/main" id="{8DB048FA-3D1A-454F-971A-9C887F1D1298}"/>
              </a:ext>
            </a:extLst>
          </p:cNvPr>
          <p:cNvSpPr txBox="1"/>
          <p:nvPr/>
        </p:nvSpPr>
        <p:spPr>
          <a:xfrm>
            <a:off x="4641028" y="5056398"/>
            <a:ext cx="2909944" cy="738664"/>
          </a:xfrm>
          <a:prstGeom prst="rect">
            <a:avLst/>
          </a:prstGeom>
          <a:noFill/>
        </p:spPr>
        <p:txBody>
          <a:bodyPr wrap="square" rtlCol="0">
            <a:spAutoFit/>
          </a:bodyPr>
          <a:lstStyle/>
          <a:p>
            <a:pPr algn="ctr">
              <a:lnSpc>
                <a:spcPct val="150000"/>
              </a:lnSpc>
            </a:pPr>
            <a:r>
              <a:rPr lang="es-ES" sz="1400" b="1" dirty="0">
                <a:solidFill>
                  <a:srgbClr val="93CBA6"/>
                </a:solidFill>
                <a:latin typeface="Open Sans" panose="020B0606030504020204" pitchFamily="34" charset="0"/>
                <a:ea typeface="Open Sans" panose="020B0606030504020204" pitchFamily="34" charset="0"/>
                <a:cs typeface="Open Sans" panose="020B0606030504020204" pitchFamily="34" charset="0"/>
                <a:hlinkClick r:id="rId9"/>
              </a:rPr>
              <a:t>www.treaam.com</a:t>
            </a:r>
            <a:endParaRPr lang="es-ES" sz="1400" b="1" dirty="0">
              <a:solidFill>
                <a:srgbClr val="93CBA6"/>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r>
              <a:rPr lang="es-ES" sz="1400" b="1" dirty="0">
                <a:solidFill>
                  <a:srgbClr val="93CBA6"/>
                </a:solidFill>
                <a:latin typeface="Open Sans" panose="020B0606030504020204" pitchFamily="34" charset="0"/>
                <a:ea typeface="Open Sans" panose="020B0606030504020204" pitchFamily="34" charset="0"/>
                <a:cs typeface="Open Sans" panose="020B0606030504020204" pitchFamily="34" charset="0"/>
                <a:hlinkClick r:id="rId10"/>
              </a:rPr>
              <a:t>distribucion@treaam.com</a:t>
            </a:r>
            <a:endParaRPr lang="es-ES" sz="1400" b="1" dirty="0">
              <a:solidFill>
                <a:srgbClr val="93CBA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9">
            <a:extLst>
              <a:ext uri="{FF2B5EF4-FFF2-40B4-BE49-F238E27FC236}">
                <a16:creationId xmlns="" xmlns:a16="http://schemas.microsoft.com/office/drawing/2014/main" id="{61379619-DFB6-4329-85C8-A79323B80251}"/>
              </a:ext>
            </a:extLst>
          </p:cNvPr>
          <p:cNvSpPr>
            <a:spLocks noChangeArrowheads="1"/>
          </p:cNvSpPr>
          <p:nvPr/>
        </p:nvSpPr>
        <p:spPr bwMode="auto">
          <a:xfrm>
            <a:off x="457200" y="685800"/>
            <a:ext cx="8248328" cy="615553"/>
          </a:xfrm>
          <a:prstGeom prst="rect">
            <a:avLst/>
          </a:prstGeom>
          <a:noFill/>
          <a:ln w="9525">
            <a:noFill/>
            <a:miter lim="800000"/>
            <a:headEnd/>
            <a:tailEnd/>
          </a:ln>
        </p:spPr>
        <p:txBody>
          <a:bodyPr wrap="square" lIns="0" tIns="0" rIns="0" bIns="0">
            <a:spAutoFit/>
          </a:bodyPr>
          <a:lstStyle/>
          <a:p>
            <a:pPr marL="342900" indent="-342900" eaLnBrk="0" hangingPunct="0"/>
            <a:r>
              <a:rPr lang="en-US" sz="2000" dirty="0" err="1" smtClean="0">
                <a:latin typeface="Open Sans" panose="020B0606030504020204" pitchFamily="34" charset="0"/>
                <a:ea typeface="Open Sans" panose="020B0606030504020204" pitchFamily="34" charset="0"/>
                <a:cs typeface="Open Sans" panose="020B0606030504020204" pitchFamily="34" charset="0"/>
              </a:rPr>
              <a:t>Turno</a:t>
            </a:r>
            <a:r>
              <a:rPr lang="en-US" sz="2000" dirty="0" smtClean="0">
                <a:latin typeface="Open Sans" panose="020B0606030504020204" pitchFamily="34" charset="0"/>
                <a:ea typeface="Open Sans" panose="020B0606030504020204" pitchFamily="34" charset="0"/>
                <a:cs typeface="Open Sans" panose="020B0606030504020204" pitchFamily="34" charset="0"/>
              </a:rPr>
              <a:t> de </a:t>
            </a:r>
            <a:r>
              <a:rPr lang="en-US" sz="2000" dirty="0" err="1" smtClean="0">
                <a:latin typeface="Open Sans" panose="020B0606030504020204" pitchFamily="34" charset="0"/>
                <a:ea typeface="Open Sans" panose="020B0606030504020204" pitchFamily="34" charset="0"/>
                <a:cs typeface="Open Sans" panose="020B0606030504020204" pitchFamily="34" charset="0"/>
              </a:rPr>
              <a:t>preguntas</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smtClean="0">
                <a:latin typeface="Open Sans" panose="020B0606030504020204" pitchFamily="34" charset="0"/>
                <a:ea typeface="Open Sans" panose="020B0606030504020204" pitchFamily="34" charset="0"/>
                <a:cs typeface="Open Sans" panose="020B0606030504020204" pitchFamily="34" charset="0"/>
              </a:rPr>
              <a:t>y </a:t>
            </a:r>
            <a:r>
              <a:rPr lang="en-US" sz="2000" dirty="0" err="1" smtClean="0">
                <a:latin typeface="Open Sans" panose="020B0606030504020204" pitchFamily="34" charset="0"/>
                <a:ea typeface="Open Sans" panose="020B0606030504020204" pitchFamily="34" charset="0"/>
                <a:cs typeface="Open Sans" panose="020B0606030504020204" pitchFamily="34" charset="0"/>
              </a:rPr>
              <a:t>Contacto</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eaLnBrk="0" hangingPunct="0"/>
            <a:r>
              <a:rPr lang="en-US" sz="2000" dirty="0">
                <a:latin typeface="Open Sans" panose="020B0606030504020204" pitchFamily="34" charset="0"/>
                <a:ea typeface="Open Sans" panose="020B0606030504020204" pitchFamily="34" charset="0"/>
                <a:cs typeface="Open Sans" panose="020B0606030504020204" pitchFamily="34" charset="0"/>
              </a:rPr>
              <a:t> </a:t>
            </a:r>
            <a:endParaRPr lang="es-ES" sz="2000" b="1"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17" name="Picture 2" descr="Resultado de imagen de coem colegio de odontologos de madrid png">
            <a:extLst>
              <a:ext uri="{FF2B5EF4-FFF2-40B4-BE49-F238E27FC236}">
                <a16:creationId xmlns="" xmlns:a16="http://schemas.microsoft.com/office/drawing/2014/main" id="{0A8A5EE3-D676-413A-841B-3144D375794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2400" y="6259513"/>
            <a:ext cx="1117600" cy="558800"/>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a:extLst>
              <a:ext uri="{FF2B5EF4-FFF2-40B4-BE49-F238E27FC236}">
                <a16:creationId xmlns="" xmlns:a16="http://schemas.microsoft.com/office/drawing/2014/main" id="{F38302EC-166B-485D-9A00-B74361EF9233}"/>
              </a:ext>
            </a:extLst>
          </p:cNvPr>
          <p:cNvPicPr>
            <a:picLocks noChangeAspect="1"/>
          </p:cNvPicPr>
          <p:nvPr/>
        </p:nvPicPr>
        <p:blipFill>
          <a:blip r:embed="rId12"/>
          <a:stretch>
            <a:fillRect/>
          </a:stretch>
        </p:blipFill>
        <p:spPr>
          <a:xfrm>
            <a:off x="2666999" y="1519681"/>
            <a:ext cx="6858002" cy="3318388"/>
          </a:xfrm>
          <a:prstGeom prst="rect">
            <a:avLst/>
          </a:prstGeom>
        </p:spPr>
      </p:pic>
    </p:spTree>
    <p:extLst>
      <p:ext uri="{BB962C8B-B14F-4D97-AF65-F5344CB8AC3E}">
        <p14:creationId xmlns:p14="http://schemas.microsoft.com/office/powerpoint/2010/main" val="3888128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 xmlns:a16="http://schemas.microsoft.com/office/drawing/2014/main" id="{D3DBC822-11D6-4C54-B580-BDD50BAD59DD}"/>
              </a:ext>
            </a:extLst>
          </p:cNvPr>
          <p:cNvSpPr txBox="1"/>
          <p:nvPr/>
        </p:nvSpPr>
        <p:spPr>
          <a:xfrm>
            <a:off x="2976482" y="1676400"/>
            <a:ext cx="6239036" cy="523220"/>
          </a:xfrm>
          <a:prstGeom prst="rect">
            <a:avLst/>
          </a:prstGeom>
          <a:noFill/>
        </p:spPr>
        <p:txBody>
          <a:bodyPr wrap="square" rtlCol="0">
            <a:spAutoFit/>
          </a:bodyPr>
          <a:lstStyle/>
          <a:p>
            <a:pPr algn="ctr"/>
            <a:r>
              <a:rPr lang="es-ES" sz="2800" dirty="0">
                <a:latin typeface="Open Sans" panose="020B0606030504020204" pitchFamily="34" charset="0"/>
                <a:ea typeface="Open Sans" panose="020B0606030504020204" pitchFamily="34" charset="0"/>
                <a:cs typeface="Open Sans" panose="020B0606030504020204" pitchFamily="34" charset="0"/>
              </a:rPr>
              <a:t>“</a:t>
            </a:r>
            <a:r>
              <a:rPr lang="es-ES" sz="2800" b="1" i="1" dirty="0">
                <a:latin typeface="Open Sans" panose="020B0606030504020204" pitchFamily="34" charset="0"/>
                <a:ea typeface="Open Sans" panose="020B0606030504020204" pitchFamily="34" charset="0"/>
                <a:cs typeface="Open Sans" panose="020B0606030504020204" pitchFamily="34" charset="0"/>
              </a:rPr>
              <a:t>TR3A ES INVERTIR EN POSITIVO”</a:t>
            </a:r>
          </a:p>
        </p:txBody>
      </p:sp>
      <p:sp>
        <p:nvSpPr>
          <p:cNvPr id="10" name="Rectangle 9">
            <a:extLst>
              <a:ext uri="{FF2B5EF4-FFF2-40B4-BE49-F238E27FC236}">
                <a16:creationId xmlns="" xmlns:a16="http://schemas.microsoft.com/office/drawing/2014/main" id="{3A149DB1-2FA0-41F4-AF38-823225D943A2}"/>
              </a:ext>
            </a:extLst>
          </p:cNvPr>
          <p:cNvSpPr>
            <a:spLocks noChangeArrowheads="1"/>
          </p:cNvSpPr>
          <p:nvPr/>
        </p:nvSpPr>
        <p:spPr bwMode="auto">
          <a:xfrm>
            <a:off x="457200" y="685800"/>
            <a:ext cx="8248328" cy="615553"/>
          </a:xfrm>
          <a:prstGeom prst="rect">
            <a:avLst/>
          </a:prstGeom>
          <a:noFill/>
          <a:ln w="9525">
            <a:noFill/>
            <a:miter lim="800000"/>
            <a:headEnd/>
            <a:tailEnd/>
          </a:ln>
        </p:spPr>
        <p:txBody>
          <a:bodyPr wrap="square" lIns="0" tIns="0" rIns="0" bIns="0">
            <a:spAutoFit/>
          </a:bodyPr>
          <a:lstStyle/>
          <a:p>
            <a:pPr marL="342900" indent="-342900" eaLnBrk="0" hangingPunct="0"/>
            <a:r>
              <a:rPr lang="en-US" sz="2000" dirty="0">
                <a:latin typeface="Open Sans" panose="020B0606030504020204" pitchFamily="34" charset="0"/>
                <a:ea typeface="Open Sans" panose="020B0606030504020204" pitchFamily="34" charset="0"/>
                <a:cs typeface="Open Sans" panose="020B0606030504020204" pitchFamily="34" charset="0"/>
              </a:rPr>
              <a:t>Aviso Legal</a:t>
            </a:r>
          </a:p>
          <a:p>
            <a:pPr marL="342900" indent="-342900" eaLnBrk="0" hangingPunct="0"/>
            <a:r>
              <a:rPr lang="en-US" sz="2000" dirty="0">
                <a:latin typeface="Open Sans" panose="020B0606030504020204" pitchFamily="34" charset="0"/>
                <a:ea typeface="Open Sans" panose="020B0606030504020204" pitchFamily="34" charset="0"/>
                <a:cs typeface="Open Sans" panose="020B0606030504020204" pitchFamily="34" charset="0"/>
              </a:rPr>
              <a:t> </a:t>
            </a:r>
            <a:endParaRPr lang="es-ES" sz="2000" b="1" i="1"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Rectángulo 14">
            <a:extLst>
              <a:ext uri="{FF2B5EF4-FFF2-40B4-BE49-F238E27FC236}">
                <a16:creationId xmlns="" xmlns:a16="http://schemas.microsoft.com/office/drawing/2014/main" id="{746AA168-CC14-47AA-8924-291BE5301BB1}"/>
              </a:ext>
            </a:extLst>
          </p:cNvPr>
          <p:cNvSpPr/>
          <p:nvPr/>
        </p:nvSpPr>
        <p:spPr>
          <a:xfrm>
            <a:off x="0" y="4800600"/>
            <a:ext cx="12192000" cy="2057400"/>
          </a:xfrm>
          <a:prstGeom prst="rect">
            <a:avLst/>
          </a:prstGeom>
          <a:solidFill>
            <a:srgbClr val="93CBA6">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s-ES" sz="1100" i="1" dirty="0">
                <a:solidFill>
                  <a:schemeClr val="tx1"/>
                </a:solidFill>
                <a:latin typeface="Open Sans" panose="020B0606030504020204" pitchFamily="34" charset="0"/>
                <a:ea typeface="Open Sans" panose="020B0606030504020204" pitchFamily="34" charset="0"/>
                <a:cs typeface="Open Sans" panose="020B0606030504020204" pitchFamily="34" charset="0"/>
              </a:rPr>
              <a:t>La información contenida en esta presentación es confidencial, está dirigida exclusivamente a inversores cualificados, no pudiendo su receptor, bajo ninguna circunstancia, mostrar esta presentación, ya sea toda o en parte, a terceros, copiarla, transmitirla o, de cualquier modo, ponerla a disposición de personas no autorizadas por el emisor de la misma. Recomendamos que los potenciales inversores consulten, a sus asesores con carácter previo a cualquier inversión, sobre las implicaciones legales y fiscales de la inversión así como, en su caso, sobre su conveniencia.  Todo ello en el buen entendido que ninguna persona debe invertir en productos financieros sin tener la capacidad de evaluar, por si o a través de su asesor, las ventajas y riesgos de la misma.</a:t>
            </a:r>
          </a:p>
          <a:p>
            <a:pPr algn="just">
              <a:defRPr/>
            </a:pPr>
            <a:endParaRPr lang="es-ES" sz="1100"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just">
              <a:defRPr/>
            </a:pPr>
            <a:r>
              <a:rPr lang="es-ES" sz="1100" i="1" dirty="0">
                <a:solidFill>
                  <a:schemeClr val="tx1"/>
                </a:solidFill>
                <a:latin typeface="Open Sans" panose="020B0606030504020204" pitchFamily="34" charset="0"/>
                <a:ea typeface="Open Sans" panose="020B0606030504020204" pitchFamily="34" charset="0"/>
                <a:cs typeface="Open Sans" panose="020B0606030504020204" pitchFamily="34" charset="0"/>
              </a:rPr>
              <a:t>Esta presentación está sujeta a revisión, modificación y actualización. Determinada información contenida en la presentación ha sido suministrada por terceros, diferentes al emisor, si bien, y salvo mejor opinión, entendemos es fiable no obstante no haber sido verificada por un experto independiente y, en consecuencia, no puede ser garantizada. </a:t>
            </a:r>
          </a:p>
          <a:p>
            <a:pPr algn="just">
              <a:defRPr/>
            </a:pPr>
            <a:r>
              <a:rPr lang="es-ES" sz="1100" i="1" dirty="0">
                <a:solidFill>
                  <a:schemeClr val="tx1"/>
                </a:solidFill>
                <a:latin typeface="Open Sans" panose="020B0606030504020204" pitchFamily="34" charset="0"/>
                <a:ea typeface="Open Sans" panose="020B0606030504020204" pitchFamily="34" charset="0"/>
                <a:cs typeface="Open Sans" panose="020B0606030504020204" pitchFamily="34" charset="0"/>
              </a:rPr>
              <a:t>Esta presentación tiene carácter confidencial para su receptor y no supone una oferta de venta ni una invitación o recomendación de suscripción de valores, de inversión o de adquisición de servicios de inversión, ni debe constituir la base para la toma de decisiones de inversión.</a:t>
            </a:r>
          </a:p>
          <a:p>
            <a:pPr algn="just">
              <a:defRPr/>
            </a:pPr>
            <a:r>
              <a:rPr lang="es-ES" sz="1100" i="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endParaRPr lang="es-ES" sz="1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 name="Imagen 15">
            <a:extLst>
              <a:ext uri="{FF2B5EF4-FFF2-40B4-BE49-F238E27FC236}">
                <a16:creationId xmlns="" xmlns:a16="http://schemas.microsoft.com/office/drawing/2014/main" id="{8A54EE10-5EB7-4227-ABED-C058F86FC9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3640" y="2895600"/>
            <a:ext cx="2384720" cy="121039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 xmlns:a16="http://schemas.microsoft.com/office/drawing/2014/main" id="{189C27FD-EB7E-4F6A-B41D-98B108D31B0F}"/>
              </a:ext>
            </a:extLst>
          </p:cNvPr>
          <p:cNvSpPr>
            <a:spLocks noGrp="1"/>
          </p:cNvSpPr>
          <p:nvPr>
            <p:ph type="sldNum" sz="quarter" idx="12"/>
          </p:nvPr>
        </p:nvSpPr>
        <p:spPr/>
        <p:txBody>
          <a:bodyPr/>
          <a:lstStyle/>
          <a:p>
            <a:fld id="{A320ABA1-7EF4-43C9-9495-8D1BBA3206F0}" type="slidenum">
              <a:rPr lang="en-US" smtClean="0">
                <a:solidFill>
                  <a:prstClr val="black">
                    <a:tint val="75000"/>
                  </a:prstClr>
                </a:solidFill>
              </a:rPr>
              <a:pPr/>
              <a:t>2</a:t>
            </a:fld>
            <a:endParaRPr lang="en-US" dirty="0">
              <a:solidFill>
                <a:prstClr val="black">
                  <a:tint val="75000"/>
                </a:prstClr>
              </a:solidFill>
            </a:endParaRPr>
          </a:p>
        </p:txBody>
      </p:sp>
      <p:sp>
        <p:nvSpPr>
          <p:cNvPr id="12" name="Rectangle 9">
            <a:extLst>
              <a:ext uri="{FF2B5EF4-FFF2-40B4-BE49-F238E27FC236}">
                <a16:creationId xmlns="" xmlns:a16="http://schemas.microsoft.com/office/drawing/2014/main" id="{59DCAA14-F639-4FD8-80C7-F4F0754680CD}"/>
              </a:ext>
            </a:extLst>
          </p:cNvPr>
          <p:cNvSpPr>
            <a:spLocks noChangeArrowheads="1"/>
          </p:cNvSpPr>
          <p:nvPr/>
        </p:nvSpPr>
        <p:spPr bwMode="auto">
          <a:xfrm>
            <a:off x="530649" y="685800"/>
            <a:ext cx="8382000" cy="307777"/>
          </a:xfrm>
          <a:prstGeom prst="rect">
            <a:avLst/>
          </a:prstGeom>
          <a:noFill/>
          <a:ln w="9525">
            <a:noFill/>
            <a:miter lim="800000"/>
            <a:headEnd/>
            <a:tailEnd/>
          </a:ln>
        </p:spPr>
        <p:txBody>
          <a:bodyPr wrap="square" lIns="0" tIns="0" rIns="0" bIns="0">
            <a:spAutoFit/>
          </a:bodyPr>
          <a:lstStyle/>
          <a:p>
            <a:pPr marL="342900" indent="-342900" eaLnBrk="0" hangingPunct="0"/>
            <a:r>
              <a:rPr lang="en-US" sz="2000" dirty="0" err="1">
                <a:latin typeface="Open Sans" panose="020B0606030504020204" pitchFamily="34" charset="0"/>
                <a:ea typeface="Open Sans" panose="020B0606030504020204" pitchFamily="34" charset="0"/>
                <a:cs typeface="Open Sans" panose="020B0606030504020204" pitchFamily="34" charset="0"/>
              </a:rPr>
              <a:t>Objetivo</a:t>
            </a:r>
            <a:r>
              <a:rPr lang="en-US" sz="2000" dirty="0">
                <a:latin typeface="Open Sans" panose="020B0606030504020204" pitchFamily="34" charset="0"/>
                <a:ea typeface="Open Sans" panose="020B0606030504020204" pitchFamily="34" charset="0"/>
                <a:cs typeface="Open Sans" panose="020B0606030504020204" pitchFamily="34" charset="0"/>
              </a:rPr>
              <a:t> webinar</a:t>
            </a:r>
            <a:endParaRPr lang="en-AU"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CuadroTexto 10"/>
          <p:cNvSpPr txBox="1"/>
          <p:nvPr/>
        </p:nvSpPr>
        <p:spPr>
          <a:xfrm>
            <a:off x="2743200" y="2475131"/>
            <a:ext cx="6705600" cy="2677656"/>
          </a:xfrm>
          <a:prstGeom prst="rect">
            <a:avLst/>
          </a:prstGeom>
          <a:noFill/>
        </p:spPr>
        <p:txBody>
          <a:bodyPr wrap="square" rtlCol="0" anchor="ctr">
            <a:spAutoFit/>
          </a:bodyPr>
          <a:lstStyle/>
          <a:p>
            <a:pPr marL="342900" indent="-342900">
              <a:buAutoNum type="arabicPeriod"/>
            </a:pPr>
            <a:r>
              <a:rPr lang="es-ES" sz="1400" b="1" dirty="0">
                <a:solidFill>
                  <a:srgbClr val="F3997B"/>
                </a:solidFill>
                <a:latin typeface="Open Sans" panose="020B0606030504020204" pitchFamily="34" charset="0"/>
                <a:ea typeface="Open Sans" panose="020B0606030504020204" pitchFamily="34" charset="0"/>
                <a:cs typeface="Open Sans" panose="020B0606030504020204" pitchFamily="34" charset="0"/>
              </a:rPr>
              <a:t> ¿Estás protegiendo tu ahorro?</a:t>
            </a:r>
          </a:p>
          <a:p>
            <a:pPr marL="342900" indent="-342900">
              <a:buAutoNum type="arabicPeriod"/>
            </a:pPr>
            <a:endParaRPr lang="es-ES" sz="1400" b="1" dirty="0">
              <a:solidFill>
                <a:srgbClr val="F3997B"/>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s-ES" sz="1400" b="1" dirty="0">
                <a:solidFill>
                  <a:srgbClr val="F3997B"/>
                </a:solidFill>
                <a:latin typeface="Open Sans" panose="020B0606030504020204" pitchFamily="34" charset="0"/>
                <a:ea typeface="Open Sans" panose="020B0606030504020204" pitchFamily="34" charset="0"/>
                <a:cs typeface="Open Sans" panose="020B0606030504020204" pitchFamily="34" charset="0"/>
              </a:rPr>
              <a:t> ¿Sabes por dónde empezar?</a:t>
            </a:r>
          </a:p>
          <a:p>
            <a:pPr marL="342900" indent="-342900">
              <a:buAutoNum type="arabicPeriod"/>
            </a:pPr>
            <a:endParaRPr lang="es-ES" sz="1400" b="1" dirty="0">
              <a:solidFill>
                <a:srgbClr val="F3997B"/>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s-ES" sz="1400" b="1" dirty="0">
                <a:solidFill>
                  <a:srgbClr val="F3997B"/>
                </a:solidFill>
                <a:latin typeface="Open Sans" panose="020B0606030504020204" pitchFamily="34" charset="0"/>
                <a:ea typeface="Open Sans" panose="020B0606030504020204" pitchFamily="34" charset="0"/>
                <a:cs typeface="Open Sans" panose="020B0606030504020204" pitchFamily="34" charset="0"/>
              </a:rPr>
              <a:t> Trea te ayuda</a:t>
            </a:r>
          </a:p>
          <a:p>
            <a:pPr marL="342900" indent="-342900">
              <a:buAutoNum type="arabicPeriod"/>
            </a:pPr>
            <a:endParaRPr lang="es-ES" sz="1400" b="1" dirty="0">
              <a:solidFill>
                <a:srgbClr val="F3997B"/>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s-ES" sz="1400" b="1" dirty="0">
                <a:solidFill>
                  <a:srgbClr val="F3997B"/>
                </a:solidFill>
                <a:latin typeface="Open Sans" panose="020B0606030504020204" pitchFamily="34" charset="0"/>
                <a:ea typeface="Open Sans" panose="020B0606030504020204" pitchFamily="34" charset="0"/>
                <a:cs typeface="Open Sans" panose="020B0606030504020204" pitchFamily="34" charset="0"/>
              </a:rPr>
              <a:t> ¿Cómo empiezo?</a:t>
            </a:r>
          </a:p>
          <a:p>
            <a:pPr marL="342900" indent="-342900">
              <a:buAutoNum type="arabicPeriod"/>
            </a:pPr>
            <a:endParaRPr lang="es-ES" sz="1400" b="1" dirty="0">
              <a:solidFill>
                <a:srgbClr val="F3997B"/>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s-ES" sz="1400" b="1" dirty="0">
                <a:solidFill>
                  <a:srgbClr val="F3997B"/>
                </a:solidFill>
                <a:latin typeface="Open Sans" panose="020B0606030504020204" pitchFamily="34" charset="0"/>
                <a:ea typeface="Open Sans" panose="020B0606030504020204" pitchFamily="34" charset="0"/>
                <a:cs typeface="Open Sans" panose="020B0606030504020204" pitchFamily="34" charset="0"/>
              </a:rPr>
              <a:t> ¿Cuándo empiezo?</a:t>
            </a:r>
          </a:p>
          <a:p>
            <a:pPr marL="342900" indent="-342900">
              <a:buAutoNum type="arabicPeriod"/>
            </a:pPr>
            <a:endParaRPr lang="es-ES" sz="1400" b="1" dirty="0">
              <a:solidFill>
                <a:srgbClr val="F3997B"/>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es-ES" sz="1400" b="1" dirty="0">
                <a:solidFill>
                  <a:srgbClr val="F3997B"/>
                </a:solidFill>
                <a:latin typeface="Open Sans" panose="020B0606030504020204" pitchFamily="34" charset="0"/>
                <a:ea typeface="Open Sans" panose="020B0606030504020204" pitchFamily="34" charset="0"/>
                <a:cs typeface="Open Sans" panose="020B0606030504020204" pitchFamily="34" charset="0"/>
              </a:rPr>
              <a:t> Seguimiento</a:t>
            </a:r>
          </a:p>
          <a:p>
            <a:endParaRPr lang="es-ES" sz="1400" b="1" dirty="0">
              <a:solidFill>
                <a:srgbClr val="F3997B"/>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2" descr="Resultado de imagen de coem colegio de odontologos de madrid png">
            <a:extLst>
              <a:ext uri="{FF2B5EF4-FFF2-40B4-BE49-F238E27FC236}">
                <a16:creationId xmlns="" xmlns:a16="http://schemas.microsoft.com/office/drawing/2014/main" id="{0A8A5EE3-D676-413A-841B-3144D37579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259513"/>
            <a:ext cx="1117600" cy="55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845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 xmlns:a16="http://schemas.microsoft.com/office/drawing/2014/main" id="{189C27FD-EB7E-4F6A-B41D-98B108D31B0F}"/>
              </a:ext>
            </a:extLst>
          </p:cNvPr>
          <p:cNvSpPr>
            <a:spLocks noGrp="1"/>
          </p:cNvSpPr>
          <p:nvPr>
            <p:ph type="sldNum" sz="quarter" idx="12"/>
          </p:nvPr>
        </p:nvSpPr>
        <p:spPr/>
        <p:txBody>
          <a:bodyPr/>
          <a:lstStyle/>
          <a:p>
            <a:fld id="{A320ABA1-7EF4-43C9-9495-8D1BBA3206F0}" type="slidenum">
              <a:rPr lang="en-US" sz="1400" smtClean="0">
                <a:solidFill>
                  <a:prstClr val="black">
                    <a:tint val="75000"/>
                  </a:prstClr>
                </a:solidFill>
              </a:rPr>
              <a:pPr/>
              <a:t>3</a:t>
            </a:fld>
            <a:endParaRPr lang="en-US" sz="1400" dirty="0">
              <a:solidFill>
                <a:prstClr val="black">
                  <a:tint val="75000"/>
                </a:prstClr>
              </a:solidFill>
            </a:endParaRPr>
          </a:p>
        </p:txBody>
      </p:sp>
      <p:sp>
        <p:nvSpPr>
          <p:cNvPr id="12" name="Rectangle 9">
            <a:extLst>
              <a:ext uri="{FF2B5EF4-FFF2-40B4-BE49-F238E27FC236}">
                <a16:creationId xmlns="" xmlns:a16="http://schemas.microsoft.com/office/drawing/2014/main" id="{59DCAA14-F639-4FD8-80C7-F4F0754680CD}"/>
              </a:ext>
            </a:extLst>
          </p:cNvPr>
          <p:cNvSpPr>
            <a:spLocks noChangeArrowheads="1"/>
          </p:cNvSpPr>
          <p:nvPr/>
        </p:nvSpPr>
        <p:spPr bwMode="auto">
          <a:xfrm>
            <a:off x="530649" y="685800"/>
            <a:ext cx="8382000" cy="307777"/>
          </a:xfrm>
          <a:prstGeom prst="rect">
            <a:avLst/>
          </a:prstGeom>
          <a:noFill/>
          <a:ln w="9525">
            <a:noFill/>
            <a:miter lim="800000"/>
            <a:headEnd/>
            <a:tailEnd/>
          </a:ln>
        </p:spPr>
        <p:txBody>
          <a:bodyPr wrap="square" lIns="0" tIns="0" rIns="0" bIns="0">
            <a:spAutoFit/>
          </a:bodyPr>
          <a:lstStyle/>
          <a:p>
            <a:pPr marL="342900" indent="-342900" eaLnBrk="0" hangingPunct="0"/>
            <a:r>
              <a:rPr lang="en-US" sz="2000" dirty="0">
                <a:latin typeface="Open Sans" panose="020B0606030504020204" pitchFamily="34" charset="0"/>
                <a:ea typeface="Open Sans" panose="020B0606030504020204" pitchFamily="34" charset="0"/>
                <a:cs typeface="Open Sans" panose="020B0606030504020204" pitchFamily="34" charset="0"/>
              </a:rPr>
              <a:t>¿</a:t>
            </a:r>
            <a:r>
              <a:rPr lang="en-US" sz="2000" dirty="0" err="1">
                <a:latin typeface="Open Sans" panose="020B0606030504020204" pitchFamily="34" charset="0"/>
                <a:ea typeface="Open Sans" panose="020B0606030504020204" pitchFamily="34" charset="0"/>
                <a:cs typeface="Open Sans" panose="020B0606030504020204" pitchFamily="34" charset="0"/>
              </a:rPr>
              <a:t>Estás</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protegiendo</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tu</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ahorro</a:t>
            </a:r>
            <a:r>
              <a:rPr lang="en-US" sz="2000" dirty="0">
                <a:latin typeface="Open Sans" panose="020B0606030504020204" pitchFamily="34" charset="0"/>
                <a:ea typeface="Open Sans" panose="020B0606030504020204" pitchFamily="34" charset="0"/>
                <a:cs typeface="Open Sans" panose="020B0606030504020204" pitchFamily="34" charset="0"/>
              </a:rPr>
              <a:t>?</a:t>
            </a:r>
            <a:endParaRPr lang="en-AU"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2 Rectángulo"/>
          <p:cNvSpPr/>
          <p:nvPr/>
        </p:nvSpPr>
        <p:spPr>
          <a:xfrm>
            <a:off x="2667000" y="1456522"/>
            <a:ext cx="8784976" cy="738664"/>
          </a:xfrm>
          <a:prstGeom prst="rect">
            <a:avLst/>
          </a:prstGeom>
        </p:spPr>
        <p:txBody>
          <a:bodyPr wrap="square">
            <a:spAutoFit/>
          </a:bodyPr>
          <a:lstStyle/>
          <a:p>
            <a:pPr algn="ctr"/>
            <a:r>
              <a:rPr lang="es-ES" sz="1400" b="1" i="1" dirty="0">
                <a:latin typeface="Open Sans" panose="020B0606030504020204" pitchFamily="34" charset="0"/>
                <a:ea typeface="Open Sans" panose="020B0606030504020204" pitchFamily="34" charset="0"/>
                <a:cs typeface="Open Sans" panose="020B0606030504020204" pitchFamily="34" charset="0"/>
              </a:rPr>
              <a:t>¿Sabías que 1€ en 2000 </a:t>
            </a:r>
            <a:r>
              <a:rPr lang="es-ES" sz="1400" i="1" dirty="0">
                <a:latin typeface="Open Sans" panose="020B0606030504020204" pitchFamily="34" charset="0"/>
                <a:ea typeface="Open Sans" panose="020B0606030504020204" pitchFamily="34" charset="0"/>
                <a:cs typeface="Open Sans" panose="020B0606030504020204" pitchFamily="34" charset="0"/>
              </a:rPr>
              <a:t>compraba lo mismo que </a:t>
            </a:r>
            <a:r>
              <a:rPr lang="es-ES" sz="1400" b="1" i="1" dirty="0">
                <a:latin typeface="Open Sans" panose="020B0606030504020204" pitchFamily="34" charset="0"/>
                <a:ea typeface="Open Sans" panose="020B0606030504020204" pitchFamily="34" charset="0"/>
                <a:cs typeface="Open Sans" panose="020B0606030504020204" pitchFamily="34" charset="0"/>
              </a:rPr>
              <a:t>1,7€ hoy?</a:t>
            </a:r>
          </a:p>
          <a:p>
            <a:pPr algn="ctr"/>
            <a:endParaRPr lang="es-ES" sz="1400" b="1" i="1" dirty="0">
              <a:latin typeface="Open Sans" panose="020B0606030504020204" pitchFamily="34" charset="0"/>
              <a:ea typeface="Open Sans" panose="020B0606030504020204" pitchFamily="34" charset="0"/>
              <a:cs typeface="Open Sans" panose="020B0606030504020204" pitchFamily="34" charset="0"/>
            </a:endParaRPr>
          </a:p>
          <a:p>
            <a:pPr algn="ctr"/>
            <a:endParaRPr lang="es-ES" sz="14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CuadroTexto 8"/>
          <p:cNvSpPr txBox="1"/>
          <p:nvPr/>
        </p:nvSpPr>
        <p:spPr>
          <a:xfrm>
            <a:off x="448651" y="2324822"/>
            <a:ext cx="3056549" cy="2208356"/>
          </a:xfrm>
          <a:prstGeom prst="roundRect">
            <a:avLst/>
          </a:prstGeom>
          <a:noFill/>
          <a:ln w="38100">
            <a:solidFill>
              <a:srgbClr val="93CBA6"/>
            </a:solidFill>
          </a:ln>
        </p:spPr>
        <p:txBody>
          <a:bodyPr wrap="square" lIns="144000" tIns="180000" rIns="144000" bIns="180000" rtlCol="0" anchor="ctr">
            <a:spAutoFit/>
          </a:bodyPr>
          <a:lstStyle/>
          <a:p>
            <a:pPr marL="182563" indent="-182563">
              <a:lnSpc>
                <a:spcPct val="150000"/>
              </a:lnSpc>
              <a:buAutoNum type="arabicPeriod"/>
            </a:pPr>
            <a:r>
              <a:rPr lang="es-ES" sz="1200" b="1" dirty="0">
                <a:solidFill>
                  <a:srgbClr val="93CBA6"/>
                </a:solidFill>
                <a:latin typeface="Open Sans" panose="020B0606030504020204" pitchFamily="34" charset="0"/>
                <a:ea typeface="Open Sans" panose="020B0606030504020204" pitchFamily="34" charset="0"/>
                <a:cs typeface="Open Sans" panose="020B0606030504020204" pitchFamily="34" charset="0"/>
              </a:rPr>
              <a:t>¿Estás protegiendo tu ahorro?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¿Sabes por dónde empezar?</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Acuerdo COEM-TREA</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¿Cómo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¿Cuándo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Seguimiento</a:t>
            </a:r>
          </a:p>
        </p:txBody>
      </p:sp>
      <p:grpSp>
        <p:nvGrpSpPr>
          <p:cNvPr id="13" name="Grupo 12"/>
          <p:cNvGrpSpPr/>
          <p:nvPr/>
        </p:nvGrpSpPr>
        <p:grpSpPr>
          <a:xfrm>
            <a:off x="3874209" y="2151251"/>
            <a:ext cx="7068111" cy="2943226"/>
            <a:chOff x="3874209" y="2151251"/>
            <a:chExt cx="7068111" cy="2943226"/>
          </a:xfrm>
        </p:grpSpPr>
        <p:graphicFrame>
          <p:nvGraphicFramePr>
            <p:cNvPr id="8" name="1 Gráfico">
              <a:extLst>
                <a:ext uri="{FF2B5EF4-FFF2-40B4-BE49-F238E27FC236}">
                  <a16:creationId xmlns="" xmlns:a16="http://schemas.microsoft.com/office/drawing/2014/main" id="{00000000-0008-0000-1C00-000003000000}"/>
                </a:ext>
              </a:extLst>
            </p:cNvPr>
            <p:cNvGraphicFramePr>
              <a:graphicFrameLocks/>
            </p:cNvGraphicFramePr>
            <p:nvPr>
              <p:extLst>
                <p:ext uri="{D42A27DB-BD31-4B8C-83A1-F6EECF244321}">
                  <p14:modId xmlns:p14="http://schemas.microsoft.com/office/powerpoint/2010/main" val="2243935551"/>
                </p:ext>
              </p:extLst>
            </p:nvPr>
          </p:nvGraphicFramePr>
          <p:xfrm>
            <a:off x="3874209" y="2151251"/>
            <a:ext cx="7068111" cy="2943226"/>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Conector recto 3"/>
            <p:cNvCxnSpPr/>
            <p:nvPr/>
          </p:nvCxnSpPr>
          <p:spPr>
            <a:xfrm>
              <a:off x="4267200" y="4038600"/>
              <a:ext cx="6408000" cy="0"/>
            </a:xfrm>
            <a:prstGeom prst="line">
              <a:avLst/>
            </a:prstGeom>
            <a:ln w="28575">
              <a:solidFill>
                <a:srgbClr val="93CBA6"/>
              </a:solidFill>
            </a:ln>
          </p:spPr>
          <p:style>
            <a:lnRef idx="1">
              <a:schemeClr val="accent1"/>
            </a:lnRef>
            <a:fillRef idx="0">
              <a:schemeClr val="accent1"/>
            </a:fillRef>
            <a:effectRef idx="0">
              <a:schemeClr val="accent1"/>
            </a:effectRef>
            <a:fontRef idx="minor">
              <a:schemeClr val="tx1"/>
            </a:fontRef>
          </p:style>
        </p:cxnSp>
      </p:grpSp>
      <p:sp>
        <p:nvSpPr>
          <p:cNvPr id="11" name="Rectángulo 10"/>
          <p:cNvSpPr/>
          <p:nvPr/>
        </p:nvSpPr>
        <p:spPr>
          <a:xfrm>
            <a:off x="2272444" y="5669915"/>
            <a:ext cx="9574088" cy="307777"/>
          </a:xfrm>
          <a:prstGeom prst="rect">
            <a:avLst/>
          </a:prstGeom>
        </p:spPr>
        <p:txBody>
          <a:bodyPr wrap="square">
            <a:spAutoFit/>
          </a:bodyPr>
          <a:lstStyle/>
          <a:p>
            <a:pPr algn="ctr"/>
            <a:r>
              <a:rPr lang="es-ES" sz="1400" b="1" i="1" dirty="0">
                <a:latin typeface="Open Sans" panose="020B0606030504020204" pitchFamily="34" charset="0"/>
                <a:ea typeface="Open Sans" panose="020B0606030504020204" pitchFamily="34" charset="0"/>
                <a:cs typeface="Open Sans" panose="020B0606030504020204" pitchFamily="34" charset="0"/>
              </a:rPr>
              <a:t>Con una inflación del 2% (objetivo BCE) tu patrimonio pierde el 50% en 30 años</a:t>
            </a:r>
            <a:endParaRPr lang="en-US" sz="1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8 Rectángulo"/>
          <p:cNvSpPr/>
          <p:nvPr/>
        </p:nvSpPr>
        <p:spPr>
          <a:xfrm>
            <a:off x="4251960" y="4981967"/>
            <a:ext cx="6912768" cy="523220"/>
          </a:xfrm>
          <a:prstGeom prst="rect">
            <a:avLst/>
          </a:prstGeom>
          <a:solidFill>
            <a:schemeClr val="bg1"/>
          </a:solidFill>
        </p:spPr>
        <p:txBody>
          <a:bodyPr wrap="square">
            <a:spAutoFit/>
          </a:bodyPr>
          <a:lstStyle/>
          <a:p>
            <a:pPr algn="just"/>
            <a:r>
              <a:rPr lang="es-ES" sz="1400" i="1" dirty="0"/>
              <a:t>Fuente</a:t>
            </a:r>
            <a:r>
              <a:rPr lang="es-ES" sz="1400" dirty="0"/>
              <a:t>: </a:t>
            </a:r>
            <a:r>
              <a:rPr lang="es-ES" sz="1400" dirty="0" err="1"/>
              <a:t>Bloomberg</a:t>
            </a:r>
            <a:r>
              <a:rPr lang="es-ES" sz="1400" dirty="0"/>
              <a:t>. Elaboración propia. 30/4/20 </a:t>
            </a:r>
          </a:p>
          <a:p>
            <a:pPr algn="just"/>
            <a:endParaRPr lang="es-ES" sz="1400" b="1" dirty="0"/>
          </a:p>
        </p:txBody>
      </p:sp>
      <p:sp>
        <p:nvSpPr>
          <p:cNvPr id="15" name="8 Rectángulo"/>
          <p:cNvSpPr/>
          <p:nvPr/>
        </p:nvSpPr>
        <p:spPr>
          <a:xfrm>
            <a:off x="10675200" y="3849773"/>
            <a:ext cx="741082" cy="523220"/>
          </a:xfrm>
          <a:prstGeom prst="rect">
            <a:avLst/>
          </a:prstGeom>
          <a:noFill/>
        </p:spPr>
        <p:txBody>
          <a:bodyPr wrap="square">
            <a:spAutoFit/>
          </a:bodyPr>
          <a:lstStyle/>
          <a:p>
            <a:pPr algn="just"/>
            <a:r>
              <a:rPr lang="es-ES" sz="1400" b="1" i="1" dirty="0"/>
              <a:t>2% BCE</a:t>
            </a:r>
            <a:endParaRPr lang="es-ES" sz="1400" b="1" dirty="0"/>
          </a:p>
          <a:p>
            <a:pPr algn="just"/>
            <a:endParaRPr lang="es-ES" sz="1400" b="1" dirty="0"/>
          </a:p>
        </p:txBody>
      </p:sp>
      <p:pic>
        <p:nvPicPr>
          <p:cNvPr id="16" name="Picture 2" descr="Resultado de imagen de coem colegio de odontologos de madrid png">
            <a:extLst>
              <a:ext uri="{FF2B5EF4-FFF2-40B4-BE49-F238E27FC236}">
                <a16:creationId xmlns="" xmlns:a16="http://schemas.microsoft.com/office/drawing/2014/main" id="{0A8A5EE3-D676-413A-841B-3144D37579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259513"/>
            <a:ext cx="1117600" cy="558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esquinas redondeadas 1">
            <a:extLst>
              <a:ext uri="{FF2B5EF4-FFF2-40B4-BE49-F238E27FC236}">
                <a16:creationId xmlns="" xmlns:a16="http://schemas.microsoft.com/office/drawing/2014/main" id="{20BDD420-3F93-4D66-AB6D-02251D89AAE2}"/>
              </a:ext>
            </a:extLst>
          </p:cNvPr>
          <p:cNvSpPr/>
          <p:nvPr/>
        </p:nvSpPr>
        <p:spPr>
          <a:xfrm>
            <a:off x="968925" y="2170933"/>
            <a:ext cx="2016000" cy="307777"/>
          </a:xfrm>
          <a:prstGeom prst="roundRect">
            <a:avLst/>
          </a:prstGeom>
          <a:solidFill>
            <a:schemeClr val="bg1"/>
          </a:solidFill>
          <a:ln w="3175">
            <a:solidFill>
              <a:srgbClr val="93C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Rentabiliza tus ahorros</a:t>
            </a:r>
          </a:p>
        </p:txBody>
      </p:sp>
    </p:spTree>
    <p:extLst>
      <p:ext uri="{BB962C8B-B14F-4D97-AF65-F5344CB8AC3E}">
        <p14:creationId xmlns:p14="http://schemas.microsoft.com/office/powerpoint/2010/main" val="2465570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 xmlns:a16="http://schemas.microsoft.com/office/drawing/2014/main" id="{189C27FD-EB7E-4F6A-B41D-98B108D31B0F}"/>
              </a:ext>
            </a:extLst>
          </p:cNvPr>
          <p:cNvSpPr>
            <a:spLocks noGrp="1"/>
          </p:cNvSpPr>
          <p:nvPr>
            <p:ph type="sldNum" sz="quarter" idx="12"/>
          </p:nvPr>
        </p:nvSpPr>
        <p:spPr/>
        <p:txBody>
          <a:bodyPr/>
          <a:lstStyle/>
          <a:p>
            <a:fld id="{A320ABA1-7EF4-43C9-9495-8D1BBA3206F0}" type="slidenum">
              <a:rPr lang="en-US" sz="1400" smtClean="0">
                <a:solidFill>
                  <a:prstClr val="black">
                    <a:tint val="75000"/>
                  </a:prstClr>
                </a:solidFill>
              </a:rPr>
              <a:pPr/>
              <a:t>4</a:t>
            </a:fld>
            <a:endParaRPr lang="en-US" sz="1400" dirty="0">
              <a:solidFill>
                <a:prstClr val="black">
                  <a:tint val="75000"/>
                </a:prstClr>
              </a:solidFill>
            </a:endParaRPr>
          </a:p>
        </p:txBody>
      </p:sp>
      <p:sp>
        <p:nvSpPr>
          <p:cNvPr id="12" name="Rectangle 9">
            <a:extLst>
              <a:ext uri="{FF2B5EF4-FFF2-40B4-BE49-F238E27FC236}">
                <a16:creationId xmlns="" xmlns:a16="http://schemas.microsoft.com/office/drawing/2014/main" id="{59DCAA14-F639-4FD8-80C7-F4F0754680CD}"/>
              </a:ext>
            </a:extLst>
          </p:cNvPr>
          <p:cNvSpPr>
            <a:spLocks noChangeArrowheads="1"/>
          </p:cNvSpPr>
          <p:nvPr/>
        </p:nvSpPr>
        <p:spPr bwMode="auto">
          <a:xfrm>
            <a:off x="530649" y="685800"/>
            <a:ext cx="8382000" cy="307777"/>
          </a:xfrm>
          <a:prstGeom prst="rect">
            <a:avLst/>
          </a:prstGeom>
          <a:noFill/>
          <a:ln w="9525">
            <a:noFill/>
            <a:miter lim="800000"/>
            <a:headEnd/>
            <a:tailEnd/>
          </a:ln>
        </p:spPr>
        <p:txBody>
          <a:bodyPr wrap="square" lIns="0" tIns="0" rIns="0" bIns="0">
            <a:spAutoFit/>
          </a:bodyPr>
          <a:lstStyle/>
          <a:p>
            <a:pPr marL="342900" indent="-342900" eaLnBrk="0" hangingPunct="0"/>
            <a:r>
              <a:rPr lang="en-US" sz="2000" dirty="0">
                <a:latin typeface="Open Sans" panose="020B0606030504020204" pitchFamily="34" charset="0"/>
                <a:ea typeface="Open Sans" panose="020B0606030504020204" pitchFamily="34" charset="0"/>
                <a:cs typeface="Open Sans" panose="020B0606030504020204" pitchFamily="34" charset="0"/>
              </a:rPr>
              <a:t>¿</a:t>
            </a:r>
            <a:r>
              <a:rPr lang="en-US" sz="2000" dirty="0" err="1">
                <a:latin typeface="Open Sans" panose="020B0606030504020204" pitchFamily="34" charset="0"/>
                <a:ea typeface="Open Sans" panose="020B0606030504020204" pitchFamily="34" charset="0"/>
                <a:cs typeface="Open Sans" panose="020B0606030504020204" pitchFamily="34" charset="0"/>
              </a:rPr>
              <a:t>Estás</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protegiendo</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tu</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ahorro</a:t>
            </a:r>
            <a:r>
              <a:rPr lang="en-US" sz="2000" dirty="0">
                <a:latin typeface="Open Sans" panose="020B0606030504020204" pitchFamily="34" charset="0"/>
                <a:ea typeface="Open Sans" panose="020B0606030504020204" pitchFamily="34" charset="0"/>
                <a:cs typeface="Open Sans" panose="020B0606030504020204" pitchFamily="34" charset="0"/>
              </a:rPr>
              <a:t>?</a:t>
            </a:r>
            <a:endParaRPr lang="en-AU"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2 Rectángulo"/>
          <p:cNvSpPr/>
          <p:nvPr/>
        </p:nvSpPr>
        <p:spPr>
          <a:xfrm>
            <a:off x="3483224" y="1240237"/>
            <a:ext cx="7260976" cy="1350563"/>
          </a:xfrm>
          <a:prstGeom prst="rect">
            <a:avLst/>
          </a:prstGeom>
        </p:spPr>
        <p:txBody>
          <a:bodyPr wrap="square">
            <a:spAutoFit/>
          </a:bodyPr>
          <a:lstStyle/>
          <a:p>
            <a:pPr algn="ctr">
              <a:lnSpc>
                <a:spcPct val="150000"/>
              </a:lnSpc>
            </a:pPr>
            <a:r>
              <a:rPr lang="es-ES" sz="1400" b="1" i="1" dirty="0">
                <a:latin typeface="Open Sans" panose="020B0606030504020204" pitchFamily="34" charset="0"/>
                <a:ea typeface="Open Sans" panose="020B0606030504020204" pitchFamily="34" charset="0"/>
                <a:cs typeface="Open Sans" panose="020B0606030504020204" pitchFamily="34" charset="0"/>
              </a:rPr>
              <a:t>Con los tipos de interés “seguros” actuales, no vas a poder protegerte de la inflación a medio y largo plazo</a:t>
            </a:r>
          </a:p>
          <a:p>
            <a:pPr algn="ctr">
              <a:lnSpc>
                <a:spcPct val="150000"/>
              </a:lnSpc>
            </a:pPr>
            <a:endParaRPr lang="es-ES" sz="1400" b="1" i="1" dirty="0">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endParaRPr lang="es-ES" sz="14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8 Rectángulo"/>
          <p:cNvSpPr/>
          <p:nvPr/>
        </p:nvSpPr>
        <p:spPr>
          <a:xfrm>
            <a:off x="4343400" y="5981641"/>
            <a:ext cx="6912768" cy="523220"/>
          </a:xfrm>
          <a:prstGeom prst="rect">
            <a:avLst/>
          </a:prstGeom>
          <a:solidFill>
            <a:schemeClr val="bg1"/>
          </a:solidFill>
        </p:spPr>
        <p:txBody>
          <a:bodyPr wrap="square">
            <a:spAutoFit/>
          </a:bodyPr>
          <a:lstStyle/>
          <a:p>
            <a:pPr algn="just"/>
            <a:r>
              <a:rPr lang="es-ES" sz="1400" i="1" dirty="0"/>
              <a:t>Fuente</a:t>
            </a:r>
            <a:r>
              <a:rPr lang="es-ES" sz="1400" dirty="0"/>
              <a:t>: </a:t>
            </a:r>
            <a:r>
              <a:rPr lang="es-ES" sz="1400" dirty="0" err="1"/>
              <a:t>Bloomberg</a:t>
            </a:r>
            <a:r>
              <a:rPr lang="es-ES" sz="1400" dirty="0"/>
              <a:t>. Elaboración propia. </a:t>
            </a:r>
            <a:r>
              <a:rPr lang="es-ES" sz="1400" dirty="0" smtClean="0"/>
              <a:t>31/5/20</a:t>
            </a:r>
            <a:r>
              <a:rPr lang="es-ES" sz="1400" dirty="0"/>
              <a:t>. Bonos del Reino de España. </a:t>
            </a:r>
          </a:p>
          <a:p>
            <a:pPr algn="just"/>
            <a:endParaRPr lang="es-ES" sz="1400" b="1" dirty="0"/>
          </a:p>
        </p:txBody>
      </p:sp>
      <p:pic>
        <p:nvPicPr>
          <p:cNvPr id="15" name="Picture 2" descr="Resultado de imagen de coem colegio de odontologos de madrid png">
            <a:extLst>
              <a:ext uri="{FF2B5EF4-FFF2-40B4-BE49-F238E27FC236}">
                <a16:creationId xmlns="" xmlns:a16="http://schemas.microsoft.com/office/drawing/2014/main" id="{0A8A5EE3-D676-413A-841B-3144D37579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259513"/>
            <a:ext cx="1117600" cy="558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Gráfico 15"/>
          <p:cNvGraphicFramePr>
            <a:graphicFrameLocks/>
          </p:cNvGraphicFramePr>
          <p:nvPr>
            <p:extLst>
              <p:ext uri="{D42A27DB-BD31-4B8C-83A1-F6EECF244321}">
                <p14:modId xmlns:p14="http://schemas.microsoft.com/office/powerpoint/2010/main" val="409988606"/>
              </p:ext>
            </p:extLst>
          </p:nvPr>
        </p:nvGraphicFramePr>
        <p:xfrm>
          <a:off x="3144000" y="2014216"/>
          <a:ext cx="7600200" cy="3967425"/>
        </p:xfrm>
        <a:graphic>
          <a:graphicData uri="http://schemas.openxmlformats.org/drawingml/2006/chart">
            <c:chart xmlns:c="http://schemas.openxmlformats.org/drawingml/2006/chart" xmlns:r="http://schemas.openxmlformats.org/officeDocument/2006/relationships" r:id="rId4"/>
          </a:graphicData>
        </a:graphic>
      </p:graphicFrame>
      <p:sp>
        <p:nvSpPr>
          <p:cNvPr id="10" name="CuadroTexto 9">
            <a:extLst>
              <a:ext uri="{FF2B5EF4-FFF2-40B4-BE49-F238E27FC236}">
                <a16:creationId xmlns="" xmlns:a16="http://schemas.microsoft.com/office/drawing/2014/main" id="{9C22F731-B46A-40C7-875B-6FF3C6297445}"/>
              </a:ext>
            </a:extLst>
          </p:cNvPr>
          <p:cNvSpPr txBox="1"/>
          <p:nvPr/>
        </p:nvSpPr>
        <p:spPr>
          <a:xfrm>
            <a:off x="448651" y="2324822"/>
            <a:ext cx="3056549" cy="2208356"/>
          </a:xfrm>
          <a:prstGeom prst="roundRect">
            <a:avLst/>
          </a:prstGeom>
          <a:noFill/>
          <a:ln w="38100">
            <a:solidFill>
              <a:srgbClr val="93CBA6"/>
            </a:solidFill>
          </a:ln>
        </p:spPr>
        <p:txBody>
          <a:bodyPr wrap="square" lIns="144000" tIns="180000" rIns="144000" bIns="180000" rtlCol="0" anchor="ctr">
            <a:spAutoFit/>
          </a:bodyPr>
          <a:lstStyle/>
          <a:p>
            <a:pPr marL="182563" indent="-182563">
              <a:lnSpc>
                <a:spcPct val="150000"/>
              </a:lnSpc>
              <a:buAutoNum type="arabicPeriod"/>
            </a:pPr>
            <a:r>
              <a:rPr lang="es-ES" sz="1200" b="1" dirty="0">
                <a:solidFill>
                  <a:srgbClr val="93CBA6"/>
                </a:solidFill>
                <a:latin typeface="Open Sans" panose="020B0606030504020204" pitchFamily="34" charset="0"/>
                <a:ea typeface="Open Sans" panose="020B0606030504020204" pitchFamily="34" charset="0"/>
                <a:cs typeface="Open Sans" panose="020B0606030504020204" pitchFamily="34" charset="0"/>
              </a:rPr>
              <a:t>¿Estás protegiendo tu ahorro?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¿Sabes por dónde empezar?</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Acuerdo COEM-TREA</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¿Cómo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¿Cuándo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Seguimiento</a:t>
            </a:r>
          </a:p>
        </p:txBody>
      </p:sp>
      <p:sp>
        <p:nvSpPr>
          <p:cNvPr id="11" name="Rectángulo: esquinas redondeadas 10">
            <a:extLst>
              <a:ext uri="{FF2B5EF4-FFF2-40B4-BE49-F238E27FC236}">
                <a16:creationId xmlns="" xmlns:a16="http://schemas.microsoft.com/office/drawing/2014/main" id="{545FA801-C661-4978-8200-C8BF25F58207}"/>
              </a:ext>
            </a:extLst>
          </p:cNvPr>
          <p:cNvSpPr/>
          <p:nvPr/>
        </p:nvSpPr>
        <p:spPr>
          <a:xfrm>
            <a:off x="968925" y="2170933"/>
            <a:ext cx="2016000" cy="307777"/>
          </a:xfrm>
          <a:prstGeom prst="roundRect">
            <a:avLst/>
          </a:prstGeom>
          <a:solidFill>
            <a:schemeClr val="bg1"/>
          </a:solidFill>
          <a:ln w="3175">
            <a:solidFill>
              <a:srgbClr val="93C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Rentabiliza tus ahorros</a:t>
            </a:r>
          </a:p>
        </p:txBody>
      </p:sp>
      <p:cxnSp>
        <p:nvCxnSpPr>
          <p:cNvPr id="13" name="Conector recto 12"/>
          <p:cNvCxnSpPr/>
          <p:nvPr/>
        </p:nvCxnSpPr>
        <p:spPr>
          <a:xfrm>
            <a:off x="4419600" y="2170933"/>
            <a:ext cx="5334000" cy="0"/>
          </a:xfrm>
          <a:prstGeom prst="line">
            <a:avLst/>
          </a:prstGeom>
          <a:ln w="38100">
            <a:solidFill>
              <a:srgbClr val="93CBA6"/>
            </a:solidFill>
          </a:ln>
        </p:spPr>
        <p:style>
          <a:lnRef idx="1">
            <a:schemeClr val="accent1"/>
          </a:lnRef>
          <a:fillRef idx="0">
            <a:schemeClr val="accent1"/>
          </a:fillRef>
          <a:effectRef idx="0">
            <a:schemeClr val="accent1"/>
          </a:effectRef>
          <a:fontRef idx="minor">
            <a:schemeClr val="tx1"/>
          </a:fontRef>
        </p:style>
      </p:cxnSp>
      <p:sp>
        <p:nvSpPr>
          <p:cNvPr id="17" name="8 Rectángulo"/>
          <p:cNvSpPr/>
          <p:nvPr/>
        </p:nvSpPr>
        <p:spPr>
          <a:xfrm>
            <a:off x="9677400" y="2014216"/>
            <a:ext cx="741082" cy="523220"/>
          </a:xfrm>
          <a:prstGeom prst="rect">
            <a:avLst/>
          </a:prstGeom>
          <a:noFill/>
        </p:spPr>
        <p:txBody>
          <a:bodyPr wrap="square">
            <a:spAutoFit/>
          </a:bodyPr>
          <a:lstStyle/>
          <a:p>
            <a:pPr algn="just"/>
            <a:r>
              <a:rPr lang="es-ES" sz="1400" b="1" i="1" dirty="0"/>
              <a:t>2% BCE</a:t>
            </a:r>
            <a:endParaRPr lang="es-ES" sz="1400" b="1" dirty="0"/>
          </a:p>
          <a:p>
            <a:pPr algn="just"/>
            <a:endParaRPr lang="es-ES" sz="1400" b="1" dirty="0"/>
          </a:p>
        </p:txBody>
      </p:sp>
      <p:sp>
        <p:nvSpPr>
          <p:cNvPr id="4" name="Flecha derecha 3"/>
          <p:cNvSpPr/>
          <p:nvPr/>
        </p:nvSpPr>
        <p:spPr>
          <a:xfrm rot="16200000">
            <a:off x="3491561" y="3633861"/>
            <a:ext cx="2846679" cy="228600"/>
          </a:xfrm>
          <a:prstGeom prst="rightArrow">
            <a:avLst>
              <a:gd name="adj1" fmla="val 50000"/>
              <a:gd name="adj2" fmla="val 44948"/>
            </a:avLst>
          </a:prstGeom>
          <a:solidFill>
            <a:srgbClr val="93CBA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Flecha derecha 17"/>
          <p:cNvSpPr/>
          <p:nvPr/>
        </p:nvSpPr>
        <p:spPr>
          <a:xfrm rot="16200000">
            <a:off x="5870104" y="3431704"/>
            <a:ext cx="2399578" cy="185813"/>
          </a:xfrm>
          <a:prstGeom prst="rightArrow">
            <a:avLst>
              <a:gd name="adj1" fmla="val 50000"/>
              <a:gd name="adj2" fmla="val 44948"/>
            </a:avLst>
          </a:prstGeom>
          <a:solidFill>
            <a:srgbClr val="93CBA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Flecha derecha 18"/>
          <p:cNvSpPr/>
          <p:nvPr/>
        </p:nvSpPr>
        <p:spPr>
          <a:xfrm rot="16200000">
            <a:off x="8492795" y="2989152"/>
            <a:ext cx="1523220" cy="194558"/>
          </a:xfrm>
          <a:prstGeom prst="rightArrow">
            <a:avLst>
              <a:gd name="adj1" fmla="val 50000"/>
              <a:gd name="adj2" fmla="val 44948"/>
            </a:avLst>
          </a:prstGeom>
          <a:solidFill>
            <a:srgbClr val="93CBA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011343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Gráfico 27"/>
          <p:cNvGraphicFramePr>
            <a:graphicFrameLocks/>
          </p:cNvGraphicFramePr>
          <p:nvPr>
            <p:extLst>
              <p:ext uri="{D42A27DB-BD31-4B8C-83A1-F6EECF244321}">
                <p14:modId xmlns:p14="http://schemas.microsoft.com/office/powerpoint/2010/main" val="2267571618"/>
              </p:ext>
            </p:extLst>
          </p:nvPr>
        </p:nvGraphicFramePr>
        <p:xfrm>
          <a:off x="4419600" y="2231780"/>
          <a:ext cx="5992949" cy="3397831"/>
        </p:xfrm>
        <a:graphic>
          <a:graphicData uri="http://schemas.openxmlformats.org/drawingml/2006/chart">
            <c:chart xmlns:c="http://schemas.openxmlformats.org/drawingml/2006/chart" xmlns:r="http://schemas.openxmlformats.org/officeDocument/2006/relationships" r:id="rId3"/>
          </a:graphicData>
        </a:graphic>
      </p:graphicFrame>
      <p:sp>
        <p:nvSpPr>
          <p:cNvPr id="3" name="Marcador de número de diapositiva 2">
            <a:extLst>
              <a:ext uri="{FF2B5EF4-FFF2-40B4-BE49-F238E27FC236}">
                <a16:creationId xmlns="" xmlns:a16="http://schemas.microsoft.com/office/drawing/2014/main" id="{189C27FD-EB7E-4F6A-B41D-98B108D31B0F}"/>
              </a:ext>
            </a:extLst>
          </p:cNvPr>
          <p:cNvSpPr>
            <a:spLocks noGrp="1"/>
          </p:cNvSpPr>
          <p:nvPr>
            <p:ph type="sldNum" sz="quarter" idx="12"/>
          </p:nvPr>
        </p:nvSpPr>
        <p:spPr/>
        <p:txBody>
          <a:bodyPr/>
          <a:lstStyle/>
          <a:p>
            <a:fld id="{A320ABA1-7EF4-43C9-9495-8D1BBA3206F0}" type="slidenum">
              <a:rPr lang="en-US" sz="1400" smtClean="0">
                <a:solidFill>
                  <a:prstClr val="black">
                    <a:tint val="75000"/>
                  </a:prstClr>
                </a:solidFill>
              </a:rPr>
              <a:pPr/>
              <a:t>5</a:t>
            </a:fld>
            <a:endParaRPr lang="en-US" sz="1400" dirty="0">
              <a:solidFill>
                <a:prstClr val="black">
                  <a:tint val="75000"/>
                </a:prstClr>
              </a:solidFill>
            </a:endParaRPr>
          </a:p>
        </p:txBody>
      </p:sp>
      <p:sp>
        <p:nvSpPr>
          <p:cNvPr id="12" name="Rectangle 9">
            <a:extLst>
              <a:ext uri="{FF2B5EF4-FFF2-40B4-BE49-F238E27FC236}">
                <a16:creationId xmlns="" xmlns:a16="http://schemas.microsoft.com/office/drawing/2014/main" id="{59DCAA14-F639-4FD8-80C7-F4F0754680CD}"/>
              </a:ext>
            </a:extLst>
          </p:cNvPr>
          <p:cNvSpPr>
            <a:spLocks noChangeArrowheads="1"/>
          </p:cNvSpPr>
          <p:nvPr/>
        </p:nvSpPr>
        <p:spPr bwMode="auto">
          <a:xfrm>
            <a:off x="530649" y="685800"/>
            <a:ext cx="8382000" cy="307777"/>
          </a:xfrm>
          <a:prstGeom prst="rect">
            <a:avLst/>
          </a:prstGeom>
          <a:noFill/>
          <a:ln w="9525">
            <a:noFill/>
            <a:miter lim="800000"/>
            <a:headEnd/>
            <a:tailEnd/>
          </a:ln>
        </p:spPr>
        <p:txBody>
          <a:bodyPr wrap="square" lIns="0" tIns="0" rIns="0" bIns="0">
            <a:spAutoFit/>
          </a:bodyPr>
          <a:lstStyle/>
          <a:p>
            <a:pPr marL="342900" indent="-342900" eaLnBrk="0" hangingPunct="0"/>
            <a:r>
              <a:rPr lang="en-US" sz="2000" dirty="0">
                <a:latin typeface="Open Sans" panose="020B0606030504020204" pitchFamily="34" charset="0"/>
                <a:ea typeface="Open Sans" panose="020B0606030504020204" pitchFamily="34" charset="0"/>
                <a:cs typeface="Open Sans" panose="020B0606030504020204" pitchFamily="34" charset="0"/>
              </a:rPr>
              <a:t>¿</a:t>
            </a:r>
            <a:r>
              <a:rPr lang="en-US" sz="2000" dirty="0" err="1">
                <a:latin typeface="Open Sans" panose="020B0606030504020204" pitchFamily="34" charset="0"/>
                <a:ea typeface="Open Sans" panose="020B0606030504020204" pitchFamily="34" charset="0"/>
                <a:cs typeface="Open Sans" panose="020B0606030504020204" pitchFamily="34" charset="0"/>
              </a:rPr>
              <a:t>Estás</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protegiendo</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tu</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ahorro</a:t>
            </a:r>
            <a:r>
              <a:rPr lang="en-US" sz="2000" dirty="0">
                <a:latin typeface="Open Sans" panose="020B0606030504020204" pitchFamily="34" charset="0"/>
                <a:ea typeface="Open Sans" panose="020B0606030504020204" pitchFamily="34" charset="0"/>
                <a:cs typeface="Open Sans" panose="020B0606030504020204" pitchFamily="34" charset="0"/>
              </a:rPr>
              <a:t>?</a:t>
            </a:r>
            <a:endParaRPr lang="en-AU"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2 Rectángulo"/>
          <p:cNvSpPr/>
          <p:nvPr/>
        </p:nvSpPr>
        <p:spPr>
          <a:xfrm>
            <a:off x="3491563" y="1181463"/>
            <a:ext cx="8229600" cy="1350563"/>
          </a:xfrm>
          <a:prstGeom prst="rect">
            <a:avLst/>
          </a:prstGeom>
        </p:spPr>
        <p:txBody>
          <a:bodyPr wrap="square">
            <a:spAutoFit/>
          </a:bodyPr>
          <a:lstStyle/>
          <a:p>
            <a:pPr algn="ctr">
              <a:lnSpc>
                <a:spcPct val="150000"/>
              </a:lnSpc>
            </a:pPr>
            <a:r>
              <a:rPr lang="es-ES" sz="1400" b="1" i="1" dirty="0">
                <a:latin typeface="Open Sans" panose="020B0606030504020204" pitchFamily="34" charset="0"/>
                <a:ea typeface="Open Sans" panose="020B0606030504020204" pitchFamily="34" charset="0"/>
                <a:cs typeface="Open Sans" panose="020B0606030504020204" pitchFamily="34" charset="0"/>
              </a:rPr>
              <a:t>Además de la pérdida del poder adquisitivo (inflación), no rentabilizar nuestro ahorro puede suponer un coste de oportunidad importante:</a:t>
            </a:r>
          </a:p>
          <a:p>
            <a:pPr algn="ctr">
              <a:lnSpc>
                <a:spcPct val="150000"/>
              </a:lnSpc>
            </a:pPr>
            <a:r>
              <a:rPr lang="es-ES" sz="1400" b="1" i="1" dirty="0">
                <a:latin typeface="Open Sans" panose="020B0606030504020204" pitchFamily="34" charset="0"/>
                <a:ea typeface="Open Sans" panose="020B0606030504020204" pitchFamily="34" charset="0"/>
                <a:cs typeface="Open Sans" panose="020B0606030504020204" pitchFamily="34" charset="0"/>
              </a:rPr>
              <a:t>¡NO SER CAPACES DE ALCANZAR NUESTRAS METAS!</a:t>
            </a:r>
          </a:p>
          <a:p>
            <a:pPr algn="ctr">
              <a:lnSpc>
                <a:spcPct val="150000"/>
              </a:lnSpc>
            </a:pPr>
            <a:endParaRPr lang="es-ES" sz="1400"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13" name="Picture 2" descr="Resultado de imagen de coem colegio de odontologos de madrid png">
            <a:extLst>
              <a:ext uri="{FF2B5EF4-FFF2-40B4-BE49-F238E27FC236}">
                <a16:creationId xmlns="" xmlns:a16="http://schemas.microsoft.com/office/drawing/2014/main" id="{0A8A5EE3-D676-413A-841B-3144D37579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6259513"/>
            <a:ext cx="1117600" cy="558800"/>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 xmlns:a16="http://schemas.microsoft.com/office/drawing/2014/main" id="{1D344AD0-811C-4D96-9F8B-8B8EEC9B6DD7}"/>
              </a:ext>
            </a:extLst>
          </p:cNvPr>
          <p:cNvSpPr txBox="1"/>
          <p:nvPr/>
        </p:nvSpPr>
        <p:spPr>
          <a:xfrm>
            <a:off x="448651" y="2324822"/>
            <a:ext cx="3056549" cy="2208356"/>
          </a:xfrm>
          <a:prstGeom prst="roundRect">
            <a:avLst/>
          </a:prstGeom>
          <a:noFill/>
          <a:ln w="38100">
            <a:solidFill>
              <a:srgbClr val="93CBA6"/>
            </a:solidFill>
          </a:ln>
        </p:spPr>
        <p:txBody>
          <a:bodyPr wrap="square" lIns="144000" tIns="180000" rIns="144000" bIns="180000" rtlCol="0" anchor="ctr">
            <a:spAutoFit/>
          </a:bodyPr>
          <a:lstStyle/>
          <a:p>
            <a:pPr marL="182563" indent="-182563">
              <a:lnSpc>
                <a:spcPct val="150000"/>
              </a:lnSpc>
              <a:buAutoNum type="arabicPeriod"/>
            </a:pPr>
            <a:r>
              <a:rPr lang="es-ES" sz="1200" b="1" dirty="0">
                <a:solidFill>
                  <a:srgbClr val="93CBA6"/>
                </a:solidFill>
                <a:latin typeface="Open Sans" panose="020B0606030504020204" pitchFamily="34" charset="0"/>
                <a:ea typeface="Open Sans" panose="020B0606030504020204" pitchFamily="34" charset="0"/>
                <a:cs typeface="Open Sans" panose="020B0606030504020204" pitchFamily="34" charset="0"/>
              </a:rPr>
              <a:t>¿Estás protegiendo tu ahorro?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¿Sabes por dónde empezar?</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Acuerdo COEM-TREA</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¿Cómo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¿Cuándo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Seguimiento</a:t>
            </a:r>
          </a:p>
        </p:txBody>
      </p:sp>
      <p:sp>
        <p:nvSpPr>
          <p:cNvPr id="15" name="Rectángulo: esquinas redondeadas 14">
            <a:extLst>
              <a:ext uri="{FF2B5EF4-FFF2-40B4-BE49-F238E27FC236}">
                <a16:creationId xmlns="" xmlns:a16="http://schemas.microsoft.com/office/drawing/2014/main" id="{A08DBE92-A00A-4E8F-A221-F1E7A32DE815}"/>
              </a:ext>
            </a:extLst>
          </p:cNvPr>
          <p:cNvSpPr/>
          <p:nvPr/>
        </p:nvSpPr>
        <p:spPr>
          <a:xfrm>
            <a:off x="968925" y="2170933"/>
            <a:ext cx="2016000" cy="307777"/>
          </a:xfrm>
          <a:prstGeom prst="roundRect">
            <a:avLst/>
          </a:prstGeom>
          <a:solidFill>
            <a:schemeClr val="bg1"/>
          </a:solidFill>
          <a:ln w="3175">
            <a:solidFill>
              <a:srgbClr val="93C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Rentabiliza tus ahorros</a:t>
            </a:r>
          </a:p>
        </p:txBody>
      </p:sp>
      <p:sp>
        <p:nvSpPr>
          <p:cNvPr id="20" name="Rectángulo 19"/>
          <p:cNvSpPr/>
          <p:nvPr/>
        </p:nvSpPr>
        <p:spPr>
          <a:xfrm>
            <a:off x="10070678" y="3962400"/>
            <a:ext cx="486000" cy="213593"/>
          </a:xfrm>
          <a:prstGeom prst="rect">
            <a:avLst/>
          </a:prstGeom>
          <a:solidFill>
            <a:srgbClr val="93CBA6"/>
          </a:solidFill>
          <a:ln>
            <a:solidFill>
              <a:srgbClr val="93C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20"/>
          <p:cNvSpPr/>
          <p:nvPr/>
        </p:nvSpPr>
        <p:spPr>
          <a:xfrm>
            <a:off x="10063459" y="3667363"/>
            <a:ext cx="486000" cy="213593"/>
          </a:xfrm>
          <a:prstGeom prst="rect">
            <a:avLst/>
          </a:prstGeom>
          <a:solidFill>
            <a:srgbClr val="F3997B"/>
          </a:solidFill>
          <a:ln>
            <a:solidFill>
              <a:srgbClr val="F399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p:cNvSpPr txBox="1"/>
          <p:nvPr/>
        </p:nvSpPr>
        <p:spPr>
          <a:xfrm>
            <a:off x="10573522" y="3930696"/>
            <a:ext cx="1447799" cy="276999"/>
          </a:xfrm>
          <a:prstGeom prst="rect">
            <a:avLst/>
          </a:prstGeom>
          <a:noFill/>
        </p:spPr>
        <p:txBody>
          <a:bodyPr wrap="square" rtlCol="0">
            <a:spAutoFit/>
          </a:bodyPr>
          <a:lstStyle/>
          <a:p>
            <a:r>
              <a:rPr lang="es-ES" sz="1200" dirty="0" smtClean="0"/>
              <a:t>Capital aportado</a:t>
            </a:r>
            <a:endParaRPr lang="es-ES" sz="1200" dirty="0"/>
          </a:p>
        </p:txBody>
      </p:sp>
      <p:sp>
        <p:nvSpPr>
          <p:cNvPr id="22" name="CuadroTexto 21"/>
          <p:cNvSpPr txBox="1"/>
          <p:nvPr/>
        </p:nvSpPr>
        <p:spPr>
          <a:xfrm>
            <a:off x="10573521" y="3630578"/>
            <a:ext cx="1447799" cy="276999"/>
          </a:xfrm>
          <a:prstGeom prst="rect">
            <a:avLst/>
          </a:prstGeom>
          <a:noFill/>
        </p:spPr>
        <p:txBody>
          <a:bodyPr wrap="square" rtlCol="0">
            <a:spAutoFit/>
          </a:bodyPr>
          <a:lstStyle/>
          <a:p>
            <a:r>
              <a:rPr lang="es-ES" sz="1200" dirty="0" smtClean="0"/>
              <a:t>Intereses</a:t>
            </a:r>
            <a:endParaRPr lang="es-ES" sz="1200" dirty="0"/>
          </a:p>
        </p:txBody>
      </p:sp>
      <p:sp>
        <p:nvSpPr>
          <p:cNvPr id="23" name="Rectángulo 22"/>
          <p:cNvSpPr/>
          <p:nvPr/>
        </p:nvSpPr>
        <p:spPr>
          <a:xfrm>
            <a:off x="2275636" y="5908728"/>
            <a:ext cx="9574088" cy="523220"/>
          </a:xfrm>
          <a:prstGeom prst="rect">
            <a:avLst/>
          </a:prstGeom>
        </p:spPr>
        <p:txBody>
          <a:bodyPr wrap="square">
            <a:spAutoFit/>
          </a:bodyPr>
          <a:lstStyle/>
          <a:p>
            <a:pPr algn="ctr"/>
            <a:r>
              <a:rPr lang="es-ES" sz="1400" b="1" i="1" dirty="0" smtClean="0">
                <a:latin typeface="Open Sans" panose="020B0606030504020204" pitchFamily="34" charset="0"/>
                <a:ea typeface="Open Sans" panose="020B0606030504020204" pitchFamily="34" charset="0"/>
                <a:cs typeface="Open Sans" panose="020B0606030504020204" pitchFamily="34" charset="0"/>
              </a:rPr>
              <a:t>El coste de oportunidad se incrementa con el paso del tiempo, en un momento histórico donde la esperanza de vida española es del 92% de vivir más de 80 años y 50% por encima de los 90 años.</a:t>
            </a:r>
            <a:endParaRPr lang="en-US" sz="1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CuadroTexto 9"/>
          <p:cNvSpPr txBox="1"/>
          <p:nvPr/>
        </p:nvSpPr>
        <p:spPr>
          <a:xfrm>
            <a:off x="9618217" y="5545465"/>
            <a:ext cx="184731" cy="369332"/>
          </a:xfrm>
          <a:prstGeom prst="rect">
            <a:avLst/>
          </a:prstGeom>
          <a:noFill/>
        </p:spPr>
        <p:txBody>
          <a:bodyPr wrap="none" rtlCol="0">
            <a:spAutoFit/>
          </a:bodyPr>
          <a:lstStyle/>
          <a:p>
            <a:endParaRPr lang="es-ES" dirty="0"/>
          </a:p>
        </p:txBody>
      </p:sp>
      <p:sp>
        <p:nvSpPr>
          <p:cNvPr id="24" name="CuadroTexto 23"/>
          <p:cNvSpPr txBox="1"/>
          <p:nvPr/>
        </p:nvSpPr>
        <p:spPr>
          <a:xfrm>
            <a:off x="5610796" y="5017521"/>
            <a:ext cx="595963" cy="338554"/>
          </a:xfrm>
          <a:prstGeom prst="rect">
            <a:avLst/>
          </a:prstGeom>
          <a:noFill/>
        </p:spPr>
        <p:txBody>
          <a:bodyPr wrap="square" rtlCol="0">
            <a:spAutoFit/>
          </a:bodyPr>
          <a:lstStyle/>
          <a:p>
            <a:r>
              <a:rPr lang="es-ES" sz="1600" dirty="0" smtClean="0"/>
              <a:t>76%</a:t>
            </a:r>
            <a:endParaRPr lang="es-ES" sz="1600" dirty="0"/>
          </a:p>
        </p:txBody>
      </p:sp>
      <p:sp>
        <p:nvSpPr>
          <p:cNvPr id="25" name="CuadroTexto 24"/>
          <p:cNvSpPr txBox="1"/>
          <p:nvPr/>
        </p:nvSpPr>
        <p:spPr>
          <a:xfrm>
            <a:off x="6884241" y="4881081"/>
            <a:ext cx="595963" cy="338554"/>
          </a:xfrm>
          <a:prstGeom prst="rect">
            <a:avLst/>
          </a:prstGeom>
          <a:noFill/>
        </p:spPr>
        <p:txBody>
          <a:bodyPr wrap="square" rtlCol="0">
            <a:spAutoFit/>
          </a:bodyPr>
          <a:lstStyle/>
          <a:p>
            <a:r>
              <a:rPr lang="es-ES" sz="1600" dirty="0" smtClean="0"/>
              <a:t>58%</a:t>
            </a:r>
            <a:endParaRPr lang="es-ES" sz="1600" dirty="0"/>
          </a:p>
        </p:txBody>
      </p:sp>
      <p:sp>
        <p:nvSpPr>
          <p:cNvPr id="26" name="CuadroTexto 25"/>
          <p:cNvSpPr txBox="1"/>
          <p:nvPr/>
        </p:nvSpPr>
        <p:spPr>
          <a:xfrm>
            <a:off x="8167006" y="4776158"/>
            <a:ext cx="595963" cy="338554"/>
          </a:xfrm>
          <a:prstGeom prst="rect">
            <a:avLst/>
          </a:prstGeom>
          <a:noFill/>
        </p:spPr>
        <p:txBody>
          <a:bodyPr wrap="square" rtlCol="0">
            <a:spAutoFit/>
          </a:bodyPr>
          <a:lstStyle/>
          <a:p>
            <a:r>
              <a:rPr lang="es-ES" sz="1600" dirty="0" smtClean="0"/>
              <a:t>43%</a:t>
            </a:r>
            <a:endParaRPr lang="es-ES" sz="1600" dirty="0"/>
          </a:p>
        </p:txBody>
      </p:sp>
      <p:sp>
        <p:nvSpPr>
          <p:cNvPr id="27" name="CuadroTexto 26"/>
          <p:cNvSpPr txBox="1"/>
          <p:nvPr/>
        </p:nvSpPr>
        <p:spPr>
          <a:xfrm>
            <a:off x="9423800" y="4687541"/>
            <a:ext cx="595963" cy="338554"/>
          </a:xfrm>
          <a:prstGeom prst="rect">
            <a:avLst/>
          </a:prstGeom>
          <a:noFill/>
        </p:spPr>
        <p:txBody>
          <a:bodyPr wrap="square" rtlCol="0">
            <a:spAutoFit/>
          </a:bodyPr>
          <a:lstStyle/>
          <a:p>
            <a:r>
              <a:rPr lang="es-ES" sz="1600" dirty="0" smtClean="0"/>
              <a:t>32%</a:t>
            </a:r>
            <a:endParaRPr lang="es-ES" sz="1600" dirty="0"/>
          </a:p>
        </p:txBody>
      </p:sp>
      <p:sp>
        <p:nvSpPr>
          <p:cNvPr id="29" name="CuadroTexto 28"/>
          <p:cNvSpPr txBox="1"/>
          <p:nvPr/>
        </p:nvSpPr>
        <p:spPr>
          <a:xfrm>
            <a:off x="5630329" y="4606881"/>
            <a:ext cx="595963" cy="338554"/>
          </a:xfrm>
          <a:prstGeom prst="rect">
            <a:avLst/>
          </a:prstGeom>
          <a:noFill/>
        </p:spPr>
        <p:txBody>
          <a:bodyPr wrap="square" rtlCol="0">
            <a:spAutoFit/>
          </a:bodyPr>
          <a:lstStyle/>
          <a:p>
            <a:r>
              <a:rPr lang="es-ES" sz="1600" dirty="0" smtClean="0"/>
              <a:t>66k</a:t>
            </a:r>
            <a:endParaRPr lang="es-ES" sz="1600" dirty="0"/>
          </a:p>
        </p:txBody>
      </p:sp>
      <p:sp>
        <p:nvSpPr>
          <p:cNvPr id="30" name="CuadroTexto 29"/>
          <p:cNvSpPr txBox="1"/>
          <p:nvPr/>
        </p:nvSpPr>
        <p:spPr>
          <a:xfrm>
            <a:off x="6881041" y="4222748"/>
            <a:ext cx="595963" cy="338554"/>
          </a:xfrm>
          <a:prstGeom prst="rect">
            <a:avLst/>
          </a:prstGeom>
          <a:noFill/>
        </p:spPr>
        <p:txBody>
          <a:bodyPr wrap="square" rtlCol="0">
            <a:spAutoFit/>
          </a:bodyPr>
          <a:lstStyle/>
          <a:p>
            <a:r>
              <a:rPr lang="es-ES" sz="1600" dirty="0" smtClean="0"/>
              <a:t>174k</a:t>
            </a:r>
            <a:endParaRPr lang="es-ES" sz="1600" dirty="0"/>
          </a:p>
        </p:txBody>
      </p:sp>
      <p:sp>
        <p:nvSpPr>
          <p:cNvPr id="31" name="CuadroTexto 30"/>
          <p:cNvSpPr txBox="1"/>
          <p:nvPr/>
        </p:nvSpPr>
        <p:spPr>
          <a:xfrm>
            <a:off x="8141637" y="3542402"/>
            <a:ext cx="595963" cy="338554"/>
          </a:xfrm>
          <a:prstGeom prst="rect">
            <a:avLst/>
          </a:prstGeom>
          <a:noFill/>
        </p:spPr>
        <p:txBody>
          <a:bodyPr wrap="square" rtlCol="0">
            <a:spAutoFit/>
          </a:bodyPr>
          <a:lstStyle/>
          <a:p>
            <a:r>
              <a:rPr lang="es-ES" sz="1600" dirty="0" smtClean="0"/>
              <a:t>350k</a:t>
            </a:r>
            <a:endParaRPr lang="es-ES" sz="1600" dirty="0"/>
          </a:p>
        </p:txBody>
      </p:sp>
      <p:sp>
        <p:nvSpPr>
          <p:cNvPr id="32" name="CuadroTexto 31"/>
          <p:cNvSpPr txBox="1"/>
          <p:nvPr/>
        </p:nvSpPr>
        <p:spPr>
          <a:xfrm>
            <a:off x="9412600" y="2434502"/>
            <a:ext cx="595963" cy="338554"/>
          </a:xfrm>
          <a:prstGeom prst="rect">
            <a:avLst/>
          </a:prstGeom>
          <a:noFill/>
        </p:spPr>
        <p:txBody>
          <a:bodyPr wrap="square" rtlCol="0">
            <a:spAutoFit/>
          </a:bodyPr>
          <a:lstStyle/>
          <a:p>
            <a:r>
              <a:rPr lang="es-ES" sz="1600" dirty="0" smtClean="0"/>
              <a:t>635k</a:t>
            </a:r>
            <a:endParaRPr lang="es-ES" sz="1600" dirty="0"/>
          </a:p>
        </p:txBody>
      </p:sp>
    </p:spTree>
    <p:extLst>
      <p:ext uri="{BB962C8B-B14F-4D97-AF65-F5344CB8AC3E}">
        <p14:creationId xmlns:p14="http://schemas.microsoft.com/office/powerpoint/2010/main" val="312158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 xmlns:a16="http://schemas.microsoft.com/office/drawing/2014/main" id="{189C27FD-EB7E-4F6A-B41D-98B108D31B0F}"/>
              </a:ext>
            </a:extLst>
          </p:cNvPr>
          <p:cNvSpPr>
            <a:spLocks noGrp="1"/>
          </p:cNvSpPr>
          <p:nvPr>
            <p:ph type="sldNum" sz="quarter" idx="12"/>
          </p:nvPr>
        </p:nvSpPr>
        <p:spPr/>
        <p:txBody>
          <a:bodyPr/>
          <a:lstStyle/>
          <a:p>
            <a:fld id="{A320ABA1-7EF4-43C9-9495-8D1BBA3206F0}" type="slidenum">
              <a:rPr lang="en-US" sz="1400" smtClean="0">
                <a:solidFill>
                  <a:prstClr val="black">
                    <a:tint val="75000"/>
                  </a:prstClr>
                </a:solidFill>
              </a:rPr>
              <a:pPr/>
              <a:t>6</a:t>
            </a:fld>
            <a:endParaRPr lang="en-US" sz="1400" dirty="0">
              <a:solidFill>
                <a:prstClr val="black">
                  <a:tint val="75000"/>
                </a:prstClr>
              </a:solidFill>
            </a:endParaRPr>
          </a:p>
        </p:txBody>
      </p:sp>
      <p:sp>
        <p:nvSpPr>
          <p:cNvPr id="12" name="Rectangle 9">
            <a:extLst>
              <a:ext uri="{FF2B5EF4-FFF2-40B4-BE49-F238E27FC236}">
                <a16:creationId xmlns="" xmlns:a16="http://schemas.microsoft.com/office/drawing/2014/main" id="{59DCAA14-F639-4FD8-80C7-F4F0754680CD}"/>
              </a:ext>
            </a:extLst>
          </p:cNvPr>
          <p:cNvSpPr>
            <a:spLocks noChangeArrowheads="1"/>
          </p:cNvSpPr>
          <p:nvPr/>
        </p:nvSpPr>
        <p:spPr bwMode="auto">
          <a:xfrm>
            <a:off x="530649" y="685800"/>
            <a:ext cx="8382000" cy="307777"/>
          </a:xfrm>
          <a:prstGeom prst="rect">
            <a:avLst/>
          </a:prstGeom>
          <a:noFill/>
          <a:ln w="9525">
            <a:noFill/>
            <a:miter lim="800000"/>
            <a:headEnd/>
            <a:tailEnd/>
          </a:ln>
        </p:spPr>
        <p:txBody>
          <a:bodyPr wrap="square" lIns="0" tIns="0" rIns="0" bIns="0">
            <a:spAutoFit/>
          </a:bodyPr>
          <a:lstStyle/>
          <a:p>
            <a:pPr marL="342900" indent="-342900" eaLnBrk="0" hangingPunct="0"/>
            <a:r>
              <a:rPr lang="en-US" sz="2000" dirty="0">
                <a:latin typeface="Open Sans" panose="020B0606030504020204" pitchFamily="34" charset="0"/>
                <a:ea typeface="Open Sans" panose="020B0606030504020204" pitchFamily="34" charset="0"/>
                <a:cs typeface="Open Sans" panose="020B0606030504020204" pitchFamily="34" charset="0"/>
              </a:rPr>
              <a:t>¿</a:t>
            </a:r>
            <a:r>
              <a:rPr lang="en-US" sz="2000" dirty="0" err="1">
                <a:latin typeface="Open Sans" panose="020B0606030504020204" pitchFamily="34" charset="0"/>
                <a:ea typeface="Open Sans" panose="020B0606030504020204" pitchFamily="34" charset="0"/>
                <a:cs typeface="Open Sans" panose="020B0606030504020204" pitchFamily="34" charset="0"/>
              </a:rPr>
              <a:t>Sabes</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por</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dónde</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empezar</a:t>
            </a:r>
            <a:r>
              <a:rPr lang="en-US" sz="2000" dirty="0">
                <a:latin typeface="Open Sans" panose="020B0606030504020204" pitchFamily="34" charset="0"/>
                <a:ea typeface="Open Sans" panose="020B0606030504020204" pitchFamily="34" charset="0"/>
                <a:cs typeface="Open Sans" panose="020B0606030504020204" pitchFamily="34" charset="0"/>
              </a:rPr>
              <a:t>?</a:t>
            </a:r>
            <a:endParaRPr lang="en-AU"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4 CuadroTexto"/>
          <p:cNvSpPr txBox="1"/>
          <p:nvPr/>
        </p:nvSpPr>
        <p:spPr>
          <a:xfrm>
            <a:off x="5715000" y="6531585"/>
            <a:ext cx="3888432" cy="307777"/>
          </a:xfrm>
          <a:prstGeom prst="rect">
            <a:avLst/>
          </a:prstGeom>
          <a:noFill/>
        </p:spPr>
        <p:txBody>
          <a:bodyPr wrap="squar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Fuente: </a:t>
            </a:r>
            <a:r>
              <a:rPr lang="en-US" sz="1400" dirty="0" err="1">
                <a:latin typeface="Open Sans" panose="020B0606030504020204" pitchFamily="34" charset="0"/>
                <a:ea typeface="Open Sans" panose="020B0606030504020204" pitchFamily="34" charset="0"/>
                <a:cs typeface="Open Sans" panose="020B0606030504020204" pitchFamily="34" charset="0"/>
              </a:rPr>
              <a:t>BdE</a:t>
            </a:r>
            <a:r>
              <a:rPr lang="en-US" sz="1400" dirty="0">
                <a:latin typeface="Open Sans" panose="020B0606030504020204" pitchFamily="34" charset="0"/>
                <a:ea typeface="Open Sans" panose="020B0606030504020204" pitchFamily="34" charset="0"/>
                <a:cs typeface="Open Sans" panose="020B0606030504020204" pitchFamily="34" charset="0"/>
              </a:rPr>
              <a:t> (2017), </a:t>
            </a:r>
            <a:r>
              <a:rPr lang="en-US" sz="1400" i="1" dirty="0" err="1">
                <a:latin typeface="Open Sans" panose="020B0606030504020204" pitchFamily="34" charset="0"/>
                <a:ea typeface="Open Sans" panose="020B0606030504020204" pitchFamily="34" charset="0"/>
                <a:cs typeface="Open Sans" panose="020B0606030504020204" pitchFamily="34" charset="0"/>
              </a:rPr>
              <a:t>Inverco</a:t>
            </a:r>
            <a:r>
              <a:rPr lang="en-US" sz="1400" i="1" dirty="0">
                <a:latin typeface="Open Sans" panose="020B0606030504020204" pitchFamily="34" charset="0"/>
                <a:ea typeface="Open Sans" panose="020B0606030504020204" pitchFamily="34" charset="0"/>
                <a:cs typeface="Open Sans" panose="020B0606030504020204" pitchFamily="34" charset="0"/>
              </a:rPr>
              <a:t> (2019)</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5" name="Gráfico 14"/>
          <p:cNvGraphicFramePr>
            <a:graphicFrameLocks/>
          </p:cNvGraphicFramePr>
          <p:nvPr>
            <p:extLst>
              <p:ext uri="{D42A27DB-BD31-4B8C-83A1-F6EECF244321}">
                <p14:modId xmlns:p14="http://schemas.microsoft.com/office/powerpoint/2010/main" val="957044142"/>
              </p:ext>
            </p:extLst>
          </p:nvPr>
        </p:nvGraphicFramePr>
        <p:xfrm>
          <a:off x="3126432" y="1178059"/>
          <a:ext cx="2743200" cy="1888758"/>
        </p:xfrm>
        <a:graphic>
          <a:graphicData uri="http://schemas.openxmlformats.org/drawingml/2006/chart">
            <c:chart xmlns:c="http://schemas.openxmlformats.org/drawingml/2006/chart" xmlns:r="http://schemas.openxmlformats.org/officeDocument/2006/relationships" r:id="rId2"/>
          </a:graphicData>
        </a:graphic>
      </p:graphicFrame>
      <p:cxnSp>
        <p:nvCxnSpPr>
          <p:cNvPr id="17" name="Conector recto de flecha 16"/>
          <p:cNvCxnSpPr/>
          <p:nvPr/>
        </p:nvCxnSpPr>
        <p:spPr>
          <a:xfrm>
            <a:off x="5223202" y="2834036"/>
            <a:ext cx="600864" cy="450591"/>
          </a:xfrm>
          <a:prstGeom prst="straightConnector1">
            <a:avLst/>
          </a:prstGeom>
          <a:ln w="57150">
            <a:solidFill>
              <a:srgbClr val="93CBA6"/>
            </a:solidFill>
            <a:tailEnd type="triangle"/>
          </a:ln>
        </p:spPr>
        <p:style>
          <a:lnRef idx="1">
            <a:schemeClr val="accent1"/>
          </a:lnRef>
          <a:fillRef idx="0">
            <a:schemeClr val="accent1"/>
          </a:fillRef>
          <a:effectRef idx="0">
            <a:schemeClr val="accent1"/>
          </a:effectRef>
          <a:fontRef idx="minor">
            <a:schemeClr val="tx1"/>
          </a:fontRef>
        </p:style>
      </p:cxnSp>
      <p:sp>
        <p:nvSpPr>
          <p:cNvPr id="18" name="CuadroTexto 17"/>
          <p:cNvSpPr txBox="1"/>
          <p:nvPr/>
        </p:nvSpPr>
        <p:spPr>
          <a:xfrm>
            <a:off x="6172200" y="2337656"/>
            <a:ext cx="2133918" cy="338554"/>
          </a:xfrm>
          <a:prstGeom prst="rect">
            <a:avLst/>
          </a:prstGeom>
          <a:noFill/>
        </p:spPr>
        <p:txBody>
          <a:bodyPr wrap="none" rtlCol="0">
            <a:spAutoFit/>
          </a:bodyPr>
          <a:lstStyle/>
          <a:p>
            <a:r>
              <a:rPr lang="es-ES" sz="1600" b="1" u="sng" dirty="0">
                <a:latin typeface="Opean"/>
              </a:rPr>
              <a:t>Activos </a:t>
            </a:r>
            <a:r>
              <a:rPr lang="es-ES" sz="1600" b="1" u="sng" dirty="0" smtClean="0">
                <a:latin typeface="Opean"/>
              </a:rPr>
              <a:t>Financieros</a:t>
            </a:r>
            <a:endParaRPr lang="es-ES" sz="1600" b="1" u="sng" dirty="0">
              <a:latin typeface="Opean"/>
            </a:endParaRPr>
          </a:p>
        </p:txBody>
      </p:sp>
      <p:cxnSp>
        <p:nvCxnSpPr>
          <p:cNvPr id="19" name="Conector recto de flecha 18"/>
          <p:cNvCxnSpPr/>
          <p:nvPr/>
        </p:nvCxnSpPr>
        <p:spPr>
          <a:xfrm flipV="1">
            <a:off x="5114136" y="1876665"/>
            <a:ext cx="477116" cy="130447"/>
          </a:xfrm>
          <a:prstGeom prst="straightConnector1">
            <a:avLst/>
          </a:prstGeom>
          <a:ln w="28575">
            <a:solidFill>
              <a:srgbClr val="F3997B"/>
            </a:solidFill>
            <a:tailEnd type="triangle"/>
          </a:ln>
        </p:spPr>
        <p:style>
          <a:lnRef idx="1">
            <a:schemeClr val="accent1"/>
          </a:lnRef>
          <a:fillRef idx="0">
            <a:schemeClr val="accent1"/>
          </a:fillRef>
          <a:effectRef idx="0">
            <a:schemeClr val="accent1"/>
          </a:effectRef>
          <a:fontRef idx="minor">
            <a:schemeClr val="tx1"/>
          </a:fontRef>
        </p:style>
      </p:cxnSp>
      <p:sp>
        <p:nvSpPr>
          <p:cNvPr id="22" name="CuadroTexto 21"/>
          <p:cNvSpPr txBox="1"/>
          <p:nvPr/>
        </p:nvSpPr>
        <p:spPr>
          <a:xfrm>
            <a:off x="5684520" y="1609523"/>
            <a:ext cx="3560077" cy="338554"/>
          </a:xfrm>
          <a:prstGeom prst="rect">
            <a:avLst/>
          </a:prstGeom>
          <a:noFill/>
        </p:spPr>
        <p:txBody>
          <a:bodyPr wrap="none" rtlCol="0">
            <a:spAutoFit/>
          </a:bodyPr>
          <a:lstStyle/>
          <a:p>
            <a:r>
              <a:rPr lang="es-ES" sz="1600" b="1" u="sng" dirty="0">
                <a:latin typeface="Opean"/>
              </a:rPr>
              <a:t>Vivienda (1ª y 2ª), Negocio y </a:t>
            </a:r>
            <a:r>
              <a:rPr lang="es-ES" sz="1600" b="1" u="sng" dirty="0" smtClean="0">
                <a:latin typeface="Opean"/>
              </a:rPr>
              <a:t>Joyas</a:t>
            </a:r>
            <a:endParaRPr lang="es-ES" sz="1600" b="1" u="sng" dirty="0">
              <a:latin typeface="Opean"/>
            </a:endParaRPr>
          </a:p>
        </p:txBody>
      </p:sp>
      <p:sp>
        <p:nvSpPr>
          <p:cNvPr id="23" name="2 Rectángulo"/>
          <p:cNvSpPr/>
          <p:nvPr/>
        </p:nvSpPr>
        <p:spPr>
          <a:xfrm>
            <a:off x="204768" y="5546713"/>
            <a:ext cx="11834832" cy="738664"/>
          </a:xfrm>
          <a:prstGeom prst="rect">
            <a:avLst/>
          </a:prstGeom>
        </p:spPr>
        <p:txBody>
          <a:bodyPr wrap="square">
            <a:spAutoFit/>
          </a:bodyPr>
          <a:lstStyle/>
          <a:p>
            <a:pPr algn="ctr">
              <a:lnSpc>
                <a:spcPct val="150000"/>
              </a:lnSpc>
            </a:pPr>
            <a:r>
              <a:rPr lang="es-ES" sz="1400" b="1" i="1" dirty="0">
                <a:latin typeface="Open Sans" panose="020B0606030504020204" pitchFamily="34" charset="0"/>
                <a:ea typeface="Open Sans" panose="020B0606030504020204" pitchFamily="34" charset="0"/>
                <a:cs typeface="Open Sans" panose="020B0606030504020204" pitchFamily="34" charset="0"/>
              </a:rPr>
              <a:t>Sola el 20% de los activos de las familias españolas son activos financieros…pero además </a:t>
            </a:r>
            <a:r>
              <a:rPr lang="es-ES" sz="1400" b="1" i="1" dirty="0" smtClean="0">
                <a:latin typeface="Open Sans" panose="020B0606030504020204" pitchFamily="34" charset="0"/>
                <a:ea typeface="Open Sans" panose="020B0606030504020204" pitchFamily="34" charset="0"/>
                <a:cs typeface="Open Sans" panose="020B0606030504020204" pitchFamily="34" charset="0"/>
              </a:rPr>
              <a:t>un porcentaje bajo </a:t>
            </a:r>
            <a:r>
              <a:rPr lang="es-ES" sz="1400" b="1" i="1" dirty="0">
                <a:latin typeface="Open Sans" panose="020B0606030504020204" pitchFamily="34" charset="0"/>
                <a:ea typeface="Open Sans" panose="020B0606030504020204" pitchFamily="34" charset="0"/>
                <a:cs typeface="Open Sans" panose="020B0606030504020204" pitchFamily="34" charset="0"/>
              </a:rPr>
              <a:t>de los activos financieros están invertidos para el largo plazo. Eso nos deja el </a:t>
            </a:r>
            <a:r>
              <a:rPr lang="es-ES" sz="1400" b="1" i="1" dirty="0" smtClean="0">
                <a:latin typeface="Open Sans" panose="020B0606030504020204" pitchFamily="34" charset="0"/>
                <a:ea typeface="Open Sans" panose="020B0606030504020204" pitchFamily="34" charset="0"/>
                <a:cs typeface="Open Sans" panose="020B0606030504020204" pitchFamily="34" charset="0"/>
              </a:rPr>
              <a:t>entre un 4-8% </a:t>
            </a:r>
            <a:r>
              <a:rPr lang="es-ES" sz="1400" b="1" i="1" dirty="0">
                <a:latin typeface="Open Sans" panose="020B0606030504020204" pitchFamily="34" charset="0"/>
                <a:ea typeface="Open Sans" panose="020B0606030504020204" pitchFamily="34" charset="0"/>
                <a:cs typeface="Open Sans" panose="020B0606030504020204" pitchFamily="34" charset="0"/>
              </a:rPr>
              <a:t>del patrimonio total.</a:t>
            </a:r>
            <a:endParaRPr lang="es-ES" sz="1400"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27" name="Picture 2" descr="Resultado de imagen de coem colegio de odontologos de madrid png">
            <a:extLst>
              <a:ext uri="{FF2B5EF4-FFF2-40B4-BE49-F238E27FC236}">
                <a16:creationId xmlns="" xmlns:a16="http://schemas.microsoft.com/office/drawing/2014/main" id="{0A8A5EE3-D676-413A-841B-3144D37579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259513"/>
            <a:ext cx="1117600" cy="558800"/>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 xmlns:a16="http://schemas.microsoft.com/office/drawing/2014/main" id="{6433C84C-4952-4270-9678-E7995238911F}"/>
              </a:ext>
            </a:extLst>
          </p:cNvPr>
          <p:cNvSpPr txBox="1"/>
          <p:nvPr/>
        </p:nvSpPr>
        <p:spPr>
          <a:xfrm>
            <a:off x="448651" y="2324822"/>
            <a:ext cx="3056549" cy="2208356"/>
          </a:xfrm>
          <a:prstGeom prst="roundRect">
            <a:avLst/>
          </a:prstGeom>
          <a:noFill/>
          <a:ln w="38100">
            <a:solidFill>
              <a:srgbClr val="93CBA6"/>
            </a:solidFill>
          </a:ln>
        </p:spPr>
        <p:txBody>
          <a:bodyPr wrap="square" lIns="144000" tIns="180000" rIns="144000" bIns="180000" rtlCol="0" anchor="ctr">
            <a:spAutoFit/>
          </a:bodyPr>
          <a:lstStyle/>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¿Estás protegiendo tu ahorro?</a:t>
            </a:r>
          </a:p>
          <a:p>
            <a:pPr marL="182563" indent="-182563">
              <a:lnSpc>
                <a:spcPct val="150000"/>
              </a:lnSpc>
              <a:buAutoNum type="arabicPeriod"/>
            </a:pPr>
            <a:r>
              <a:rPr lang="es-ES" sz="1200" b="1" dirty="0">
                <a:solidFill>
                  <a:srgbClr val="93CBA6"/>
                </a:solidFill>
                <a:latin typeface="Open Sans" panose="020B0606030504020204" pitchFamily="34" charset="0"/>
                <a:ea typeface="Open Sans" panose="020B0606030504020204" pitchFamily="34" charset="0"/>
                <a:cs typeface="Open Sans" panose="020B0606030504020204" pitchFamily="34" charset="0"/>
              </a:rPr>
              <a:t> ¿Sabes por dónde empezar?</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Acuerdo COEM-TREA</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¿Cómo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¿Cuándo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Seguimiento</a:t>
            </a:r>
          </a:p>
        </p:txBody>
      </p:sp>
      <p:sp>
        <p:nvSpPr>
          <p:cNvPr id="24" name="Rectángulo: esquinas redondeadas 23">
            <a:extLst>
              <a:ext uri="{FF2B5EF4-FFF2-40B4-BE49-F238E27FC236}">
                <a16:creationId xmlns="" xmlns:a16="http://schemas.microsoft.com/office/drawing/2014/main" id="{1BAC45A7-983E-4C5C-8033-AABE06FB09B8}"/>
              </a:ext>
            </a:extLst>
          </p:cNvPr>
          <p:cNvSpPr/>
          <p:nvPr/>
        </p:nvSpPr>
        <p:spPr>
          <a:xfrm>
            <a:off x="968925" y="2170933"/>
            <a:ext cx="2016000" cy="307777"/>
          </a:xfrm>
          <a:prstGeom prst="roundRect">
            <a:avLst/>
          </a:prstGeom>
          <a:solidFill>
            <a:schemeClr val="bg1"/>
          </a:solidFill>
          <a:ln w="3175">
            <a:solidFill>
              <a:srgbClr val="93C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Rentabiliza tus ahorros</a:t>
            </a:r>
          </a:p>
        </p:txBody>
      </p:sp>
      <p:graphicFrame>
        <p:nvGraphicFramePr>
          <p:cNvPr id="16" name="Gráfico 15"/>
          <p:cNvGraphicFramePr>
            <a:graphicFrameLocks/>
          </p:cNvGraphicFramePr>
          <p:nvPr>
            <p:extLst>
              <p:ext uri="{D42A27DB-BD31-4B8C-83A1-F6EECF244321}">
                <p14:modId xmlns:p14="http://schemas.microsoft.com/office/powerpoint/2010/main" val="3318538853"/>
              </p:ext>
            </p:extLst>
          </p:nvPr>
        </p:nvGraphicFramePr>
        <p:xfrm>
          <a:off x="5311367" y="2803513"/>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7" name="Elipse 6"/>
          <p:cNvSpPr/>
          <p:nvPr/>
        </p:nvSpPr>
        <p:spPr>
          <a:xfrm>
            <a:off x="5475932" y="4105517"/>
            <a:ext cx="696268" cy="5549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Elipse 19"/>
          <p:cNvSpPr/>
          <p:nvPr/>
        </p:nvSpPr>
        <p:spPr>
          <a:xfrm>
            <a:off x="6456596" y="2865458"/>
            <a:ext cx="696268" cy="5549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Elipse 24"/>
          <p:cNvSpPr/>
          <p:nvPr/>
        </p:nvSpPr>
        <p:spPr>
          <a:xfrm>
            <a:off x="7152864" y="5001419"/>
            <a:ext cx="792637" cy="59799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CuadroTexto 25"/>
          <p:cNvSpPr txBox="1"/>
          <p:nvPr/>
        </p:nvSpPr>
        <p:spPr>
          <a:xfrm>
            <a:off x="4652729" y="2353189"/>
            <a:ext cx="595963" cy="338554"/>
          </a:xfrm>
          <a:prstGeom prst="rect">
            <a:avLst/>
          </a:prstGeom>
          <a:noFill/>
        </p:spPr>
        <p:txBody>
          <a:bodyPr wrap="square" rtlCol="0">
            <a:spAutoFit/>
          </a:bodyPr>
          <a:lstStyle/>
          <a:p>
            <a:r>
              <a:rPr lang="es-ES" sz="1600" b="1" dirty="0" smtClean="0"/>
              <a:t>20%</a:t>
            </a:r>
            <a:endParaRPr lang="es-ES" sz="1600" b="1" dirty="0"/>
          </a:p>
        </p:txBody>
      </p:sp>
      <p:sp>
        <p:nvSpPr>
          <p:cNvPr id="28" name="CuadroTexto 27"/>
          <p:cNvSpPr txBox="1"/>
          <p:nvPr/>
        </p:nvSpPr>
        <p:spPr>
          <a:xfrm>
            <a:off x="3900494" y="1986267"/>
            <a:ext cx="595963" cy="338554"/>
          </a:xfrm>
          <a:prstGeom prst="rect">
            <a:avLst/>
          </a:prstGeom>
          <a:noFill/>
        </p:spPr>
        <p:txBody>
          <a:bodyPr wrap="square" rtlCol="0">
            <a:spAutoFit/>
          </a:bodyPr>
          <a:lstStyle/>
          <a:p>
            <a:r>
              <a:rPr lang="es-ES" sz="1600" b="1" dirty="0" smtClean="0"/>
              <a:t>80%</a:t>
            </a:r>
            <a:endParaRPr lang="es-ES" sz="1600" b="1" dirty="0"/>
          </a:p>
        </p:txBody>
      </p:sp>
    </p:spTree>
    <p:extLst>
      <p:ext uri="{BB962C8B-B14F-4D97-AF65-F5344CB8AC3E}">
        <p14:creationId xmlns:p14="http://schemas.microsoft.com/office/powerpoint/2010/main" val="4250430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 xmlns:a16="http://schemas.microsoft.com/office/drawing/2014/main" id="{189C27FD-EB7E-4F6A-B41D-98B108D31B0F}"/>
              </a:ext>
            </a:extLst>
          </p:cNvPr>
          <p:cNvSpPr>
            <a:spLocks noGrp="1"/>
          </p:cNvSpPr>
          <p:nvPr>
            <p:ph type="sldNum" sz="quarter" idx="12"/>
          </p:nvPr>
        </p:nvSpPr>
        <p:spPr/>
        <p:txBody>
          <a:bodyPr/>
          <a:lstStyle/>
          <a:p>
            <a:fld id="{A320ABA1-7EF4-43C9-9495-8D1BBA3206F0}" type="slidenum">
              <a:rPr lang="en-US" sz="1400" smtClean="0">
                <a:solidFill>
                  <a:prstClr val="black">
                    <a:tint val="75000"/>
                  </a:prstClr>
                </a:solidFill>
              </a:rPr>
              <a:pPr/>
              <a:t>7</a:t>
            </a:fld>
            <a:endParaRPr lang="en-US" sz="1400" dirty="0">
              <a:solidFill>
                <a:prstClr val="black">
                  <a:tint val="75000"/>
                </a:prstClr>
              </a:solidFill>
            </a:endParaRPr>
          </a:p>
        </p:txBody>
      </p:sp>
      <p:sp>
        <p:nvSpPr>
          <p:cNvPr id="12" name="Rectangle 9">
            <a:extLst>
              <a:ext uri="{FF2B5EF4-FFF2-40B4-BE49-F238E27FC236}">
                <a16:creationId xmlns="" xmlns:a16="http://schemas.microsoft.com/office/drawing/2014/main" id="{59DCAA14-F639-4FD8-80C7-F4F0754680CD}"/>
              </a:ext>
            </a:extLst>
          </p:cNvPr>
          <p:cNvSpPr>
            <a:spLocks noChangeArrowheads="1"/>
          </p:cNvSpPr>
          <p:nvPr/>
        </p:nvSpPr>
        <p:spPr bwMode="auto">
          <a:xfrm>
            <a:off x="530649" y="685800"/>
            <a:ext cx="8382000" cy="307777"/>
          </a:xfrm>
          <a:prstGeom prst="rect">
            <a:avLst/>
          </a:prstGeom>
          <a:noFill/>
          <a:ln w="9525">
            <a:noFill/>
            <a:miter lim="800000"/>
            <a:headEnd/>
            <a:tailEnd/>
          </a:ln>
        </p:spPr>
        <p:txBody>
          <a:bodyPr wrap="square" lIns="0" tIns="0" rIns="0" bIns="0">
            <a:spAutoFit/>
          </a:bodyPr>
          <a:lstStyle/>
          <a:p>
            <a:pPr marL="342900" indent="-342900" eaLnBrk="0" hangingPunct="0"/>
            <a:r>
              <a:rPr lang="en-US" sz="2000" dirty="0" err="1">
                <a:latin typeface="Open Sans" panose="020B0606030504020204" pitchFamily="34" charset="0"/>
                <a:ea typeface="Open Sans" panose="020B0606030504020204" pitchFamily="34" charset="0"/>
                <a:cs typeface="Open Sans" panose="020B0606030504020204" pitchFamily="34" charset="0"/>
              </a:rPr>
              <a:t>Acuerdo</a:t>
            </a:r>
            <a:r>
              <a:rPr lang="en-US" sz="2000" dirty="0">
                <a:latin typeface="Open Sans" panose="020B0606030504020204" pitchFamily="34" charset="0"/>
                <a:ea typeface="Open Sans" panose="020B0606030504020204" pitchFamily="34" charset="0"/>
                <a:cs typeface="Open Sans" panose="020B0606030504020204" pitchFamily="34" charset="0"/>
              </a:rPr>
              <a:t> COEM-TREA</a:t>
            </a:r>
            <a:endParaRPr lang="en-AU"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ítulo 1">
            <a:extLst>
              <a:ext uri="{FF2B5EF4-FFF2-40B4-BE49-F238E27FC236}">
                <a16:creationId xmlns="" xmlns:a16="http://schemas.microsoft.com/office/drawing/2014/main" id="{5306B379-6B8D-4149-AD55-B1AFE942529F}"/>
              </a:ext>
            </a:extLst>
          </p:cNvPr>
          <p:cNvSpPr txBox="1">
            <a:spLocks/>
          </p:cNvSpPr>
          <p:nvPr/>
        </p:nvSpPr>
        <p:spPr>
          <a:xfrm>
            <a:off x="5734112" y="1541570"/>
            <a:ext cx="3261875" cy="662782"/>
          </a:xfrm>
          <a:prstGeom prst="rect">
            <a:avLst/>
          </a:prstGeom>
          <a:solidFill>
            <a:srgbClr val="BFE0C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400" b="1" dirty="0">
                <a:latin typeface="Open Sans" panose="020B0606030504020204" pitchFamily="34" charset="0"/>
                <a:ea typeface="Open Sans" panose="020B0606030504020204" pitchFamily="34" charset="0"/>
                <a:cs typeface="Open Sans" panose="020B0606030504020204" pitchFamily="34" charset="0"/>
              </a:rPr>
              <a:t>Acuerdo entre COEM y Trea AM</a:t>
            </a:r>
          </a:p>
        </p:txBody>
      </p:sp>
      <p:sp>
        <p:nvSpPr>
          <p:cNvPr id="15" name="Título 1">
            <a:extLst>
              <a:ext uri="{FF2B5EF4-FFF2-40B4-BE49-F238E27FC236}">
                <a16:creationId xmlns="" xmlns:a16="http://schemas.microsoft.com/office/drawing/2014/main" id="{40F4BE65-504E-4585-8CA1-5DB5A67E72FA}"/>
              </a:ext>
            </a:extLst>
          </p:cNvPr>
          <p:cNvSpPr txBox="1">
            <a:spLocks/>
          </p:cNvSpPr>
          <p:nvPr/>
        </p:nvSpPr>
        <p:spPr>
          <a:xfrm>
            <a:off x="3464632" y="3932237"/>
            <a:ext cx="244157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400" b="1" dirty="0">
                <a:solidFill>
                  <a:srgbClr val="F3997B"/>
                </a:solidFill>
                <a:latin typeface="Open Sans" panose="020B0606030504020204" pitchFamily="34" charset="0"/>
                <a:ea typeface="Open Sans" panose="020B0606030504020204" pitchFamily="34" charset="0"/>
                <a:cs typeface="Open Sans" panose="020B0606030504020204" pitchFamily="34" charset="0"/>
              </a:rPr>
              <a:t>Ventajas en la contratación de los fondos Trea</a:t>
            </a:r>
          </a:p>
        </p:txBody>
      </p:sp>
      <p:sp>
        <p:nvSpPr>
          <p:cNvPr id="16" name="Título 1">
            <a:extLst>
              <a:ext uri="{FF2B5EF4-FFF2-40B4-BE49-F238E27FC236}">
                <a16:creationId xmlns="" xmlns:a16="http://schemas.microsoft.com/office/drawing/2014/main" id="{5B855425-5C6E-42DB-9411-B05F6EE55831}"/>
              </a:ext>
            </a:extLst>
          </p:cNvPr>
          <p:cNvSpPr txBox="1">
            <a:spLocks/>
          </p:cNvSpPr>
          <p:nvPr/>
        </p:nvSpPr>
        <p:spPr>
          <a:xfrm>
            <a:off x="6383411" y="3923438"/>
            <a:ext cx="19632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400" b="1" dirty="0">
                <a:solidFill>
                  <a:srgbClr val="F3997B"/>
                </a:solidFill>
                <a:latin typeface="Open Sans" panose="020B0606030504020204" pitchFamily="34" charset="0"/>
                <a:ea typeface="Open Sans" panose="020B0606030504020204" pitchFamily="34" charset="0"/>
                <a:cs typeface="Open Sans" panose="020B0606030504020204" pitchFamily="34" charset="0"/>
              </a:rPr>
              <a:t>Educación financiera continua</a:t>
            </a:r>
          </a:p>
        </p:txBody>
      </p:sp>
      <p:pic>
        <p:nvPicPr>
          <p:cNvPr id="17" name="Imagen 16">
            <a:extLst>
              <a:ext uri="{FF2B5EF4-FFF2-40B4-BE49-F238E27FC236}">
                <a16:creationId xmlns="" xmlns:a16="http://schemas.microsoft.com/office/drawing/2014/main" id="{9BCC8E61-1E19-4685-8D9F-DF29C9E9F57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169400" y="3138939"/>
            <a:ext cx="936000" cy="936000"/>
          </a:xfrm>
          <a:prstGeom prst="rect">
            <a:avLst/>
          </a:prstGeom>
        </p:spPr>
      </p:pic>
      <p:pic>
        <p:nvPicPr>
          <p:cNvPr id="18" name="Imagen 17">
            <a:extLst>
              <a:ext uri="{FF2B5EF4-FFF2-40B4-BE49-F238E27FC236}">
                <a16:creationId xmlns="" xmlns:a16="http://schemas.microsoft.com/office/drawing/2014/main" id="{CAEC8487-CECB-419B-B31E-F9AB4FF293C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897050" y="3138939"/>
            <a:ext cx="936000" cy="936000"/>
          </a:xfrm>
          <a:prstGeom prst="rect">
            <a:avLst/>
          </a:prstGeom>
        </p:spPr>
      </p:pic>
      <p:sp>
        <p:nvSpPr>
          <p:cNvPr id="19" name="Título 1">
            <a:extLst>
              <a:ext uri="{FF2B5EF4-FFF2-40B4-BE49-F238E27FC236}">
                <a16:creationId xmlns="" xmlns:a16="http://schemas.microsoft.com/office/drawing/2014/main" id="{15623E70-F319-431C-AA5A-4048A7E23B58}"/>
              </a:ext>
            </a:extLst>
          </p:cNvPr>
          <p:cNvSpPr txBox="1">
            <a:spLocks/>
          </p:cNvSpPr>
          <p:nvPr/>
        </p:nvSpPr>
        <p:spPr>
          <a:xfrm>
            <a:off x="8961936" y="3932237"/>
            <a:ext cx="2844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70000"/>
              </a:lnSpc>
            </a:pPr>
            <a:r>
              <a:rPr lang="es-ES" sz="1400" b="1" dirty="0">
                <a:solidFill>
                  <a:srgbClr val="F3997B"/>
                </a:solidFill>
                <a:latin typeface="Open Sans" panose="020B0606030504020204" pitchFamily="34" charset="0"/>
                <a:ea typeface="Open Sans" panose="020B0606030504020204" pitchFamily="34" charset="0"/>
                <a:cs typeface="Open Sans" panose="020B0606030504020204" pitchFamily="34" charset="0"/>
              </a:rPr>
              <a:t>Gestora de confianza para tus ahorros</a:t>
            </a:r>
          </a:p>
        </p:txBody>
      </p:sp>
      <p:pic>
        <p:nvPicPr>
          <p:cNvPr id="20" name="Imagen 19">
            <a:extLst>
              <a:ext uri="{FF2B5EF4-FFF2-40B4-BE49-F238E27FC236}">
                <a16:creationId xmlns="" xmlns:a16="http://schemas.microsoft.com/office/drawing/2014/main" id="{00551A99-4523-4CB4-AD0B-3A65368469C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916336" y="3138939"/>
            <a:ext cx="936000" cy="936000"/>
          </a:xfrm>
          <a:prstGeom prst="rect">
            <a:avLst/>
          </a:prstGeom>
        </p:spPr>
      </p:pic>
      <p:pic>
        <p:nvPicPr>
          <p:cNvPr id="21" name="Picture 2" descr="Resultado de imagen de coem colegio de odontologos de madrid png">
            <a:extLst>
              <a:ext uri="{FF2B5EF4-FFF2-40B4-BE49-F238E27FC236}">
                <a16:creationId xmlns="" xmlns:a16="http://schemas.microsoft.com/office/drawing/2014/main" id="{0A8A5EE3-D676-413A-841B-3144D37579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6259513"/>
            <a:ext cx="1117600" cy="558800"/>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 xmlns:a16="http://schemas.microsoft.com/office/drawing/2014/main" id="{49712985-0EAE-4F32-8CAD-B830FD681EA9}"/>
              </a:ext>
            </a:extLst>
          </p:cNvPr>
          <p:cNvSpPr txBox="1"/>
          <p:nvPr/>
        </p:nvSpPr>
        <p:spPr>
          <a:xfrm>
            <a:off x="448651" y="2324822"/>
            <a:ext cx="3056549" cy="2208356"/>
          </a:xfrm>
          <a:prstGeom prst="roundRect">
            <a:avLst/>
          </a:prstGeom>
          <a:noFill/>
          <a:ln w="38100">
            <a:solidFill>
              <a:srgbClr val="93CBA6"/>
            </a:solidFill>
          </a:ln>
        </p:spPr>
        <p:txBody>
          <a:bodyPr wrap="square" lIns="144000" tIns="180000" rIns="144000" bIns="180000" rtlCol="0" anchor="ctr">
            <a:spAutoFit/>
          </a:bodyPr>
          <a:lstStyle/>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¿Estás protegiendo tu ahorro?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¿Sabes por dónde empezar?</a:t>
            </a:r>
          </a:p>
          <a:p>
            <a:pPr marL="182563" indent="-182563">
              <a:lnSpc>
                <a:spcPct val="150000"/>
              </a:lnSpc>
              <a:buAutoNum type="arabicPeriod"/>
            </a:pPr>
            <a:r>
              <a:rPr lang="es-ES" sz="1200" b="1" dirty="0">
                <a:solidFill>
                  <a:srgbClr val="93CBA6"/>
                </a:solidFill>
                <a:latin typeface="Open Sans" panose="020B0606030504020204" pitchFamily="34" charset="0"/>
                <a:ea typeface="Open Sans" panose="020B0606030504020204" pitchFamily="34" charset="0"/>
                <a:cs typeface="Open Sans" panose="020B0606030504020204" pitchFamily="34" charset="0"/>
              </a:rPr>
              <a:t> Acuerdo COEM-TREA</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¿Cómo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¿Cuándo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Seguimiento</a:t>
            </a:r>
          </a:p>
        </p:txBody>
      </p:sp>
      <p:sp>
        <p:nvSpPr>
          <p:cNvPr id="22" name="Rectángulo: esquinas redondeadas 21">
            <a:extLst>
              <a:ext uri="{FF2B5EF4-FFF2-40B4-BE49-F238E27FC236}">
                <a16:creationId xmlns="" xmlns:a16="http://schemas.microsoft.com/office/drawing/2014/main" id="{8E80A138-B179-4B3A-B5CF-5A8D724A4E9B}"/>
              </a:ext>
            </a:extLst>
          </p:cNvPr>
          <p:cNvSpPr/>
          <p:nvPr/>
        </p:nvSpPr>
        <p:spPr>
          <a:xfrm>
            <a:off x="968925" y="2170933"/>
            <a:ext cx="2016000" cy="307777"/>
          </a:xfrm>
          <a:prstGeom prst="roundRect">
            <a:avLst/>
          </a:prstGeom>
          <a:solidFill>
            <a:schemeClr val="bg1"/>
          </a:solidFill>
          <a:ln w="3175">
            <a:solidFill>
              <a:srgbClr val="93C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Rentabiliza tus ahorros</a:t>
            </a:r>
          </a:p>
        </p:txBody>
      </p:sp>
    </p:spTree>
    <p:extLst>
      <p:ext uri="{BB962C8B-B14F-4D97-AF65-F5344CB8AC3E}">
        <p14:creationId xmlns:p14="http://schemas.microsoft.com/office/powerpoint/2010/main" val="60765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9">
            <a:extLst>
              <a:ext uri="{FF2B5EF4-FFF2-40B4-BE49-F238E27FC236}">
                <a16:creationId xmlns="" xmlns:a16="http://schemas.microsoft.com/office/drawing/2014/main" id="{2E708E12-C779-475A-8C6D-6C6545B3A9A2}"/>
              </a:ext>
            </a:extLst>
          </p:cNvPr>
          <p:cNvSpPr>
            <a:spLocks noChangeArrowheads="1"/>
          </p:cNvSpPr>
          <p:nvPr/>
        </p:nvSpPr>
        <p:spPr bwMode="auto">
          <a:xfrm>
            <a:off x="530649" y="685800"/>
            <a:ext cx="8382000" cy="307777"/>
          </a:xfrm>
          <a:prstGeom prst="rect">
            <a:avLst/>
          </a:prstGeom>
          <a:noFill/>
          <a:ln w="9525">
            <a:noFill/>
            <a:miter lim="800000"/>
            <a:headEnd/>
            <a:tailEnd/>
          </a:ln>
        </p:spPr>
        <p:txBody>
          <a:bodyPr wrap="square" lIns="0" tIns="0" rIns="0" bIns="0">
            <a:spAutoFit/>
          </a:bodyPr>
          <a:lstStyle/>
          <a:p>
            <a:pPr marL="342900" indent="-342900" eaLnBrk="0" hangingPunct="0"/>
            <a:r>
              <a:rPr lang="en-US" sz="2000" dirty="0" err="1">
                <a:latin typeface="Open Sans" panose="020B0606030504020204" pitchFamily="34" charset="0"/>
                <a:ea typeface="Open Sans" panose="020B0606030504020204" pitchFamily="34" charset="0"/>
                <a:cs typeface="Open Sans" panose="020B0606030504020204" pitchFamily="34" charset="0"/>
              </a:rPr>
              <a:t>Acuerdo</a:t>
            </a:r>
            <a:r>
              <a:rPr lang="en-US" sz="2000" dirty="0">
                <a:latin typeface="Open Sans" panose="020B0606030504020204" pitchFamily="34" charset="0"/>
                <a:ea typeface="Open Sans" panose="020B0606030504020204" pitchFamily="34" charset="0"/>
                <a:cs typeface="Open Sans" panose="020B0606030504020204" pitchFamily="34" charset="0"/>
              </a:rPr>
              <a:t> COEM-TREA</a:t>
            </a:r>
            <a:endParaRPr lang="en-AU"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22" name="9 Marcador de número de diapositiva">
            <a:extLst>
              <a:ext uri="{FF2B5EF4-FFF2-40B4-BE49-F238E27FC236}">
                <a16:creationId xmlns="" xmlns:a16="http://schemas.microsoft.com/office/drawing/2014/main" id="{9A662752-AE82-489D-B2F8-1656E2A1B646}"/>
              </a:ext>
            </a:extLst>
          </p:cNvPr>
          <p:cNvSpPr txBox="1">
            <a:spLocks/>
          </p:cNvSpPr>
          <p:nvPr/>
        </p:nvSpPr>
        <p:spPr>
          <a:xfrm>
            <a:off x="11354541" y="6368610"/>
            <a:ext cx="457200" cy="365126"/>
          </a:xfrm>
          <a:prstGeom prst="rect">
            <a:avLst/>
          </a:prstGeom>
        </p:spPr>
        <p:txBody>
          <a:bodyPr vert="horz" lIns="91440" tIns="45720" rIns="91440" bIns="45720" rtlCol="0" anchor="ctr"/>
          <a:lstStyle/>
          <a:p>
            <a:pPr algn="r">
              <a:defRPr/>
            </a:pPr>
            <a:fld id="{CB6B8624-C900-431D-A114-67ACF34BF783}" type="slidenum">
              <a:rPr lang="fr-FR" sz="1400" b="1">
                <a:latin typeface="Open Sans" panose="020B0606030504020204" pitchFamily="34" charset="0"/>
                <a:ea typeface="Open Sans" panose="020B0606030504020204" pitchFamily="34" charset="0"/>
                <a:cs typeface="Open Sans" panose="020B0606030504020204" pitchFamily="34" charset="0"/>
              </a:rPr>
              <a:pPr algn="r">
                <a:defRPr/>
              </a:pPr>
              <a:t>8</a:t>
            </a:fld>
            <a:endParaRPr lang="fr-FR" sz="1400" b="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5" name="Grupo 4">
            <a:extLst>
              <a:ext uri="{FF2B5EF4-FFF2-40B4-BE49-F238E27FC236}">
                <a16:creationId xmlns="" xmlns:a16="http://schemas.microsoft.com/office/drawing/2014/main" id="{5B814722-8B91-49D9-802F-CE621668445E}"/>
              </a:ext>
            </a:extLst>
          </p:cNvPr>
          <p:cNvGrpSpPr/>
          <p:nvPr/>
        </p:nvGrpSpPr>
        <p:grpSpPr>
          <a:xfrm>
            <a:off x="3809996" y="1411717"/>
            <a:ext cx="7467602" cy="727076"/>
            <a:chOff x="914399" y="1939522"/>
            <a:chExt cx="8982434" cy="727076"/>
          </a:xfrm>
        </p:grpSpPr>
        <p:sp>
          <p:nvSpPr>
            <p:cNvPr id="6" name="35 Rectángulo">
              <a:extLst>
                <a:ext uri="{FF2B5EF4-FFF2-40B4-BE49-F238E27FC236}">
                  <a16:creationId xmlns="" xmlns:a16="http://schemas.microsoft.com/office/drawing/2014/main" id="{9A09B798-AB7D-435E-B2AD-ADCFECBE4820}"/>
                </a:ext>
              </a:extLst>
            </p:cNvPr>
            <p:cNvSpPr/>
            <p:nvPr/>
          </p:nvSpPr>
          <p:spPr bwMode="auto">
            <a:xfrm>
              <a:off x="3300663" y="1939522"/>
              <a:ext cx="6596170" cy="72707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spcBef>
                  <a:spcPct val="50000"/>
                </a:spcBef>
                <a:buClr>
                  <a:srgbClr val="820404"/>
                </a:buClr>
                <a:buSzPct val="100000"/>
                <a:tabLst>
                  <a:tab pos="361950" algn="l"/>
                </a:tabLst>
                <a:defRPr/>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No </a:t>
              </a:r>
              <a:r>
                <a:rPr lang="en-US"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estamos</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ligados</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 </a:t>
              </a:r>
              <a:r>
                <a:rPr lang="en-US"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ningún</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grupo</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industrial o </a:t>
              </a:r>
              <a:r>
                <a:rPr lang="en-US"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financiero</a:t>
              </a:r>
              <a:endPar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34 Rectángulo">
              <a:extLst>
                <a:ext uri="{FF2B5EF4-FFF2-40B4-BE49-F238E27FC236}">
                  <a16:creationId xmlns="" xmlns:a16="http://schemas.microsoft.com/office/drawing/2014/main" id="{4DDAF560-9B7B-4B7A-8490-A7AFABE67EFE}"/>
                </a:ext>
              </a:extLst>
            </p:cNvPr>
            <p:cNvSpPr/>
            <p:nvPr/>
          </p:nvSpPr>
          <p:spPr bwMode="auto">
            <a:xfrm>
              <a:off x="914399" y="2059734"/>
              <a:ext cx="1961040" cy="486653"/>
            </a:xfrm>
            <a:prstGeom prst="rect">
              <a:avLst/>
            </a:prstGeom>
            <a:solidFill>
              <a:srgbClr val="BFE0CB"/>
            </a:solidFill>
            <a:ln w="6350">
              <a:solidFill>
                <a:srgbClr val="93CBA6"/>
              </a:solidFill>
            </a:ln>
          </p:spPr>
          <p:style>
            <a:lnRef idx="2">
              <a:schemeClr val="accent2"/>
            </a:lnRef>
            <a:fillRef idx="1">
              <a:schemeClr val="lt1"/>
            </a:fillRef>
            <a:effectRef idx="0">
              <a:schemeClr val="accent2"/>
            </a:effectRef>
            <a:fontRef idx="minor">
              <a:schemeClr val="dk1"/>
            </a:fontRef>
          </p:style>
          <p:txBody>
            <a:bodyPr anchor="ctr"/>
            <a:lstStyle/>
            <a:p>
              <a:pPr algn="ctr">
                <a:spcBef>
                  <a:spcPct val="50000"/>
                </a:spcBef>
                <a:buClr>
                  <a:srgbClr val="820404"/>
                </a:buClr>
                <a:buSzPct val="100000"/>
                <a:tabLst>
                  <a:tab pos="180975" algn="l"/>
                </a:tabLst>
                <a:defRPr/>
              </a:pP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Independiente</a:t>
              </a:r>
            </a:p>
          </p:txBody>
        </p:sp>
      </p:grpSp>
      <p:grpSp>
        <p:nvGrpSpPr>
          <p:cNvPr id="8" name="Grupo 7">
            <a:extLst>
              <a:ext uri="{FF2B5EF4-FFF2-40B4-BE49-F238E27FC236}">
                <a16:creationId xmlns="" xmlns:a16="http://schemas.microsoft.com/office/drawing/2014/main" id="{1A07E029-C3DA-47E3-BAB2-F6274B814AE3}"/>
              </a:ext>
            </a:extLst>
          </p:cNvPr>
          <p:cNvGrpSpPr/>
          <p:nvPr/>
        </p:nvGrpSpPr>
        <p:grpSpPr>
          <a:xfrm>
            <a:off x="3809998" y="2455912"/>
            <a:ext cx="8915402" cy="725486"/>
            <a:chOff x="914400" y="2658132"/>
            <a:chExt cx="10440143" cy="725486"/>
          </a:xfrm>
        </p:grpSpPr>
        <p:sp>
          <p:nvSpPr>
            <p:cNvPr id="9" name="31 Rectángulo">
              <a:extLst>
                <a:ext uri="{FF2B5EF4-FFF2-40B4-BE49-F238E27FC236}">
                  <a16:creationId xmlns="" xmlns:a16="http://schemas.microsoft.com/office/drawing/2014/main" id="{59A364DE-DFFE-4406-BEC9-A9BD76C8A687}"/>
                </a:ext>
              </a:extLst>
            </p:cNvPr>
            <p:cNvSpPr/>
            <p:nvPr/>
          </p:nvSpPr>
          <p:spPr bwMode="auto">
            <a:xfrm>
              <a:off x="3234433" y="2658132"/>
              <a:ext cx="8120110" cy="72548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buClr>
                  <a:srgbClr val="820404"/>
                </a:buClr>
                <a:buSzPct val="100000"/>
                <a:tabLst>
                  <a:tab pos="361950" algn="l"/>
                </a:tabLst>
                <a:defRPr/>
              </a:pPr>
              <a:r>
                <a:rPr lang="en-US" sz="14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4.200MM </a:t>
              </a: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400" b="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AuM</a:t>
              </a: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30 Rectángulo">
              <a:extLst>
                <a:ext uri="{FF2B5EF4-FFF2-40B4-BE49-F238E27FC236}">
                  <a16:creationId xmlns="" xmlns:a16="http://schemas.microsoft.com/office/drawing/2014/main" id="{BE98059D-64CB-4E41-A706-A82AE177F31D}"/>
                </a:ext>
              </a:extLst>
            </p:cNvPr>
            <p:cNvSpPr/>
            <p:nvPr/>
          </p:nvSpPr>
          <p:spPr bwMode="auto">
            <a:xfrm>
              <a:off x="914400" y="2778081"/>
              <a:ext cx="1906611" cy="485589"/>
            </a:xfrm>
            <a:prstGeom prst="rect">
              <a:avLst/>
            </a:prstGeom>
            <a:solidFill>
              <a:srgbClr val="BFE0CB"/>
            </a:solidFill>
            <a:ln w="6350">
              <a:solidFill>
                <a:srgbClr val="93CBA6"/>
              </a:solidFill>
            </a:ln>
          </p:spPr>
          <p:style>
            <a:lnRef idx="2">
              <a:schemeClr val="accent2"/>
            </a:lnRef>
            <a:fillRef idx="1">
              <a:schemeClr val="lt1"/>
            </a:fillRef>
            <a:effectRef idx="0">
              <a:schemeClr val="accent2"/>
            </a:effectRef>
            <a:fontRef idx="minor">
              <a:schemeClr val="dk1"/>
            </a:fontRef>
          </p:style>
          <p:txBody>
            <a:bodyPr anchor="ctr"/>
            <a:lstStyle/>
            <a:p>
              <a:pPr algn="ctr">
                <a:spcBef>
                  <a:spcPct val="50000"/>
                </a:spcBef>
                <a:buClr>
                  <a:srgbClr val="820404"/>
                </a:buClr>
                <a:buSzPct val="100000"/>
                <a:tabLst>
                  <a:tab pos="180975" algn="l"/>
                </a:tabLst>
                <a:defRPr/>
              </a:pPr>
              <a:r>
                <a:rPr lang="en-US" sz="1400" b="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Activos</a:t>
              </a:r>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400" b="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gestionados</a:t>
              </a: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1" name="Grupo 10">
            <a:extLst>
              <a:ext uri="{FF2B5EF4-FFF2-40B4-BE49-F238E27FC236}">
                <a16:creationId xmlns="" xmlns:a16="http://schemas.microsoft.com/office/drawing/2014/main" id="{094F1B1E-A7CC-4311-A5AE-3D0A3C3A9C18}"/>
              </a:ext>
            </a:extLst>
          </p:cNvPr>
          <p:cNvGrpSpPr/>
          <p:nvPr/>
        </p:nvGrpSpPr>
        <p:grpSpPr>
          <a:xfrm>
            <a:off x="3809996" y="3498517"/>
            <a:ext cx="7467600" cy="725486"/>
            <a:chOff x="914400" y="3375415"/>
            <a:chExt cx="9074238" cy="725486"/>
          </a:xfrm>
        </p:grpSpPr>
        <p:sp>
          <p:nvSpPr>
            <p:cNvPr id="12" name="31 Rectángulo">
              <a:extLst>
                <a:ext uri="{FF2B5EF4-FFF2-40B4-BE49-F238E27FC236}">
                  <a16:creationId xmlns="" xmlns:a16="http://schemas.microsoft.com/office/drawing/2014/main" id="{667598DB-38DA-44D6-AE7B-363574292377}"/>
                </a:ext>
              </a:extLst>
            </p:cNvPr>
            <p:cNvSpPr/>
            <p:nvPr/>
          </p:nvSpPr>
          <p:spPr bwMode="auto">
            <a:xfrm>
              <a:off x="3321851" y="3375415"/>
              <a:ext cx="6666787" cy="72548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Bef>
                  <a:spcPct val="50000"/>
                </a:spcBef>
                <a:buClr>
                  <a:srgbClr val="820404"/>
                </a:buClr>
                <a:buSzPct val="100000"/>
                <a:tabLst>
                  <a:tab pos="361950" algn="l"/>
                </a:tabLst>
                <a:defRPr/>
              </a:pPr>
              <a:r>
                <a:rPr lang="es-E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Estructuramos fondos de inversión a medida, que reflejan el perfil de riesgo, retorno y plazo demandados por nuestros clientes, principalmente institucionales </a:t>
              </a:r>
            </a:p>
          </p:txBody>
        </p:sp>
        <p:sp>
          <p:nvSpPr>
            <p:cNvPr id="13" name="30 Rectángulo">
              <a:extLst>
                <a:ext uri="{FF2B5EF4-FFF2-40B4-BE49-F238E27FC236}">
                  <a16:creationId xmlns="" xmlns:a16="http://schemas.microsoft.com/office/drawing/2014/main" id="{7941E561-8D5A-480C-94A6-AD76842EBDB6}"/>
                </a:ext>
              </a:extLst>
            </p:cNvPr>
            <p:cNvSpPr/>
            <p:nvPr/>
          </p:nvSpPr>
          <p:spPr bwMode="auto">
            <a:xfrm>
              <a:off x="914400" y="3495364"/>
              <a:ext cx="1978453" cy="485589"/>
            </a:xfrm>
            <a:prstGeom prst="rect">
              <a:avLst/>
            </a:prstGeom>
            <a:solidFill>
              <a:srgbClr val="BFE0CB"/>
            </a:solidFill>
            <a:ln w="6350">
              <a:solidFill>
                <a:srgbClr val="93CBA6"/>
              </a:solidFill>
            </a:ln>
          </p:spPr>
          <p:style>
            <a:lnRef idx="2">
              <a:schemeClr val="accent2"/>
            </a:lnRef>
            <a:fillRef idx="1">
              <a:schemeClr val="lt1"/>
            </a:fillRef>
            <a:effectRef idx="0">
              <a:schemeClr val="accent2"/>
            </a:effectRef>
            <a:fontRef idx="minor">
              <a:schemeClr val="dk1"/>
            </a:fontRef>
          </p:style>
          <p:txBody>
            <a:bodyPr anchor="ctr"/>
            <a:lstStyle/>
            <a:p>
              <a:pPr algn="ctr">
                <a:spcBef>
                  <a:spcPct val="50000"/>
                </a:spcBef>
                <a:buClr>
                  <a:srgbClr val="820404"/>
                </a:buClr>
                <a:buSzPct val="100000"/>
                <a:tabLst>
                  <a:tab pos="180975" algn="l"/>
                </a:tabLst>
              </a:pPr>
              <a:r>
                <a:rPr lang="es-E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Mandatos de Gestión</a:t>
              </a:r>
            </a:p>
          </p:txBody>
        </p:sp>
      </p:grpSp>
      <p:grpSp>
        <p:nvGrpSpPr>
          <p:cNvPr id="14" name="Grupo 13">
            <a:extLst>
              <a:ext uri="{FF2B5EF4-FFF2-40B4-BE49-F238E27FC236}">
                <a16:creationId xmlns="" xmlns:a16="http://schemas.microsoft.com/office/drawing/2014/main" id="{807219D6-5C2D-4D1A-871F-9612C1C1473D}"/>
              </a:ext>
            </a:extLst>
          </p:cNvPr>
          <p:cNvGrpSpPr/>
          <p:nvPr/>
        </p:nvGrpSpPr>
        <p:grpSpPr>
          <a:xfrm>
            <a:off x="3809996" y="4541122"/>
            <a:ext cx="7467600" cy="727075"/>
            <a:chOff x="914400" y="4106527"/>
            <a:chExt cx="8744734" cy="727075"/>
          </a:xfrm>
        </p:grpSpPr>
        <p:sp>
          <p:nvSpPr>
            <p:cNvPr id="15" name="33 Rectángulo">
              <a:extLst>
                <a:ext uri="{FF2B5EF4-FFF2-40B4-BE49-F238E27FC236}">
                  <a16:creationId xmlns="" xmlns:a16="http://schemas.microsoft.com/office/drawing/2014/main" id="{5994D097-5378-4601-BC70-1E3C38E627F3}"/>
                </a:ext>
              </a:extLst>
            </p:cNvPr>
            <p:cNvSpPr/>
            <p:nvPr/>
          </p:nvSpPr>
          <p:spPr bwMode="auto">
            <a:xfrm>
              <a:off x="3234433" y="4106527"/>
              <a:ext cx="6424701" cy="7270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Bef>
                  <a:spcPct val="50000"/>
                </a:spcBef>
                <a:buClr>
                  <a:srgbClr val="820404"/>
                </a:buClr>
                <a:buSzPct val="100000"/>
                <a:tabLst>
                  <a:tab pos="361950" algn="l"/>
                </a:tabLst>
                <a:defRPr/>
              </a:pPr>
              <a:r>
                <a:rPr lang="es-E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Equipo de </a:t>
              </a:r>
              <a:r>
                <a:rPr lang="es-E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57</a:t>
              </a:r>
              <a:r>
                <a:rPr lang="es-E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personas incluyendo más de </a:t>
              </a:r>
              <a:r>
                <a:rPr lang="es-E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20</a:t>
              </a:r>
              <a:r>
                <a:rPr lang="es-E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profesionales de inversión</a:t>
              </a:r>
            </a:p>
          </p:txBody>
        </p:sp>
        <p:sp>
          <p:nvSpPr>
            <p:cNvPr id="16" name="32 Rectángulo">
              <a:extLst>
                <a:ext uri="{FF2B5EF4-FFF2-40B4-BE49-F238E27FC236}">
                  <a16:creationId xmlns="" xmlns:a16="http://schemas.microsoft.com/office/drawing/2014/main" id="{B038DA36-B07B-405F-952C-903BC5CD70AF}"/>
                </a:ext>
              </a:extLst>
            </p:cNvPr>
            <p:cNvSpPr/>
            <p:nvPr/>
          </p:nvSpPr>
          <p:spPr bwMode="auto">
            <a:xfrm>
              <a:off x="914400" y="4226738"/>
              <a:ext cx="1906611" cy="486652"/>
            </a:xfrm>
            <a:prstGeom prst="rect">
              <a:avLst/>
            </a:prstGeom>
            <a:solidFill>
              <a:srgbClr val="BFE0CB"/>
            </a:solidFill>
            <a:ln w="6350">
              <a:solidFill>
                <a:srgbClr val="93CBA6"/>
              </a:solidFill>
            </a:ln>
          </p:spPr>
          <p:style>
            <a:lnRef idx="2">
              <a:schemeClr val="accent2"/>
            </a:lnRef>
            <a:fillRef idx="1">
              <a:schemeClr val="lt1"/>
            </a:fillRef>
            <a:effectRef idx="0">
              <a:schemeClr val="accent2"/>
            </a:effectRef>
            <a:fontRef idx="minor">
              <a:schemeClr val="dk1"/>
            </a:fontRef>
          </p:style>
          <p:txBody>
            <a:bodyPr anchor="ctr"/>
            <a:lstStyle/>
            <a:p>
              <a:pPr algn="ctr">
                <a:spcBef>
                  <a:spcPct val="50000"/>
                </a:spcBef>
                <a:buClr>
                  <a:srgbClr val="820404"/>
                </a:buClr>
                <a:buSzPct val="100000"/>
                <a:tabLst>
                  <a:tab pos="180975" algn="l"/>
                </a:tabLst>
              </a:pPr>
              <a:r>
                <a:rPr lang="en-US" sz="1400" b="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Experiencia</a:t>
              </a:r>
              <a:endPar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24" name="Picture 16">
            <a:extLst>
              <a:ext uri="{FF2B5EF4-FFF2-40B4-BE49-F238E27FC236}">
                <a16:creationId xmlns="" xmlns:a16="http://schemas.microsoft.com/office/drawing/2014/main" id="{88E369C9-F02F-4E76-8F28-092E82DA38C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37791" b="18749"/>
          <a:stretch/>
        </p:blipFill>
        <p:spPr bwMode="auto">
          <a:xfrm>
            <a:off x="5213838" y="5718188"/>
            <a:ext cx="1764323" cy="438146"/>
          </a:xfrm>
          <a:prstGeom prst="rect">
            <a:avLst/>
          </a:prstGeom>
          <a:noFill/>
          <a:extLst>
            <a:ext uri="{909E8E84-426E-40DD-AFC4-6F175D3DCCD1}">
              <a14:hiddenFill xmlns:a14="http://schemas.microsoft.com/office/drawing/2010/main">
                <a:solidFill>
                  <a:srgbClr val="FFFFFF"/>
                </a:solidFill>
              </a14:hiddenFill>
            </a:ext>
          </a:extLst>
        </p:spPr>
      </p:pic>
      <p:pic>
        <p:nvPicPr>
          <p:cNvPr id="28" name="Gráfico 28" descr="Euro">
            <a:extLst>
              <a:ext uri="{FF2B5EF4-FFF2-40B4-BE49-F238E27FC236}">
                <a16:creationId xmlns="" xmlns:a16="http://schemas.microsoft.com/office/drawing/2014/main" id="{FCD25A36-BE06-471B-95B6-5F209C3D6BB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1182007" y="2579789"/>
            <a:ext cx="369467" cy="365605"/>
          </a:xfrm>
          <a:prstGeom prst="rect">
            <a:avLst/>
          </a:prstGeom>
        </p:spPr>
      </p:pic>
      <p:pic>
        <p:nvPicPr>
          <p:cNvPr id="29" name="Gráfico 31" descr="Saludos">
            <a:extLst>
              <a:ext uri="{FF2B5EF4-FFF2-40B4-BE49-F238E27FC236}">
                <a16:creationId xmlns="" xmlns:a16="http://schemas.microsoft.com/office/drawing/2014/main" id="{29894D26-BD46-4174-9CEB-163527ACFF9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1181366" y="4661333"/>
            <a:ext cx="370748" cy="366872"/>
          </a:xfrm>
          <a:prstGeom prst="rect">
            <a:avLst/>
          </a:prstGeom>
        </p:spPr>
      </p:pic>
      <p:pic>
        <p:nvPicPr>
          <p:cNvPr id="30" name="Gráfico 34" descr="Profesor">
            <a:extLst>
              <a:ext uri="{FF2B5EF4-FFF2-40B4-BE49-F238E27FC236}">
                <a16:creationId xmlns="" xmlns:a16="http://schemas.microsoft.com/office/drawing/2014/main" id="{A932EF41-105C-4E39-AEAD-C6A7CBF3B1C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1181366" y="1656386"/>
            <a:ext cx="370748" cy="366872"/>
          </a:xfrm>
          <a:prstGeom prst="rect">
            <a:avLst/>
          </a:prstGeom>
        </p:spPr>
      </p:pic>
      <p:grpSp>
        <p:nvGrpSpPr>
          <p:cNvPr id="32" name="Grupo 31"/>
          <p:cNvGrpSpPr/>
          <p:nvPr/>
        </p:nvGrpSpPr>
        <p:grpSpPr>
          <a:xfrm>
            <a:off x="11186740" y="3538141"/>
            <a:ext cx="360000" cy="360000"/>
            <a:chOff x="10024025" y="2899858"/>
            <a:chExt cx="749289" cy="738828"/>
          </a:xfrm>
        </p:grpSpPr>
        <p:pic>
          <p:nvPicPr>
            <p:cNvPr id="31" name="Picture 10">
              <a:extLst>
                <a:ext uri="{FF2B5EF4-FFF2-40B4-BE49-F238E27FC236}">
                  <a16:creationId xmlns="" xmlns:a16="http://schemas.microsoft.com/office/drawing/2014/main" id="{62E8AE05-6696-43B2-A615-78F071FE3F1A}"/>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0034486" y="2899858"/>
              <a:ext cx="738828" cy="738828"/>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0024025" y="2912885"/>
              <a:ext cx="228600" cy="2487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grpSp>
      <p:pic>
        <p:nvPicPr>
          <p:cNvPr id="40" name="Picture 2" descr="http://clictocall.cestel.es/llamadaweb/logos/logo_expansion.gif"/>
          <p:cNvPicPr>
            <a:picLocks noChangeAspect="1" noChangeArrowheads="1"/>
          </p:cNvPicPr>
          <p:nvPr/>
        </p:nvPicPr>
        <p:blipFill>
          <a:blip r:embed="rId11" cstate="print"/>
          <a:srcRect/>
          <a:stretch>
            <a:fillRect/>
          </a:stretch>
        </p:blipFill>
        <p:spPr bwMode="auto">
          <a:xfrm>
            <a:off x="7209627" y="5692795"/>
            <a:ext cx="1887545" cy="488932"/>
          </a:xfrm>
          <a:prstGeom prst="rect">
            <a:avLst/>
          </a:prstGeom>
          <a:noFill/>
          <a:ln w="9525">
            <a:noFill/>
            <a:miter lim="800000"/>
            <a:headEnd/>
            <a:tailEnd/>
          </a:ln>
        </p:spPr>
      </p:pic>
      <p:pic>
        <p:nvPicPr>
          <p:cNvPr id="27" name="Picture 2" descr="Resultado de imagen de coem colegio de odontologos de madrid png">
            <a:extLst>
              <a:ext uri="{FF2B5EF4-FFF2-40B4-BE49-F238E27FC236}">
                <a16:creationId xmlns="" xmlns:a16="http://schemas.microsoft.com/office/drawing/2014/main" id="{0A8A5EE3-D676-413A-841B-3144D375794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2400" y="6259513"/>
            <a:ext cx="1117600" cy="558800"/>
          </a:xfrm>
          <a:prstGeom prst="rect">
            <a:avLst/>
          </a:prstGeom>
          <a:noFill/>
          <a:extLst>
            <a:ext uri="{909E8E84-426E-40DD-AFC4-6F175D3DCCD1}">
              <a14:hiddenFill xmlns:a14="http://schemas.microsoft.com/office/drawing/2010/main">
                <a:solidFill>
                  <a:srgbClr val="FFFFFF"/>
                </a:solidFill>
              </a14:hiddenFill>
            </a:ext>
          </a:extLst>
        </p:spPr>
      </p:pic>
      <p:sp>
        <p:nvSpPr>
          <p:cNvPr id="26" name="CuadroTexto 25">
            <a:extLst>
              <a:ext uri="{FF2B5EF4-FFF2-40B4-BE49-F238E27FC236}">
                <a16:creationId xmlns="" xmlns:a16="http://schemas.microsoft.com/office/drawing/2014/main" id="{604EE117-0EAA-4A2F-976B-5756D0D24641}"/>
              </a:ext>
            </a:extLst>
          </p:cNvPr>
          <p:cNvSpPr txBox="1"/>
          <p:nvPr/>
        </p:nvSpPr>
        <p:spPr>
          <a:xfrm>
            <a:off x="448651" y="2324822"/>
            <a:ext cx="3056549" cy="2208356"/>
          </a:xfrm>
          <a:prstGeom prst="roundRect">
            <a:avLst/>
          </a:prstGeom>
          <a:noFill/>
          <a:ln w="38100">
            <a:solidFill>
              <a:srgbClr val="93CBA6"/>
            </a:solidFill>
          </a:ln>
        </p:spPr>
        <p:txBody>
          <a:bodyPr wrap="square" lIns="144000" tIns="180000" rIns="144000" bIns="180000" rtlCol="0" anchor="ctr">
            <a:spAutoFit/>
          </a:bodyPr>
          <a:lstStyle/>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¿Estás protegiendo tu ahorro?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¿Sabes por dónde empezar?</a:t>
            </a:r>
          </a:p>
          <a:p>
            <a:pPr marL="182563" indent="-182563">
              <a:lnSpc>
                <a:spcPct val="150000"/>
              </a:lnSpc>
              <a:buAutoNum type="arabicPeriod"/>
            </a:pPr>
            <a:r>
              <a:rPr lang="es-ES" sz="1200" b="1" dirty="0">
                <a:solidFill>
                  <a:srgbClr val="93CBA6"/>
                </a:solidFill>
                <a:latin typeface="Open Sans" panose="020B0606030504020204" pitchFamily="34" charset="0"/>
                <a:ea typeface="Open Sans" panose="020B0606030504020204" pitchFamily="34" charset="0"/>
                <a:cs typeface="Open Sans" panose="020B0606030504020204" pitchFamily="34" charset="0"/>
              </a:rPr>
              <a:t> Acuerdo COEM-TREA</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¿Cómo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¿Cuándo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Seguimiento</a:t>
            </a:r>
          </a:p>
        </p:txBody>
      </p:sp>
      <p:sp>
        <p:nvSpPr>
          <p:cNvPr id="34" name="Rectángulo: esquinas redondeadas 33">
            <a:extLst>
              <a:ext uri="{FF2B5EF4-FFF2-40B4-BE49-F238E27FC236}">
                <a16:creationId xmlns="" xmlns:a16="http://schemas.microsoft.com/office/drawing/2014/main" id="{5FACD226-7B56-4413-B5D2-E6F9F7838BBC}"/>
              </a:ext>
            </a:extLst>
          </p:cNvPr>
          <p:cNvSpPr/>
          <p:nvPr/>
        </p:nvSpPr>
        <p:spPr>
          <a:xfrm>
            <a:off x="968925" y="2170933"/>
            <a:ext cx="2016000" cy="307777"/>
          </a:xfrm>
          <a:prstGeom prst="roundRect">
            <a:avLst/>
          </a:prstGeom>
          <a:solidFill>
            <a:schemeClr val="bg1"/>
          </a:solidFill>
          <a:ln w="3175">
            <a:solidFill>
              <a:srgbClr val="93C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Rentabiliza tus ahorros</a:t>
            </a:r>
          </a:p>
        </p:txBody>
      </p:sp>
    </p:spTree>
    <p:extLst>
      <p:ext uri="{BB962C8B-B14F-4D97-AF65-F5344CB8AC3E}">
        <p14:creationId xmlns:p14="http://schemas.microsoft.com/office/powerpoint/2010/main" val="820874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 xmlns:a16="http://schemas.microsoft.com/office/drawing/2014/main" id="{189C27FD-EB7E-4F6A-B41D-98B108D31B0F}"/>
              </a:ext>
            </a:extLst>
          </p:cNvPr>
          <p:cNvSpPr>
            <a:spLocks noGrp="1"/>
          </p:cNvSpPr>
          <p:nvPr>
            <p:ph type="sldNum" sz="quarter" idx="12"/>
          </p:nvPr>
        </p:nvSpPr>
        <p:spPr/>
        <p:txBody>
          <a:bodyPr/>
          <a:lstStyle/>
          <a:p>
            <a:fld id="{A320ABA1-7EF4-43C9-9495-8D1BBA3206F0}" type="slidenum">
              <a:rPr lang="en-US" smtClean="0">
                <a:solidFill>
                  <a:prstClr val="black">
                    <a:tint val="75000"/>
                  </a:prstClr>
                </a:solidFill>
              </a:rPr>
              <a:pPr/>
              <a:t>9</a:t>
            </a:fld>
            <a:endParaRPr lang="en-US" dirty="0">
              <a:solidFill>
                <a:prstClr val="black">
                  <a:tint val="75000"/>
                </a:prstClr>
              </a:solidFill>
            </a:endParaRPr>
          </a:p>
        </p:txBody>
      </p:sp>
      <p:sp>
        <p:nvSpPr>
          <p:cNvPr id="12" name="Rectangle 9">
            <a:extLst>
              <a:ext uri="{FF2B5EF4-FFF2-40B4-BE49-F238E27FC236}">
                <a16:creationId xmlns="" xmlns:a16="http://schemas.microsoft.com/office/drawing/2014/main" id="{59DCAA14-F639-4FD8-80C7-F4F0754680CD}"/>
              </a:ext>
            </a:extLst>
          </p:cNvPr>
          <p:cNvSpPr>
            <a:spLocks noChangeArrowheads="1"/>
          </p:cNvSpPr>
          <p:nvPr/>
        </p:nvSpPr>
        <p:spPr bwMode="auto">
          <a:xfrm>
            <a:off x="530649" y="685800"/>
            <a:ext cx="8382000" cy="307777"/>
          </a:xfrm>
          <a:prstGeom prst="rect">
            <a:avLst/>
          </a:prstGeom>
          <a:noFill/>
          <a:ln w="9525">
            <a:noFill/>
            <a:miter lim="800000"/>
            <a:headEnd/>
            <a:tailEnd/>
          </a:ln>
        </p:spPr>
        <p:txBody>
          <a:bodyPr wrap="square" lIns="0" tIns="0" rIns="0" bIns="0">
            <a:spAutoFit/>
          </a:bodyPr>
          <a:lstStyle/>
          <a:p>
            <a:pPr marL="342900" indent="-342900" eaLnBrk="0" hangingPunct="0"/>
            <a:r>
              <a:rPr lang="en-US" sz="2000" dirty="0">
                <a:latin typeface="Open Sans" panose="020B0606030504020204" pitchFamily="34" charset="0"/>
                <a:ea typeface="Open Sans" panose="020B0606030504020204" pitchFamily="34" charset="0"/>
                <a:cs typeface="Open Sans" panose="020B0606030504020204" pitchFamily="34" charset="0"/>
              </a:rPr>
              <a:t>¿</a:t>
            </a:r>
            <a:r>
              <a:rPr lang="en-US" sz="2000" dirty="0" err="1">
                <a:latin typeface="Open Sans" panose="020B0606030504020204" pitchFamily="34" charset="0"/>
                <a:ea typeface="Open Sans" panose="020B0606030504020204" pitchFamily="34" charset="0"/>
                <a:cs typeface="Open Sans" panose="020B0606030504020204" pitchFamily="34" charset="0"/>
              </a:rPr>
              <a:t>Cómo</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err="1">
                <a:latin typeface="Open Sans" panose="020B0606030504020204" pitchFamily="34" charset="0"/>
                <a:ea typeface="Open Sans" panose="020B0606030504020204" pitchFamily="34" charset="0"/>
                <a:cs typeface="Open Sans" panose="020B0606030504020204" pitchFamily="34" charset="0"/>
              </a:rPr>
              <a:t>empiezo</a:t>
            </a:r>
            <a:r>
              <a:rPr lang="en-US" sz="2000" dirty="0">
                <a:latin typeface="Open Sans" panose="020B0606030504020204" pitchFamily="34" charset="0"/>
                <a:ea typeface="Open Sans" panose="020B0606030504020204" pitchFamily="34" charset="0"/>
                <a:cs typeface="Open Sans" panose="020B0606030504020204" pitchFamily="34" charset="0"/>
              </a:rPr>
              <a:t>?</a:t>
            </a:r>
            <a:endParaRPr lang="en-AU"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upo 1"/>
          <p:cNvGrpSpPr/>
          <p:nvPr/>
        </p:nvGrpSpPr>
        <p:grpSpPr>
          <a:xfrm>
            <a:off x="3505200" y="1828801"/>
            <a:ext cx="7924800" cy="4596740"/>
            <a:chOff x="3448997" y="1577977"/>
            <a:chExt cx="8133403" cy="4778374"/>
          </a:xfrm>
        </p:grpSpPr>
        <p:pic>
          <p:nvPicPr>
            <p:cNvPr id="2050" name="Picture 2" descr="La tasa de ahorro de los hogares subió en 2019 hasta el 7,4%, su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8997" y="1577977"/>
              <a:ext cx="8133403" cy="477837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ector recto de flecha 7"/>
            <p:cNvCxnSpPr/>
            <p:nvPr/>
          </p:nvCxnSpPr>
          <p:spPr>
            <a:xfrm flipV="1">
              <a:off x="6477000" y="3193531"/>
              <a:ext cx="633046" cy="768553"/>
            </a:xfrm>
            <a:prstGeom prst="straightConnector1">
              <a:avLst/>
            </a:prstGeom>
            <a:ln w="38100">
              <a:solidFill>
                <a:srgbClr val="F3997B"/>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8077200" y="2890368"/>
              <a:ext cx="2041934" cy="1076796"/>
            </a:xfrm>
            <a:prstGeom prst="straightConnector1">
              <a:avLst/>
            </a:prstGeom>
            <a:ln w="38100">
              <a:solidFill>
                <a:srgbClr val="F3997B"/>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flipV="1">
              <a:off x="10458322" y="3733800"/>
              <a:ext cx="633046" cy="768553"/>
            </a:xfrm>
            <a:prstGeom prst="straightConnector1">
              <a:avLst/>
            </a:prstGeom>
            <a:ln w="38100">
              <a:solidFill>
                <a:srgbClr val="F3997B"/>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2 Rectángulo"/>
          <p:cNvSpPr/>
          <p:nvPr/>
        </p:nvSpPr>
        <p:spPr>
          <a:xfrm>
            <a:off x="4175025" y="1384291"/>
            <a:ext cx="6028950" cy="1061829"/>
          </a:xfrm>
          <a:prstGeom prst="rect">
            <a:avLst/>
          </a:prstGeom>
        </p:spPr>
        <p:txBody>
          <a:bodyPr wrap="square">
            <a:spAutoFit/>
          </a:bodyPr>
          <a:lstStyle/>
          <a:p>
            <a:pPr algn="ctr">
              <a:lnSpc>
                <a:spcPct val="150000"/>
              </a:lnSpc>
            </a:pPr>
            <a:r>
              <a:rPr lang="es-ES" sz="1400" b="1" i="1" dirty="0">
                <a:latin typeface="Open Sans" panose="020B0606030504020204" pitchFamily="34" charset="0"/>
                <a:ea typeface="Open Sans" panose="020B0606030504020204" pitchFamily="34" charset="0"/>
                <a:cs typeface="Open Sans" panose="020B0606030504020204" pitchFamily="34" charset="0"/>
              </a:rPr>
              <a:t>1. ¡</a:t>
            </a:r>
            <a:r>
              <a:rPr lang="es-ES" sz="1400" b="1" i="1" dirty="0" err="1" smtClean="0">
                <a:latin typeface="Open Sans" panose="020B0606030504020204" pitchFamily="34" charset="0"/>
                <a:ea typeface="Open Sans" panose="020B0606030504020204" pitchFamily="34" charset="0"/>
                <a:cs typeface="Open Sans" panose="020B0606030504020204" pitchFamily="34" charset="0"/>
              </a:rPr>
              <a:t>Ahor</a:t>
            </a:r>
            <a:r>
              <a:rPr lang="es-ES" sz="1400" b="1" i="1" dirty="0" err="1" smtClean="0">
                <a:solidFill>
                  <a:srgbClr val="F3997B"/>
                </a:solidFill>
                <a:latin typeface="Open Sans" panose="020B0606030504020204" pitchFamily="34" charset="0"/>
                <a:ea typeface="Open Sans" panose="020B0606030504020204" pitchFamily="34" charset="0"/>
                <a:cs typeface="Open Sans" panose="020B0606030504020204" pitchFamily="34" charset="0"/>
              </a:rPr>
              <a:t>R</a:t>
            </a:r>
            <a:r>
              <a:rPr lang="es-ES" sz="1400" b="1" i="1" dirty="0" err="1" smtClean="0">
                <a:latin typeface="Open Sans" panose="020B0606030504020204" pitchFamily="34" charset="0"/>
                <a:ea typeface="Open Sans" panose="020B0606030504020204" pitchFamily="34" charset="0"/>
                <a:cs typeface="Open Sans" panose="020B0606030504020204" pitchFamily="34" charset="0"/>
              </a:rPr>
              <a:t>a</a:t>
            </a:r>
            <a:r>
              <a:rPr lang="es-ES" sz="1400" b="1" i="1" dirty="0">
                <a:latin typeface="Open Sans" panose="020B0606030504020204" pitchFamily="34" charset="0"/>
                <a:ea typeface="Open Sans" panose="020B0606030504020204" pitchFamily="34" charset="0"/>
                <a:cs typeface="Open Sans" panose="020B0606030504020204" pitchFamily="34" charset="0"/>
              </a:rPr>
              <a:t>!</a:t>
            </a:r>
          </a:p>
          <a:p>
            <a:pPr algn="ctr">
              <a:lnSpc>
                <a:spcPct val="150000"/>
              </a:lnSpc>
            </a:pPr>
            <a:endParaRPr lang="es-ES" sz="1400" b="1" i="1" dirty="0">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endParaRPr lang="es-ES" sz="1400"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13" name="Picture 2" descr="Resultado de imagen de coem colegio de odontologos de madrid png">
            <a:extLst>
              <a:ext uri="{FF2B5EF4-FFF2-40B4-BE49-F238E27FC236}">
                <a16:creationId xmlns="" xmlns:a16="http://schemas.microsoft.com/office/drawing/2014/main" id="{0A8A5EE3-D676-413A-841B-3144D37579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259513"/>
            <a:ext cx="1117600" cy="558800"/>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 xmlns:a16="http://schemas.microsoft.com/office/drawing/2014/main" id="{E330BCD0-99C6-4450-9EC4-FB6772DD5685}"/>
              </a:ext>
            </a:extLst>
          </p:cNvPr>
          <p:cNvSpPr txBox="1"/>
          <p:nvPr/>
        </p:nvSpPr>
        <p:spPr>
          <a:xfrm>
            <a:off x="448651" y="2324822"/>
            <a:ext cx="3056549" cy="2208356"/>
          </a:xfrm>
          <a:prstGeom prst="roundRect">
            <a:avLst/>
          </a:prstGeom>
          <a:noFill/>
          <a:ln w="38100">
            <a:solidFill>
              <a:srgbClr val="93CBA6"/>
            </a:solidFill>
          </a:ln>
        </p:spPr>
        <p:txBody>
          <a:bodyPr wrap="square" lIns="144000" tIns="180000" rIns="144000" bIns="180000" rtlCol="0" anchor="ctr">
            <a:spAutoFit/>
          </a:bodyPr>
          <a:lstStyle/>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¿Estás protegiendo tu ahorro ?</a:t>
            </a:r>
            <a:endParaRPr lang="es-ES" sz="1200" b="1" dirty="0">
              <a:solidFill>
                <a:srgbClr val="93CBA6"/>
              </a:solidFill>
              <a:latin typeface="Open Sans" panose="020B0606030504020204" pitchFamily="34" charset="0"/>
              <a:ea typeface="Open Sans" panose="020B0606030504020204" pitchFamily="34" charset="0"/>
              <a:cs typeface="Open Sans" panose="020B0606030504020204" pitchFamily="34" charset="0"/>
            </a:endParaRP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¿Sabes por dónde empezar?</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Acuerdo COEM-TREA</a:t>
            </a:r>
          </a:p>
          <a:p>
            <a:pPr marL="182563" indent="-182563">
              <a:lnSpc>
                <a:spcPct val="150000"/>
              </a:lnSpc>
              <a:buAutoNum type="arabicPeriod"/>
            </a:pPr>
            <a:r>
              <a:rPr lang="es-ES" sz="1200" b="1" dirty="0">
                <a:solidFill>
                  <a:srgbClr val="93CBA6"/>
                </a:solidFill>
                <a:latin typeface="Open Sans" panose="020B0606030504020204" pitchFamily="34" charset="0"/>
                <a:ea typeface="Open Sans" panose="020B0606030504020204" pitchFamily="34" charset="0"/>
                <a:cs typeface="Open Sans" panose="020B0606030504020204" pitchFamily="34" charset="0"/>
              </a:rPr>
              <a:t> ¿Cómo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¿Cuándo empiezo?</a:t>
            </a:r>
          </a:p>
          <a:p>
            <a:pPr marL="182563" indent="-182563">
              <a:lnSpc>
                <a:spcPct val="150000"/>
              </a:lnSpc>
              <a:buAutoNum type="arabicPeriod"/>
            </a:pPr>
            <a:r>
              <a:rPr lang="es-ES" sz="1200" dirty="0">
                <a:solidFill>
                  <a:srgbClr val="F3997B"/>
                </a:solidFill>
                <a:latin typeface="Open Sans" panose="020B0606030504020204" pitchFamily="34" charset="0"/>
                <a:ea typeface="Open Sans" panose="020B0606030504020204" pitchFamily="34" charset="0"/>
                <a:cs typeface="Open Sans" panose="020B0606030504020204" pitchFamily="34" charset="0"/>
              </a:rPr>
              <a:t> Seguimiento</a:t>
            </a:r>
          </a:p>
        </p:txBody>
      </p:sp>
      <p:sp>
        <p:nvSpPr>
          <p:cNvPr id="15" name="Rectángulo: esquinas redondeadas 14">
            <a:extLst>
              <a:ext uri="{FF2B5EF4-FFF2-40B4-BE49-F238E27FC236}">
                <a16:creationId xmlns="" xmlns:a16="http://schemas.microsoft.com/office/drawing/2014/main" id="{D383259B-ED3C-4D76-A333-B5CEE7D12A84}"/>
              </a:ext>
            </a:extLst>
          </p:cNvPr>
          <p:cNvSpPr/>
          <p:nvPr/>
        </p:nvSpPr>
        <p:spPr>
          <a:xfrm>
            <a:off x="968925" y="2170933"/>
            <a:ext cx="2016000" cy="307777"/>
          </a:xfrm>
          <a:prstGeom prst="roundRect">
            <a:avLst/>
          </a:prstGeom>
          <a:solidFill>
            <a:schemeClr val="bg1"/>
          </a:solidFill>
          <a:ln w="3175">
            <a:solidFill>
              <a:srgbClr val="93C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Rentabiliza tus ahorros</a:t>
            </a:r>
          </a:p>
        </p:txBody>
      </p:sp>
    </p:spTree>
    <p:extLst>
      <p:ext uri="{BB962C8B-B14F-4D97-AF65-F5344CB8AC3E}">
        <p14:creationId xmlns:p14="http://schemas.microsoft.com/office/powerpoint/2010/main" val="2099262330"/>
      </p:ext>
    </p:extLst>
  </p:cSld>
  <p:clrMapOvr>
    <a:masterClrMapping/>
  </p:clrMapOvr>
</p:sld>
</file>

<file path=ppt/theme/theme1.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41344</TotalTime>
  <Words>1821</Words>
  <Application>Microsoft Office PowerPoint</Application>
  <PresentationFormat>Panorámica</PresentationFormat>
  <Paragraphs>405</Paragraphs>
  <Slides>19</Slides>
  <Notes>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19</vt:i4>
      </vt:variant>
    </vt:vector>
  </HeadingPairs>
  <TitlesOfParts>
    <vt:vector size="26" baseType="lpstr">
      <vt:lpstr>Arial</vt:lpstr>
      <vt:lpstr>Calibri</vt:lpstr>
      <vt:lpstr>Georgia</vt:lpstr>
      <vt:lpstr>Opean</vt:lpstr>
      <vt:lpstr>Open Sans</vt:lpstr>
      <vt:lpstr>Wingdings</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amunozsolera@treaam.com</dc:creator>
  <cp:lastModifiedBy>Dani Sullà (dsulla@treacapital.com)</cp:lastModifiedBy>
  <cp:revision>1474</cp:revision>
  <cp:lastPrinted>2019-11-08T12:21:41Z</cp:lastPrinted>
  <dcterms:created xsi:type="dcterms:W3CDTF">2014-01-30T17:44:17Z</dcterms:created>
  <dcterms:modified xsi:type="dcterms:W3CDTF">2020-06-26T14:55:07Z</dcterms:modified>
</cp:coreProperties>
</file>